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2" r:id="rId2"/>
    <p:sldId id="285" r:id="rId3"/>
    <p:sldId id="286" r:id="rId4"/>
    <p:sldId id="287" r:id="rId5"/>
    <p:sldId id="276" r:id="rId6"/>
    <p:sldId id="277" r:id="rId7"/>
    <p:sldId id="278" r:id="rId8"/>
    <p:sldId id="269" r:id="rId9"/>
    <p:sldId id="270" r:id="rId10"/>
    <p:sldId id="271" r:id="rId11"/>
    <p:sldId id="288" r:id="rId12"/>
    <p:sldId id="298" r:id="rId13"/>
    <p:sldId id="299" r:id="rId14"/>
    <p:sldId id="272" r:id="rId15"/>
    <p:sldId id="297" r:id="rId16"/>
    <p:sldId id="275" r:id="rId17"/>
    <p:sldId id="293" r:id="rId18"/>
    <p:sldId id="294" r:id="rId19"/>
    <p:sldId id="296" r:id="rId20"/>
    <p:sldId id="280" r:id="rId21"/>
    <p:sldId id="283" r:id="rId22"/>
    <p:sldId id="284" r:id="rId23"/>
    <p:sldId id="279" r:id="rId24"/>
    <p:sldId id="282" r:id="rId25"/>
    <p:sldId id="300"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ECF651-035A-8711-2EDC-30518BEE1E7F}" name="Scott Morton, Fiona" initials="FS" userId="S::fiona.scottmorton@yale.edu::918cd356-21cb-4931-9e35-09501171b8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61840-C406-1AD2-D0C9-AC2E98DFF6BB}" v="645" dt="2025-05-19T18:51:22.526"/>
    <p1510:client id="{A47A47BD-80A8-EDAD-8FF1-3BD01BAB9829}" v="183" dt="2025-05-19T20:19:3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2" d="100"/>
          <a:sy n="82" d="100"/>
        </p:scale>
        <p:origin x="20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3CE46-576C-C240-9A08-B7EC7C89F8DC}"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64A23-7537-744A-A04A-AC9400E94BDC}" type="slidenum">
              <a:rPr lang="en-US" smtClean="0"/>
              <a:t>‹#›</a:t>
            </a:fld>
            <a:endParaRPr lang="en-US"/>
          </a:p>
        </p:txBody>
      </p:sp>
    </p:spTree>
    <p:extLst>
      <p:ext uri="{BB962C8B-B14F-4D97-AF65-F5344CB8AC3E}">
        <p14:creationId xmlns:p14="http://schemas.microsoft.com/office/powerpoint/2010/main" val="417763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3626664e1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3626664e1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C84B-AAA7-22FB-0597-0E4CBCF5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FC2945-71B6-D3DB-28DD-CAF5007D1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76A27-A67F-88FA-E927-E3C790911A99}"/>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0A57B89E-452F-0194-C7DC-5BC3C1477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DEA69-1818-4465-E0A5-771A166CCFF7}"/>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355542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FA1A-7CD7-A183-0D1F-910A4267C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78571-BB4B-1AA9-365C-C9C14E078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A4489-961C-A11E-0BB7-5E44A8EC5C00}"/>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E734279C-8CD5-730F-C826-C5106A03E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FC31C-BB49-9C0D-771D-6F4D166082E9}"/>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213320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BFA15-E194-42B3-C98E-44772C42D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4C79C-5F17-DA07-61D0-1FCE14A9A9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7E223-628D-7C9A-7065-E8BB24A3286C}"/>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ED4C1182-31CD-921C-3A72-720167F18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5A573-1447-3AD9-20FE-9DFAE231AD9B}"/>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357615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with name and titl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328A0A-C662-74EC-D228-434B49036BF5}"/>
              </a:ext>
            </a:extLst>
          </p:cNvPr>
          <p:cNvSpPr/>
          <p:nvPr userDrawn="1"/>
        </p:nvSpPr>
        <p:spPr>
          <a:xfrm>
            <a:off x="0" y="0"/>
            <a:ext cx="4043680" cy="6908800"/>
          </a:xfrm>
          <a:prstGeom prst="rect">
            <a:avLst/>
          </a:prstGeom>
          <a:solidFill>
            <a:srgbClr val="0035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Picture Placeholder 11">
            <a:extLst>
              <a:ext uri="{FF2B5EF4-FFF2-40B4-BE49-F238E27FC236}">
                <a16:creationId xmlns:a16="http://schemas.microsoft.com/office/drawing/2014/main" id="{27BA40FD-F3BD-03E1-4F9A-24F5093BFD27}"/>
              </a:ext>
            </a:extLst>
          </p:cNvPr>
          <p:cNvSpPr>
            <a:spLocks noGrp="1"/>
          </p:cNvSpPr>
          <p:nvPr>
            <p:ph type="pic" sz="quarter" idx="12"/>
          </p:nvPr>
        </p:nvSpPr>
        <p:spPr>
          <a:xfrm>
            <a:off x="0" y="0"/>
            <a:ext cx="4044950" cy="6858000"/>
          </a:xfrm>
        </p:spPr>
        <p:txBody>
          <a:bodyPr/>
          <a:lstStyle/>
          <a:p>
            <a:endParaRPr lang="en-US"/>
          </a:p>
        </p:txBody>
      </p:sp>
      <p:sp>
        <p:nvSpPr>
          <p:cNvPr id="3" name="Text Placeholder 2">
            <a:extLst>
              <a:ext uri="{FF2B5EF4-FFF2-40B4-BE49-F238E27FC236}">
                <a16:creationId xmlns:a16="http://schemas.microsoft.com/office/drawing/2014/main" id="{E78AE731-F2CF-F141-4254-D13FFBB02056}"/>
              </a:ext>
            </a:extLst>
          </p:cNvPr>
          <p:cNvSpPr>
            <a:spLocks noGrp="1"/>
          </p:cNvSpPr>
          <p:nvPr>
            <p:ph type="body" sz="quarter" idx="10" hasCustomPrompt="1"/>
          </p:nvPr>
        </p:nvSpPr>
        <p:spPr>
          <a:xfrm>
            <a:off x="4598988" y="1311274"/>
            <a:ext cx="6423025" cy="1500187"/>
          </a:xfrm>
        </p:spPr>
        <p:txBody>
          <a:bodyPr>
            <a:noAutofit/>
          </a:bodyPr>
          <a:lstStyle>
            <a:lvl1pPr marL="0" indent="0">
              <a:buNone/>
              <a:defRPr sz="4800">
                <a:solidFill>
                  <a:schemeClr val="tx1"/>
                </a:solidFill>
                <a:latin typeface="Georgia" panose="02040502050405020303" pitchFamily="18" charset="0"/>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stStyle>
          <a:p>
            <a:pPr algn="l"/>
            <a:r>
              <a:rPr lang="en-US"/>
              <a:t>Cover slide presentation title</a:t>
            </a:r>
          </a:p>
        </p:txBody>
      </p:sp>
      <p:sp>
        <p:nvSpPr>
          <p:cNvPr id="6" name="Text Placeholder 5">
            <a:extLst>
              <a:ext uri="{FF2B5EF4-FFF2-40B4-BE49-F238E27FC236}">
                <a16:creationId xmlns:a16="http://schemas.microsoft.com/office/drawing/2014/main" id="{38926FA2-06C0-DF0E-0BE4-60126FAB68AF}"/>
              </a:ext>
            </a:extLst>
          </p:cNvPr>
          <p:cNvSpPr>
            <a:spLocks noGrp="1"/>
          </p:cNvSpPr>
          <p:nvPr>
            <p:ph type="body" sz="quarter" idx="13" hasCustomPrompt="1"/>
          </p:nvPr>
        </p:nvSpPr>
        <p:spPr>
          <a:xfrm>
            <a:off x="4598988" y="3521840"/>
            <a:ext cx="5732462" cy="879475"/>
          </a:xfrm>
        </p:spPr>
        <p:txBody>
          <a:bodyPr>
            <a:normAutofit/>
          </a:bodyPr>
          <a:lstStyle>
            <a:lvl1pPr marL="0" indent="0">
              <a:buNone/>
              <a:defRPr sz="1200" b="0" i="1">
                <a:solidFill>
                  <a:schemeClr val="tx1"/>
                </a:solidFill>
                <a:latin typeface="Georgia" panose="02040502050405020303" pitchFamily="18" charset="0"/>
              </a:defRPr>
            </a:lvl1pPr>
          </a:lstStyle>
          <a:p>
            <a:pPr lvl="0"/>
            <a:r>
              <a:rPr lang="en-US"/>
              <a:t>Position title or role, Presenting Organization</a:t>
            </a:r>
          </a:p>
        </p:txBody>
      </p:sp>
      <p:sp>
        <p:nvSpPr>
          <p:cNvPr id="12" name="Text Placeholder 11">
            <a:extLst>
              <a:ext uri="{FF2B5EF4-FFF2-40B4-BE49-F238E27FC236}">
                <a16:creationId xmlns:a16="http://schemas.microsoft.com/office/drawing/2014/main" id="{8D92629E-BF76-30D0-FEAC-BDCA393C8776}"/>
              </a:ext>
            </a:extLst>
          </p:cNvPr>
          <p:cNvSpPr>
            <a:spLocks noGrp="1"/>
          </p:cNvSpPr>
          <p:nvPr>
            <p:ph type="body" sz="quarter" idx="14" hasCustomPrompt="1"/>
          </p:nvPr>
        </p:nvSpPr>
        <p:spPr>
          <a:xfrm>
            <a:off x="4598988" y="3162300"/>
            <a:ext cx="5554662" cy="266700"/>
          </a:xfrm>
        </p:spPr>
        <p:txBody>
          <a:bodyPr>
            <a:normAutofit/>
          </a:bodyPr>
          <a:lstStyle>
            <a:lvl1pPr marL="0" indent="0">
              <a:buNone/>
              <a:defRPr sz="1200" b="0" i="0" spc="300">
                <a:latin typeface="Georgia" panose="02040502050405020303" pitchFamily="18" charset="0"/>
                <a:cs typeface="Calibri" panose="020F0502020204030204" pitchFamily="34" charset="0"/>
              </a:defRPr>
            </a:lvl1pPr>
          </a:lstStyle>
          <a:p>
            <a:pPr lvl="0"/>
            <a:r>
              <a:rPr lang="en-US"/>
              <a:t>ALL CAPS • PRESENTER NAME HERE</a:t>
            </a:r>
          </a:p>
        </p:txBody>
      </p:sp>
      <p:sp>
        <p:nvSpPr>
          <p:cNvPr id="8" name="Picture Placeholder 5">
            <a:extLst>
              <a:ext uri="{FF2B5EF4-FFF2-40B4-BE49-F238E27FC236}">
                <a16:creationId xmlns:a16="http://schemas.microsoft.com/office/drawing/2014/main" id="{7EBB38DD-BEEE-0800-08EF-1371600DA7C9}"/>
              </a:ext>
            </a:extLst>
          </p:cNvPr>
          <p:cNvSpPr>
            <a:spLocks noGrp="1"/>
          </p:cNvSpPr>
          <p:nvPr>
            <p:ph type="pic" sz="quarter" idx="15" hasCustomPrompt="1"/>
          </p:nvPr>
        </p:nvSpPr>
        <p:spPr>
          <a:xfrm>
            <a:off x="4697844" y="5659438"/>
            <a:ext cx="3074987" cy="593725"/>
          </a:xfrm>
        </p:spPr>
        <p:txBody>
          <a:bodyPr/>
          <a:lstStyle>
            <a:lvl1pPr>
              <a:defRPr>
                <a:latin typeface="Georgia" panose="02040502050405020303" pitchFamily="18" charset="0"/>
              </a:defRPr>
            </a:lvl1pPr>
          </a:lstStyle>
          <a:p>
            <a:r>
              <a:rPr lang="en-US"/>
              <a:t>Wordmark</a:t>
            </a:r>
          </a:p>
        </p:txBody>
      </p:sp>
    </p:spTree>
    <p:extLst>
      <p:ext uri="{BB962C8B-B14F-4D97-AF65-F5344CB8AC3E}">
        <p14:creationId xmlns:p14="http://schemas.microsoft.com/office/powerpoint/2010/main" val="424891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fig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899A24-6ACD-B248-AC77-11A666B28F00}"/>
              </a:ext>
            </a:extLst>
          </p:cNvPr>
          <p:cNvSpPr/>
          <p:nvPr userDrawn="1"/>
        </p:nvSpPr>
        <p:spPr>
          <a:xfrm>
            <a:off x="1" y="0"/>
            <a:ext cx="12192000" cy="6858000"/>
          </a:xfrm>
          <a:prstGeom prst="rect">
            <a:avLst/>
          </a:prstGeom>
          <a:solidFill>
            <a:srgbClr val="0035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4C72E48-7EA6-BB05-C9C4-5A1F78059A82}"/>
              </a:ext>
            </a:extLst>
          </p:cNvPr>
          <p:cNvSpPr>
            <a:spLocks noGrp="1"/>
          </p:cNvSpPr>
          <p:nvPr>
            <p:ph type="body" sz="quarter" idx="10" hasCustomPrompt="1"/>
          </p:nvPr>
        </p:nvSpPr>
        <p:spPr>
          <a:xfrm>
            <a:off x="1662340" y="5223671"/>
            <a:ext cx="4261966" cy="580915"/>
          </a:xfrm>
        </p:spPr>
        <p:txBody>
          <a:bodyPr>
            <a:normAutofit/>
          </a:bodyPr>
          <a:lstStyle>
            <a:lvl1pPr marL="0" indent="0">
              <a:buNone/>
              <a:defRPr sz="2000" b="0" i="0">
                <a:solidFill>
                  <a:schemeClr val="bg1"/>
                </a:solidFill>
                <a:latin typeface="Georgia" panose="02040502050405020303" pitchFamily="18" charset="0"/>
              </a:defRPr>
            </a:lvl1pPr>
          </a:lstStyle>
          <a:p>
            <a:pPr lvl="0"/>
            <a:r>
              <a:rPr lang="en-US">
                <a:latin typeface="YaleNew" panose="02000602050000020003" pitchFamily="2" charset="77"/>
              </a:rPr>
              <a:t>Years in service</a:t>
            </a:r>
            <a:endParaRPr lang="en-US"/>
          </a:p>
        </p:txBody>
      </p:sp>
      <p:sp>
        <p:nvSpPr>
          <p:cNvPr id="4" name="Text Placeholder 2">
            <a:extLst>
              <a:ext uri="{FF2B5EF4-FFF2-40B4-BE49-F238E27FC236}">
                <a16:creationId xmlns:a16="http://schemas.microsoft.com/office/drawing/2014/main" id="{37401732-1E15-607D-80DF-3CF638B48FED}"/>
              </a:ext>
            </a:extLst>
          </p:cNvPr>
          <p:cNvSpPr>
            <a:spLocks noGrp="1"/>
          </p:cNvSpPr>
          <p:nvPr>
            <p:ph type="body" sz="quarter" idx="11" hasCustomPrompt="1"/>
          </p:nvPr>
        </p:nvSpPr>
        <p:spPr>
          <a:xfrm>
            <a:off x="1662340" y="1031789"/>
            <a:ext cx="7555798" cy="3741008"/>
          </a:xfrm>
        </p:spPr>
        <p:txBody>
          <a:bodyPr>
            <a:noAutofit/>
          </a:bodyPr>
          <a:lstStyle>
            <a:lvl1pPr marL="0" indent="0">
              <a:buNone/>
              <a:defRPr sz="30000">
                <a:solidFill>
                  <a:schemeClr val="bg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stStyle>
          <a:p>
            <a:pPr algn="l"/>
            <a:r>
              <a:rPr lang="en-US"/>
              <a:t>42</a:t>
            </a:r>
          </a:p>
        </p:txBody>
      </p:sp>
    </p:spTree>
    <p:extLst>
      <p:ext uri="{BB962C8B-B14F-4D97-AF65-F5344CB8AC3E}">
        <p14:creationId xmlns:p14="http://schemas.microsoft.com/office/powerpoint/2010/main" val="22693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figure">
  <p:cSld name="1_Big figure">
    <p:spTree>
      <p:nvGrpSpPr>
        <p:cNvPr id="1" name="Shape 22"/>
        <p:cNvGrpSpPr/>
        <p:nvPr/>
      </p:nvGrpSpPr>
      <p:grpSpPr>
        <a:xfrm>
          <a:off x="0" y="0"/>
          <a:ext cx="0" cy="0"/>
          <a:chOff x="0" y="0"/>
          <a:chExt cx="0" cy="0"/>
        </a:xfrm>
      </p:grpSpPr>
      <p:sp>
        <p:nvSpPr>
          <p:cNvPr id="23" name="Google Shape;23;p29"/>
          <p:cNvSpPr/>
          <p:nvPr/>
        </p:nvSpPr>
        <p:spPr>
          <a:xfrm>
            <a:off x="1" y="0"/>
            <a:ext cx="12192000" cy="6858000"/>
          </a:xfrm>
          <a:prstGeom prst="rect">
            <a:avLst/>
          </a:prstGeom>
          <a:solidFill>
            <a:srgbClr val="0035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 name="Google Shape;24;p29"/>
          <p:cNvSpPr txBox="1">
            <a:spLocks noGrp="1"/>
          </p:cNvSpPr>
          <p:nvPr>
            <p:ph type="body" idx="1"/>
          </p:nvPr>
        </p:nvSpPr>
        <p:spPr>
          <a:xfrm>
            <a:off x="1662340" y="5223671"/>
            <a:ext cx="4261966" cy="5809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9"/>
          <p:cNvSpPr txBox="1">
            <a:spLocks noGrp="1"/>
          </p:cNvSpPr>
          <p:nvPr>
            <p:ph type="body" idx="2"/>
          </p:nvPr>
        </p:nvSpPr>
        <p:spPr>
          <a:xfrm>
            <a:off x="1662340" y="1031789"/>
            <a:ext cx="7555798" cy="37410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0000"/>
              <a:buNone/>
              <a:defRPr sz="30000">
                <a:solidFill>
                  <a:schemeClr val="lt1"/>
                </a:solidFill>
              </a:defRPr>
            </a:lvl1pPr>
            <a:lvl2pPr marL="914400" lvl="1" indent="-406400" algn="l">
              <a:lnSpc>
                <a:spcPct val="90000"/>
              </a:lnSpc>
              <a:spcBef>
                <a:spcPts val="500"/>
              </a:spcBef>
              <a:spcAft>
                <a:spcPts val="0"/>
              </a:spcAft>
              <a:buClr>
                <a:schemeClr val="dk1"/>
              </a:buClr>
              <a:buSzPts val="2800"/>
              <a:buChar char="•"/>
              <a:defRPr sz="2800">
                <a:solidFill>
                  <a:schemeClr val="dk1"/>
                </a:solidFill>
              </a:defRPr>
            </a:lvl2pPr>
            <a:lvl3pPr marL="1371600" lvl="2" indent="-406400" algn="l">
              <a:lnSpc>
                <a:spcPct val="90000"/>
              </a:lnSpc>
              <a:spcBef>
                <a:spcPts val="500"/>
              </a:spcBef>
              <a:spcAft>
                <a:spcPts val="0"/>
              </a:spcAft>
              <a:buClr>
                <a:schemeClr val="dk1"/>
              </a:buClr>
              <a:buSzPts val="2800"/>
              <a:buChar char="•"/>
              <a:defRPr sz="2800">
                <a:solidFill>
                  <a:schemeClr val="dk1"/>
                </a:solidFill>
              </a:defRPr>
            </a:lvl3pPr>
            <a:lvl4pPr marL="1828800" lvl="3" indent="-406400" algn="l">
              <a:lnSpc>
                <a:spcPct val="90000"/>
              </a:lnSpc>
              <a:spcBef>
                <a:spcPts val="500"/>
              </a:spcBef>
              <a:spcAft>
                <a:spcPts val="0"/>
              </a:spcAft>
              <a:buClr>
                <a:schemeClr val="dk1"/>
              </a:buClr>
              <a:buSzPts val="2800"/>
              <a:buChar char="•"/>
              <a:defRPr sz="2800">
                <a:solidFill>
                  <a:schemeClr val="dk1"/>
                </a:solidFill>
              </a:defRPr>
            </a:lvl4pPr>
            <a:lvl5pPr marL="2286000" lvl="4" indent="-406400" algn="l">
              <a:lnSpc>
                <a:spcPct val="90000"/>
              </a:lnSpc>
              <a:spcBef>
                <a:spcPts val="500"/>
              </a:spcBef>
              <a:spcAft>
                <a:spcPts val="0"/>
              </a:spcAft>
              <a:buClr>
                <a:schemeClr val="dk1"/>
              </a:buClr>
              <a:buSzPts val="2800"/>
              <a:buChar char="•"/>
              <a:defRPr sz="28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626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E76D-D3C9-665E-D722-B0D65C845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F77CA-095A-4B0F-D929-02163D4C6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A2D29-47F4-A67A-E748-893178A6048D}"/>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0EED714F-E0D3-2055-599C-1BB84BBA1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CF30A-7BDA-73E7-8536-4C19AE1AEEFC}"/>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258404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DAFF-3149-D69D-9955-CF838475A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C13E8E-E49F-BBF8-ABB6-C28D51F4C8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E600A-1377-8165-FA52-F4B92B7FD3FD}"/>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E0FFF4C0-6944-36BE-79A8-A03238977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E9F3D-09BE-D329-22AB-540DCE9C7F94}"/>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73538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13D8-6C4C-2CA3-35D7-2BE6A1F9C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C1ED3-B1D2-EDD8-2503-73953E0BD9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2B1B6B-3282-2912-643D-792B3C7695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20767D-A6DD-7905-AC35-AC4923C7B286}"/>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6" name="Footer Placeholder 5">
            <a:extLst>
              <a:ext uri="{FF2B5EF4-FFF2-40B4-BE49-F238E27FC236}">
                <a16:creationId xmlns:a16="http://schemas.microsoft.com/office/drawing/2014/main" id="{E61F8BFE-0169-8DEF-EAC2-FB1F1FFCF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D0198-FC65-6BCC-13CA-B50E016CFD3C}"/>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95386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4B54-8796-0234-64C9-23A91E2EA2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D9A1D-C18C-E3A0-8F05-CF4410A17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2572E5-83C7-0BFB-59EE-E89CAA5643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C69104-9393-9AB3-81B0-4BE6C090C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29BCAB-9DD2-86C5-D7CA-5CCABE05BB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471C6D-419A-D77B-0CB1-3C13F2AC3AD6}"/>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8" name="Footer Placeholder 7">
            <a:extLst>
              <a:ext uri="{FF2B5EF4-FFF2-40B4-BE49-F238E27FC236}">
                <a16:creationId xmlns:a16="http://schemas.microsoft.com/office/drawing/2014/main" id="{37A41EF7-25A2-9245-B4FE-66BA48875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0DDAB-5625-2124-DB3C-DE0C45ECCB06}"/>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14478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842B-9572-4751-61A3-889E2919D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41FF2A-E0D0-BEF1-7973-68BC6DB3147A}"/>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4" name="Footer Placeholder 3">
            <a:extLst>
              <a:ext uri="{FF2B5EF4-FFF2-40B4-BE49-F238E27FC236}">
                <a16:creationId xmlns:a16="http://schemas.microsoft.com/office/drawing/2014/main" id="{6B312740-2374-DA71-551F-C2BC29AB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43375-5108-F287-B74D-92643A583A0E}"/>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1689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F4936-8CB2-A689-7708-A6353148150A}"/>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3" name="Footer Placeholder 2">
            <a:extLst>
              <a:ext uri="{FF2B5EF4-FFF2-40B4-BE49-F238E27FC236}">
                <a16:creationId xmlns:a16="http://schemas.microsoft.com/office/drawing/2014/main" id="{27AB1AC3-5B59-ECAB-2437-A41929B7E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E6365-0E69-626C-4113-44C8913B4D46}"/>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106876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C78B-4B39-47FA-51D3-53234026D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18CAE3-E453-B87C-E444-AD51736D2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E0322-6A7B-D8D2-4EA9-37D5A84F4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EF554-9BE7-EE4F-E5AC-E8E5BFFF862C}"/>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6" name="Footer Placeholder 5">
            <a:extLst>
              <a:ext uri="{FF2B5EF4-FFF2-40B4-BE49-F238E27FC236}">
                <a16:creationId xmlns:a16="http://schemas.microsoft.com/office/drawing/2014/main" id="{03AF1A25-AEF1-1751-24FD-92CD3D871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6E5A4-77E8-4D54-97F1-73970070B6FD}"/>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28177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F0B8-31A1-74F5-81FA-E241955CA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832B68-952A-9E14-07D5-160922971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8A011-DB76-0DB5-5114-350A487B0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A6BB2-380B-FB8F-95AF-E408890BD40F}"/>
              </a:ext>
            </a:extLst>
          </p:cNvPr>
          <p:cNvSpPr>
            <a:spLocks noGrp="1"/>
          </p:cNvSpPr>
          <p:nvPr>
            <p:ph type="dt" sz="half" idx="10"/>
          </p:nvPr>
        </p:nvSpPr>
        <p:spPr/>
        <p:txBody>
          <a:bodyPr/>
          <a:lstStyle/>
          <a:p>
            <a:fld id="{FB29FCB6-5EE6-E24B-B636-2B65F0F8D23F}" type="datetimeFigureOut">
              <a:rPr lang="en-US" smtClean="0"/>
              <a:t>5/20/2025</a:t>
            </a:fld>
            <a:endParaRPr lang="en-US"/>
          </a:p>
        </p:txBody>
      </p:sp>
      <p:sp>
        <p:nvSpPr>
          <p:cNvPr id="6" name="Footer Placeholder 5">
            <a:extLst>
              <a:ext uri="{FF2B5EF4-FFF2-40B4-BE49-F238E27FC236}">
                <a16:creationId xmlns:a16="http://schemas.microsoft.com/office/drawing/2014/main" id="{7AE651B4-EA8C-E987-C8EE-68CFF6E10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6ED20-9610-18D5-99DF-0E81B8594F11}"/>
              </a:ext>
            </a:extLst>
          </p:cNvPr>
          <p:cNvSpPr>
            <a:spLocks noGrp="1"/>
          </p:cNvSpPr>
          <p:nvPr>
            <p:ph type="sldNum" sz="quarter" idx="12"/>
          </p:nvPr>
        </p:nvSpPr>
        <p:spPr/>
        <p:txBody>
          <a:bodyPr/>
          <a:lstStyle/>
          <a:p>
            <a:fld id="{40B0E2E3-05B0-DB46-8564-D095ACE1E0F1}" type="slidenum">
              <a:rPr lang="en-US" smtClean="0"/>
              <a:t>‹#›</a:t>
            </a:fld>
            <a:endParaRPr lang="en-US"/>
          </a:p>
        </p:txBody>
      </p:sp>
    </p:spTree>
    <p:extLst>
      <p:ext uri="{BB962C8B-B14F-4D97-AF65-F5344CB8AC3E}">
        <p14:creationId xmlns:p14="http://schemas.microsoft.com/office/powerpoint/2010/main" val="252063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C0D9E-B5CC-6D5E-F52C-6F9947BCA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92215-C7A4-4A57-D16A-839F3497A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0BD6A-27F3-BBB9-0888-FA0AA0E0B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29FCB6-5EE6-E24B-B636-2B65F0F8D23F}" type="datetimeFigureOut">
              <a:rPr lang="en-US" smtClean="0"/>
              <a:t>5/20/2025</a:t>
            </a:fld>
            <a:endParaRPr lang="en-US"/>
          </a:p>
        </p:txBody>
      </p:sp>
      <p:sp>
        <p:nvSpPr>
          <p:cNvPr id="5" name="Footer Placeholder 4">
            <a:extLst>
              <a:ext uri="{FF2B5EF4-FFF2-40B4-BE49-F238E27FC236}">
                <a16:creationId xmlns:a16="http://schemas.microsoft.com/office/drawing/2014/main" id="{03928A79-6C91-932A-5521-2596E42E93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736F19-4CCF-B957-4648-1634BB524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0E2E3-05B0-DB46-8564-D095ACE1E0F1}" type="slidenum">
              <a:rPr lang="en-US" smtClean="0"/>
              <a:t>‹#›</a:t>
            </a:fld>
            <a:endParaRPr lang="en-US"/>
          </a:p>
        </p:txBody>
      </p:sp>
    </p:spTree>
    <p:extLst>
      <p:ext uri="{BB962C8B-B14F-4D97-AF65-F5344CB8AC3E}">
        <p14:creationId xmlns:p14="http://schemas.microsoft.com/office/powerpoint/2010/main" val="4026035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rkness Tower with a clock on it&#10;&#10;Description automatically generated">
            <a:extLst>
              <a:ext uri="{FF2B5EF4-FFF2-40B4-BE49-F238E27FC236}">
                <a16:creationId xmlns:a16="http://schemas.microsoft.com/office/drawing/2014/main" id="{4458EC05-FEAA-4B87-E8E9-F4758DF7F5D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67E9D32-155A-42C2-3E4E-CF95336F72F4}"/>
              </a:ext>
            </a:extLst>
          </p:cNvPr>
          <p:cNvSpPr>
            <a:spLocks noGrp="1"/>
          </p:cNvSpPr>
          <p:nvPr>
            <p:ph type="body" sz="quarter" idx="10"/>
          </p:nvPr>
        </p:nvSpPr>
        <p:spPr>
          <a:xfrm>
            <a:off x="4487777" y="582352"/>
            <a:ext cx="6423025" cy="1500187"/>
          </a:xfrm>
        </p:spPr>
        <p:txBody>
          <a:bodyPr/>
          <a:lstStyle/>
          <a:p>
            <a:pPr algn="ctr"/>
            <a:r>
              <a:rPr lang="en-US" sz="3000" dirty="0"/>
              <a:t>Yale University</a:t>
            </a:r>
          </a:p>
          <a:p>
            <a:pPr algn="ctr"/>
            <a:r>
              <a:rPr lang="en-US" sz="4000" dirty="0"/>
              <a:t>Thurman</a:t>
            </a:r>
            <a:r>
              <a:rPr lang="en-US" sz="4400" dirty="0"/>
              <a:t> Arnold Project</a:t>
            </a:r>
          </a:p>
        </p:txBody>
      </p:sp>
      <p:sp>
        <p:nvSpPr>
          <p:cNvPr id="4" name="Text Placeholder 3">
            <a:extLst>
              <a:ext uri="{FF2B5EF4-FFF2-40B4-BE49-F238E27FC236}">
                <a16:creationId xmlns:a16="http://schemas.microsoft.com/office/drawing/2014/main" id="{037FB169-D746-444C-A487-68B7FECB9A10}"/>
              </a:ext>
            </a:extLst>
          </p:cNvPr>
          <p:cNvSpPr>
            <a:spLocks noGrp="1"/>
          </p:cNvSpPr>
          <p:nvPr>
            <p:ph type="body" sz="quarter" idx="13"/>
          </p:nvPr>
        </p:nvSpPr>
        <p:spPr>
          <a:xfrm>
            <a:off x="4487776" y="3988516"/>
            <a:ext cx="7704224" cy="1342364"/>
          </a:xfrm>
        </p:spPr>
        <p:txBody>
          <a:bodyPr>
            <a:noAutofit/>
          </a:bodyPr>
          <a:lstStyle/>
          <a:p>
            <a:pPr algn="ctr"/>
            <a:r>
              <a:rPr lang="en-US" sz="4000" dirty="0"/>
              <a:t>Remedies in Monopolization Cases</a:t>
            </a:r>
          </a:p>
        </p:txBody>
      </p:sp>
      <p:sp>
        <p:nvSpPr>
          <p:cNvPr id="5" name="Text Placeholder 4">
            <a:extLst>
              <a:ext uri="{FF2B5EF4-FFF2-40B4-BE49-F238E27FC236}">
                <a16:creationId xmlns:a16="http://schemas.microsoft.com/office/drawing/2014/main" id="{1CE8B407-CDA5-C8A6-7744-CE476FDBA860}"/>
              </a:ext>
            </a:extLst>
          </p:cNvPr>
          <p:cNvSpPr>
            <a:spLocks noGrp="1"/>
          </p:cNvSpPr>
          <p:nvPr>
            <p:ph type="body" sz="quarter" idx="14"/>
          </p:nvPr>
        </p:nvSpPr>
        <p:spPr>
          <a:xfrm>
            <a:off x="4487776" y="2391068"/>
            <a:ext cx="6739881" cy="1288919"/>
          </a:xfrm>
        </p:spPr>
        <p:txBody>
          <a:bodyPr>
            <a:noAutofit/>
          </a:bodyPr>
          <a:lstStyle/>
          <a:p>
            <a:pPr algn="ctr"/>
            <a:r>
              <a:rPr lang="en-US" sz="4000" dirty="0"/>
              <a:t>Student Papers </a:t>
            </a:r>
          </a:p>
          <a:p>
            <a:pPr algn="ctr"/>
            <a:r>
              <a:rPr lang="en-US" sz="3000" dirty="0"/>
              <a:t>2024-2025</a:t>
            </a:r>
          </a:p>
        </p:txBody>
      </p:sp>
      <p:sp>
        <p:nvSpPr>
          <p:cNvPr id="19" name="TextBox 18">
            <a:extLst>
              <a:ext uri="{FF2B5EF4-FFF2-40B4-BE49-F238E27FC236}">
                <a16:creationId xmlns:a16="http://schemas.microsoft.com/office/drawing/2014/main" id="{5BB9958C-DE6A-6E14-96C2-E76B28BE0CCC}"/>
              </a:ext>
            </a:extLst>
          </p:cNvPr>
          <p:cNvSpPr txBox="1"/>
          <p:nvPr/>
        </p:nvSpPr>
        <p:spPr>
          <a:xfrm>
            <a:off x="10169611" y="6067168"/>
            <a:ext cx="1332416" cy="369332"/>
          </a:xfrm>
          <a:prstGeom prst="rect">
            <a:avLst/>
          </a:prstGeom>
          <a:noFill/>
        </p:spPr>
        <p:txBody>
          <a:bodyPr wrap="none" rtlCol="0">
            <a:spAutoFit/>
          </a:bodyPr>
          <a:lstStyle/>
          <a:p>
            <a:r>
              <a:rPr lang="en-US">
                <a:latin typeface="Georgia" panose="02040502050405020303" pitchFamily="18" charset="0"/>
              </a:rPr>
              <a:t>TAP@ Yale</a:t>
            </a:r>
          </a:p>
        </p:txBody>
      </p:sp>
    </p:spTree>
    <p:extLst>
      <p:ext uri="{BB962C8B-B14F-4D97-AF65-F5344CB8AC3E}">
        <p14:creationId xmlns:p14="http://schemas.microsoft.com/office/powerpoint/2010/main" val="309172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3BFE-F5ED-08F9-0A7A-6C73A775A7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40F554-7873-AEB9-3B3B-CF3C6D2D6218}"/>
              </a:ext>
            </a:extLst>
          </p:cNvPr>
          <p:cNvSpPr>
            <a:spLocks noGrp="1"/>
          </p:cNvSpPr>
          <p:nvPr>
            <p:ph type="body" sz="quarter" idx="10"/>
          </p:nvPr>
        </p:nvSpPr>
        <p:spPr>
          <a:xfrm>
            <a:off x="716692" y="1828800"/>
            <a:ext cx="10367319" cy="4343400"/>
          </a:xfrm>
        </p:spPr>
        <p:txBody>
          <a:bodyPr>
            <a:noAutofit/>
          </a:bodyPr>
          <a:lstStyle/>
          <a:p>
            <a:pPr marL="457200" lvl="0" indent="-342900">
              <a:lnSpc>
                <a:spcPts val="2800"/>
              </a:lnSpc>
              <a:spcBef>
                <a:spcPts val="0"/>
              </a:spcBef>
              <a:spcAft>
                <a:spcPts val="400"/>
              </a:spcAft>
              <a:buSzPts val="1800"/>
              <a:buFont typeface="Times New Roman"/>
              <a:buChar char="●"/>
            </a:pPr>
            <a:r>
              <a:rPr lang="en-US">
                <a:cs typeface="Times New Roman"/>
                <a:sym typeface="Times New Roman"/>
              </a:rPr>
              <a:t>To allow competition</a:t>
            </a:r>
            <a:r>
              <a:rPr lang="en-US">
                <a:ea typeface="Times New Roman"/>
                <a:cs typeface="Times New Roman"/>
                <a:sym typeface="Times New Roman"/>
              </a:rPr>
              <a:t> in Complementary Services (Apps and Devices), Apple must:</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Grant access to all APIs that its own complementary services use.</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Adopt publicly disclosed technical standards.</a:t>
            </a:r>
          </a:p>
          <a:p>
            <a:pPr marL="457200" lvl="0" indent="-342900">
              <a:lnSpc>
                <a:spcPts val="2800"/>
              </a:lnSpc>
              <a:spcBef>
                <a:spcPts val="0"/>
              </a:spcBef>
              <a:spcAft>
                <a:spcPts val="400"/>
              </a:spcAft>
              <a:buSzPts val="1800"/>
              <a:buFont typeface="Times New Roman"/>
              <a:buChar char="●"/>
            </a:pPr>
            <a:r>
              <a:rPr lang="en-US">
                <a:ea typeface="Times New Roman"/>
                <a:cs typeface="Times New Roman"/>
                <a:sym typeface="Times New Roman"/>
              </a:rPr>
              <a:t>To allow competition in App Distribution, Apple must:</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Allow rival vetted app marketplaces to be downloaded on iPhones.</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Allow developers to offer alternative payment systems within their apps.</a:t>
            </a:r>
          </a:p>
          <a:p>
            <a:pPr marL="457200" lvl="0" indent="-342900">
              <a:lnSpc>
                <a:spcPts val="2800"/>
              </a:lnSpc>
              <a:spcBef>
                <a:spcPts val="0"/>
              </a:spcBef>
              <a:spcAft>
                <a:spcPts val="400"/>
              </a:spcAft>
              <a:buSzPts val="1800"/>
              <a:buFont typeface="Times New Roman"/>
              <a:buChar char="●"/>
            </a:pPr>
            <a:r>
              <a:rPr lang="en-US">
                <a:ea typeface="Times New Roman"/>
                <a:cs typeface="Times New Roman"/>
                <a:sym typeface="Times New Roman"/>
              </a:rPr>
              <a:t>To allow competition in the Smartphone Market, Apple must:</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Ensure messaging compatibility across platforms without degradation.</a:t>
            </a:r>
          </a:p>
          <a:p>
            <a:pPr marL="914400" lvl="1" indent="-342900">
              <a:lnSpc>
                <a:spcPts val="2800"/>
              </a:lnSpc>
              <a:spcBef>
                <a:spcPts val="0"/>
              </a:spcBef>
              <a:spcAft>
                <a:spcPts val="400"/>
              </a:spcAft>
              <a:buSzPts val="1800"/>
              <a:buFont typeface="Times New Roman"/>
              <a:buChar char="○"/>
            </a:pPr>
            <a:r>
              <a:rPr lang="en-US" sz="2000">
                <a:solidFill>
                  <a:schemeClr val="bg1"/>
                </a:solidFill>
                <a:latin typeface="Georgia" panose="02040502050405020303" pitchFamily="18" charset="0"/>
                <a:ea typeface="Times New Roman"/>
                <a:cs typeface="Times New Roman"/>
                <a:sym typeface="Times New Roman"/>
              </a:rPr>
              <a:t>Allow users to transfer their “core handset data” across platforms.</a:t>
            </a:r>
          </a:p>
          <a:p>
            <a:pPr algn="ctr"/>
            <a:endParaRPr lang="en-US"/>
          </a:p>
        </p:txBody>
      </p:sp>
      <p:sp>
        <p:nvSpPr>
          <p:cNvPr id="3" name="Text Placeholder 2">
            <a:extLst>
              <a:ext uri="{FF2B5EF4-FFF2-40B4-BE49-F238E27FC236}">
                <a16:creationId xmlns:a16="http://schemas.microsoft.com/office/drawing/2014/main" id="{30D9AE2F-1821-C349-8FA8-326C92413573}"/>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Proposed Remedies</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6211C134-F907-4501-CEF1-7C5B742F2637}"/>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269481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965FD-60F6-2E2B-A1ED-F202447BFB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33968C-3ABC-4EE2-F42A-555F1B6EFDA8}"/>
              </a:ext>
            </a:extLst>
          </p:cNvPr>
          <p:cNvSpPr>
            <a:spLocks noGrp="1"/>
          </p:cNvSpPr>
          <p:nvPr>
            <p:ph type="body" sz="quarter" idx="10"/>
          </p:nvPr>
        </p:nvSpPr>
        <p:spPr>
          <a:xfrm>
            <a:off x="3420467" y="3429000"/>
            <a:ext cx="4261966" cy="2082114"/>
          </a:xfrm>
        </p:spPr>
        <p:txBody>
          <a:bodyPr>
            <a:normAutofit/>
          </a:bodyPr>
          <a:lstStyle/>
          <a:p>
            <a:pPr lvl="0" algn="ctr">
              <a:spcBef>
                <a:spcPts val="0"/>
              </a:spcBef>
            </a:pPr>
            <a:r>
              <a:rPr lang="en-US" sz="2800">
                <a:ea typeface="EB Garamond"/>
                <a:cs typeface="EB Garamond"/>
                <a:sym typeface="EB Garamond"/>
              </a:rPr>
              <a:t>Iris Chen</a:t>
            </a:r>
          </a:p>
          <a:p>
            <a:pPr lvl="0" algn="ctr">
              <a:spcBef>
                <a:spcPts val="0"/>
              </a:spcBef>
            </a:pPr>
            <a:r>
              <a:rPr lang="en-US" sz="2800">
                <a:ea typeface="EB Garamond"/>
                <a:cs typeface="EB Garamond"/>
                <a:sym typeface="EB Garamond"/>
              </a:rPr>
              <a:t>Daniel Yim</a:t>
            </a:r>
          </a:p>
          <a:p>
            <a:pPr lvl="0" algn="ctr">
              <a:spcBef>
                <a:spcPts val="0"/>
              </a:spcBef>
            </a:pPr>
            <a:r>
              <a:rPr lang="en-US" sz="2800">
                <a:ea typeface="EB Garamond"/>
                <a:cs typeface="EB Garamond"/>
                <a:sym typeface="EB Garamond"/>
              </a:rPr>
              <a:t>Rena Liu</a:t>
            </a:r>
          </a:p>
        </p:txBody>
      </p:sp>
      <p:sp>
        <p:nvSpPr>
          <p:cNvPr id="3" name="Text Placeholder 2">
            <a:extLst>
              <a:ext uri="{FF2B5EF4-FFF2-40B4-BE49-F238E27FC236}">
                <a16:creationId xmlns:a16="http://schemas.microsoft.com/office/drawing/2014/main" id="{3347C8DC-A6CD-8ECD-F258-B307FB6E8D8B}"/>
              </a:ext>
            </a:extLst>
          </p:cNvPr>
          <p:cNvSpPr>
            <a:spLocks noGrp="1"/>
          </p:cNvSpPr>
          <p:nvPr>
            <p:ph type="body" sz="quarter" idx="11"/>
          </p:nvPr>
        </p:nvSpPr>
        <p:spPr>
          <a:xfrm>
            <a:off x="1773551" y="1834978"/>
            <a:ext cx="7555798" cy="1143000"/>
          </a:xfrm>
        </p:spPr>
        <p:txBody>
          <a:bodyPr/>
          <a:lstStyle/>
          <a:p>
            <a:pPr algn="ctr"/>
            <a:r>
              <a:rPr lang="en" sz="5400">
                <a:latin typeface="Georgia" panose="02040502050405020303" pitchFamily="18" charset="0"/>
                <a:ea typeface="Times New Roman"/>
                <a:cs typeface="Times New Roman"/>
                <a:sym typeface="Times New Roman"/>
              </a:rPr>
              <a:t>United States v. Visa</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20A86B17-D4E4-E396-60F0-EA0E89669FA3}"/>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58769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5FA2-17CF-7396-62DD-15D6862F49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679989-44F6-57A5-A84A-3847B22DCF75}"/>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Complaint Overview</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E32FBAAA-F13D-74D2-845E-9463F71D9932}"/>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7" name="Google Shape;61;p14">
            <a:extLst>
              <a:ext uri="{FF2B5EF4-FFF2-40B4-BE49-F238E27FC236}">
                <a16:creationId xmlns:a16="http://schemas.microsoft.com/office/drawing/2014/main" id="{D3FDFF5C-8FD0-0BEC-7C52-CB80070EF95B}"/>
              </a:ext>
            </a:extLst>
          </p:cNvPr>
          <p:cNvSpPr txBox="1">
            <a:spLocks/>
          </p:cNvSpPr>
          <p:nvPr/>
        </p:nvSpPr>
        <p:spPr>
          <a:xfrm>
            <a:off x="443862" y="1736232"/>
            <a:ext cx="5084713" cy="73052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2000">
                <a:solidFill>
                  <a:schemeClr val="bg1"/>
                </a:solidFill>
                <a:latin typeface="Georgia" panose="02040502050405020303" pitchFamily="18" charset="0"/>
                <a:ea typeface="EB Garamond"/>
                <a:cs typeface="EB Garamond"/>
                <a:sym typeface="EB Garamond"/>
              </a:rPr>
              <a:t>Visa excludes competitors </a:t>
            </a:r>
          </a:p>
        </p:txBody>
      </p:sp>
      <p:pic>
        <p:nvPicPr>
          <p:cNvPr id="9" name="Google Shape;62;p14">
            <a:extLst>
              <a:ext uri="{FF2B5EF4-FFF2-40B4-BE49-F238E27FC236}">
                <a16:creationId xmlns:a16="http://schemas.microsoft.com/office/drawing/2014/main" id="{93209140-735F-5EF3-D133-E5FE1AAB41CD}"/>
              </a:ext>
            </a:extLst>
          </p:cNvPr>
          <p:cNvPicPr preferRelativeResize="0"/>
          <p:nvPr/>
        </p:nvPicPr>
        <p:blipFill rotWithShape="1">
          <a:blip r:embed="rId2">
            <a:alphaModFix/>
          </a:blip>
          <a:srcRect l="1019"/>
          <a:stretch/>
        </p:blipFill>
        <p:spPr>
          <a:xfrm>
            <a:off x="582352" y="2336024"/>
            <a:ext cx="5084712" cy="3504721"/>
          </a:xfrm>
          <a:prstGeom prst="rect">
            <a:avLst/>
          </a:prstGeom>
          <a:noFill/>
          <a:ln>
            <a:noFill/>
          </a:ln>
        </p:spPr>
      </p:pic>
      <p:sp>
        <p:nvSpPr>
          <p:cNvPr id="10" name="Google Shape;63;p14">
            <a:extLst>
              <a:ext uri="{FF2B5EF4-FFF2-40B4-BE49-F238E27FC236}">
                <a16:creationId xmlns:a16="http://schemas.microsoft.com/office/drawing/2014/main" id="{628ADD63-5777-38C4-71E9-C67A894F878A}"/>
              </a:ext>
            </a:extLst>
          </p:cNvPr>
          <p:cNvSpPr txBox="1">
            <a:spLocks/>
          </p:cNvSpPr>
          <p:nvPr/>
        </p:nvSpPr>
        <p:spPr>
          <a:xfrm>
            <a:off x="6386447" y="1736231"/>
            <a:ext cx="4449372" cy="73052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en-US" sz="2000" dirty="0">
                <a:solidFill>
                  <a:schemeClr val="bg1"/>
                </a:solidFill>
                <a:latin typeface="Georgia" panose="02040502050405020303" pitchFamily="18" charset="0"/>
                <a:ea typeface="EB Garamond"/>
                <a:cs typeface="EB Garamond"/>
                <a:sym typeface="EB Garamond"/>
              </a:rPr>
              <a:t>Visa blocks innovation</a:t>
            </a:r>
          </a:p>
        </p:txBody>
      </p:sp>
      <p:pic>
        <p:nvPicPr>
          <p:cNvPr id="12" name="Google Shape;64;p14">
            <a:extLst>
              <a:ext uri="{FF2B5EF4-FFF2-40B4-BE49-F238E27FC236}">
                <a16:creationId xmlns:a16="http://schemas.microsoft.com/office/drawing/2014/main" id="{8045F279-EC30-0827-462C-DC55FA98B1B5}"/>
              </a:ext>
            </a:extLst>
          </p:cNvPr>
          <p:cNvPicPr preferRelativeResize="0"/>
          <p:nvPr/>
        </p:nvPicPr>
        <p:blipFill rotWithShape="1">
          <a:blip r:embed="rId3">
            <a:alphaModFix/>
          </a:blip>
          <a:srcRect l="15031" r="14926"/>
          <a:stretch/>
        </p:blipFill>
        <p:spPr>
          <a:xfrm>
            <a:off x="6082937" y="2336023"/>
            <a:ext cx="5268686" cy="3504721"/>
          </a:xfrm>
          <a:prstGeom prst="rect">
            <a:avLst/>
          </a:prstGeom>
          <a:noFill/>
          <a:ln>
            <a:noFill/>
          </a:ln>
        </p:spPr>
      </p:pic>
    </p:spTree>
    <p:extLst>
      <p:ext uri="{BB962C8B-B14F-4D97-AF65-F5344CB8AC3E}">
        <p14:creationId xmlns:p14="http://schemas.microsoft.com/office/powerpoint/2010/main" val="403822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0D09-33D7-7C50-2E7C-369A5212BE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3DF3BB-ACA6-6A80-4C35-EAE19ED55B7C}"/>
              </a:ext>
            </a:extLst>
          </p:cNvPr>
          <p:cNvSpPr>
            <a:spLocks noGrp="1"/>
          </p:cNvSpPr>
          <p:nvPr>
            <p:ph type="body" sz="quarter" idx="11"/>
          </p:nvPr>
        </p:nvSpPr>
        <p:spPr>
          <a:xfrm>
            <a:off x="988541" y="685800"/>
            <a:ext cx="8217240" cy="684429"/>
          </a:xfrm>
        </p:spPr>
        <p:txBody>
          <a:bodyPr/>
          <a:lstStyle/>
          <a:p>
            <a:r>
              <a:rPr lang="en" sz="4000">
                <a:latin typeface="Georgia" panose="02040502050405020303" pitchFamily="18" charset="0"/>
                <a:ea typeface="Times New Roman"/>
                <a:cs typeface="Times New Roman"/>
                <a:sym typeface="Times New Roman"/>
              </a:rPr>
              <a:t>Proposed Remedies</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E7BDE78D-825E-A9B3-CFC4-A3DCF51FA70F}"/>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graphicFrame>
        <p:nvGraphicFramePr>
          <p:cNvPr id="4" name="Table 3">
            <a:extLst>
              <a:ext uri="{FF2B5EF4-FFF2-40B4-BE49-F238E27FC236}">
                <a16:creationId xmlns:a16="http://schemas.microsoft.com/office/drawing/2014/main" id="{8F9CA347-A409-E44C-5ADA-671B52D22699}"/>
              </a:ext>
            </a:extLst>
          </p:cNvPr>
          <p:cNvGraphicFramePr>
            <a:graphicFrameLocks noGrp="1"/>
          </p:cNvGraphicFramePr>
          <p:nvPr>
            <p:extLst>
              <p:ext uri="{D42A27DB-BD31-4B8C-83A1-F6EECF244321}">
                <p14:modId xmlns:p14="http://schemas.microsoft.com/office/powerpoint/2010/main" val="261512845"/>
              </p:ext>
            </p:extLst>
          </p:nvPr>
        </p:nvGraphicFramePr>
        <p:xfrm>
          <a:off x="812134" y="1450761"/>
          <a:ext cx="10323893" cy="4476925"/>
        </p:xfrm>
        <a:graphic>
          <a:graphicData uri="http://schemas.openxmlformats.org/drawingml/2006/table">
            <a:tbl>
              <a:tblPr bandRow="1">
                <a:tableStyleId>{5C22544A-7EE6-4342-B048-85BDC9FD1C3A}</a:tableStyleId>
              </a:tblPr>
              <a:tblGrid>
                <a:gridCol w="10323893">
                  <a:extLst>
                    <a:ext uri="{9D8B030D-6E8A-4147-A177-3AD203B41FA5}">
                      <a16:colId xmlns:a16="http://schemas.microsoft.com/office/drawing/2014/main" val="3616323952"/>
                    </a:ext>
                  </a:extLst>
                </a:gridCol>
              </a:tblGrid>
              <a:tr h="2583092">
                <a:tc>
                  <a:txBody>
                    <a:bodyPr/>
                    <a:lstStyle/>
                    <a:p>
                      <a:pPr marL="342900" indent="-342900" algn="l">
                        <a:lnSpc>
                          <a:spcPct val="150000"/>
                        </a:lnSpc>
                        <a:buFont typeface="+mj-lt"/>
                        <a:buAutoNum type="arabicPeriod"/>
                      </a:pPr>
                      <a:r>
                        <a:rPr lang="en-US" b="0" dirty="0">
                          <a:solidFill>
                            <a:schemeClr val="tx1"/>
                          </a:solidFill>
                          <a:latin typeface="Georgia" panose="02040502050405020303" pitchFamily="18" charset="0"/>
                        </a:rPr>
                        <a:t>Protect banks’ choice to enable multiple routing networks on debit cards + make Visa pay for new cards </a:t>
                      </a:r>
                    </a:p>
                    <a:p>
                      <a:pPr marL="342900" indent="-342900" algn="l">
                        <a:lnSpc>
                          <a:spcPct val="150000"/>
                        </a:lnSpc>
                        <a:buFont typeface="+mj-lt"/>
                        <a:buAutoNum type="arabicPeriod"/>
                      </a:pPr>
                      <a:r>
                        <a:rPr lang="en-US" b="0" dirty="0">
                          <a:solidFill>
                            <a:schemeClr val="tx1"/>
                          </a:solidFill>
                          <a:latin typeface="Georgia" panose="02040502050405020303" pitchFamily="18" charset="0"/>
                        </a:rPr>
                        <a:t>Ban contracts incentivizing routing to Visa’s network in exchange for share or exclusives</a:t>
                      </a:r>
                      <a:br>
                        <a:rPr lang="en-US" b="0" dirty="0">
                          <a:solidFill>
                            <a:schemeClr val="tx1"/>
                          </a:solidFill>
                          <a:latin typeface="Georgia" panose="02040502050405020303" pitchFamily="18" charset="0"/>
                        </a:rPr>
                      </a:br>
                      <a:r>
                        <a:rPr lang="en-US" sz="1400" b="0" i="1" dirty="0">
                          <a:solidFill>
                            <a:schemeClr val="tx1"/>
                          </a:solidFill>
                          <a:latin typeface="Georgia" panose="02040502050405020303" pitchFamily="18" charset="0"/>
                        </a:rPr>
                        <a:t>I.e. Cliff pricing, volume discounts, rack rates</a:t>
                      </a:r>
                      <a:endParaRPr lang="en-US" sz="1400" b="0" dirty="0">
                        <a:solidFill>
                          <a:schemeClr val="tx1"/>
                        </a:solidFill>
                        <a:latin typeface="Georgia" panose="02040502050405020303" pitchFamily="18"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b="0" dirty="0">
                          <a:solidFill>
                            <a:schemeClr val="tx1"/>
                          </a:solidFill>
                          <a:latin typeface="Georgia" panose="02040502050405020303" pitchFamily="18" charset="0"/>
                        </a:rPr>
                        <a:t>Ban contracts disincentivizing entry of payment alternatives (including PIN debit and fintech)</a:t>
                      </a:r>
                      <a:br>
                        <a:rPr lang="en-US" b="0" dirty="0">
                          <a:solidFill>
                            <a:schemeClr val="tx1"/>
                          </a:solidFill>
                          <a:latin typeface="Georgia" panose="02040502050405020303" pitchFamily="18" charset="0"/>
                        </a:rPr>
                      </a:br>
                      <a:r>
                        <a:rPr lang="en-US" sz="1400" b="0" i="1" dirty="0">
                          <a:solidFill>
                            <a:schemeClr val="tx1"/>
                          </a:solidFill>
                          <a:latin typeface="Georgia" panose="02040502050405020303" pitchFamily="18" charset="0"/>
                        </a:rPr>
                        <a:t>I.e. Visa’s payments to fintech firms to not innovate</a:t>
                      </a:r>
                      <a:br>
                        <a:rPr lang="en-US" sz="1400" b="0" i="1" dirty="0">
                          <a:solidFill>
                            <a:schemeClr val="tx1"/>
                          </a:solidFill>
                          <a:latin typeface="Georgia" panose="02040502050405020303" pitchFamily="18" charset="0"/>
                        </a:rPr>
                      </a:br>
                      <a:endParaRPr lang="en-US" sz="1400" b="0" i="1" dirty="0">
                        <a:solidFill>
                          <a:schemeClr val="tx1"/>
                        </a:solidFill>
                        <a:latin typeface="Georgia" panose="02040502050405020303" pitchFamily="18" charset="0"/>
                      </a:endParaRPr>
                    </a:p>
                  </a:txBody>
                  <a:tcPr anchor="ctr">
                    <a:solidFill>
                      <a:schemeClr val="accent1">
                        <a:lumMod val="20000"/>
                        <a:lumOff val="80000"/>
                      </a:schemeClr>
                    </a:solidFill>
                  </a:tcPr>
                </a:tc>
                <a:extLst>
                  <a:ext uri="{0D108BD9-81ED-4DB2-BD59-A6C34878D82A}">
                    <a16:rowId xmlns:a16="http://schemas.microsoft.com/office/drawing/2014/main" val="3061105705"/>
                  </a:ext>
                </a:extLst>
              </a:tr>
              <a:tr h="944461">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Georgia" panose="02040502050405020303" pitchFamily="18" charset="0"/>
                        </a:rPr>
                        <a:t>Linear debit pricing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Georgia" panose="02040502050405020303" pitchFamily="18" charset="0"/>
                        </a:rPr>
                        <a:t>Interoperable security tokens</a:t>
                      </a:r>
                      <a:endParaRPr lang="en-US" b="1" dirty="0">
                        <a:solidFill>
                          <a:schemeClr val="tx1"/>
                        </a:solidFill>
                        <a:latin typeface="Georgia" panose="02040502050405020303" pitchFamily="18" charset="0"/>
                      </a:endParaRPr>
                    </a:p>
                  </a:txBody>
                  <a:tcPr anchor="ctr">
                    <a:solidFill>
                      <a:schemeClr val="accent1">
                        <a:lumMod val="60000"/>
                        <a:lumOff val="40000"/>
                      </a:schemeClr>
                    </a:solidFill>
                  </a:tcPr>
                </a:tc>
                <a:extLst>
                  <a:ext uri="{0D108BD9-81ED-4DB2-BD59-A6C34878D82A}">
                    <a16:rowId xmlns:a16="http://schemas.microsoft.com/office/drawing/2014/main" val="3581359168"/>
                  </a:ext>
                </a:extLst>
              </a:tr>
              <a:tr h="87384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a:solidFill>
                            <a:schemeClr val="tx1"/>
                          </a:solidFill>
                          <a:effectLst/>
                          <a:latin typeface="+mn-lt"/>
                          <a:ea typeface="+mn-ea"/>
                          <a:cs typeface="+mn-cs"/>
                        </a:rPr>
                        <a:t>Divestiture to separate Visa's credit and debit businesses</a:t>
                      </a:r>
                      <a:endParaRPr lang="en-US" dirty="0">
                        <a:solidFill>
                          <a:schemeClr val="tx1"/>
                        </a:solidFill>
                        <a:latin typeface="Georgia" panose="02040502050405020303" pitchFamily="18" charset="0"/>
                      </a:endParaRPr>
                    </a:p>
                  </a:txBody>
                  <a:tcPr anchor="ctr">
                    <a:solidFill>
                      <a:schemeClr val="accent1"/>
                    </a:solidFill>
                  </a:tcPr>
                </a:tc>
                <a:extLst>
                  <a:ext uri="{0D108BD9-81ED-4DB2-BD59-A6C34878D82A}">
                    <a16:rowId xmlns:a16="http://schemas.microsoft.com/office/drawing/2014/main" val="2214137700"/>
                  </a:ext>
                </a:extLst>
              </a:tr>
            </a:tbl>
          </a:graphicData>
        </a:graphic>
      </p:graphicFrame>
    </p:spTree>
    <p:extLst>
      <p:ext uri="{BB962C8B-B14F-4D97-AF65-F5344CB8AC3E}">
        <p14:creationId xmlns:p14="http://schemas.microsoft.com/office/powerpoint/2010/main" val="306445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59D8-F06A-C8B8-E11C-5CF4D20D4B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100470-DAE4-3ACC-C97F-89FEF40187F4}"/>
              </a:ext>
            </a:extLst>
          </p:cNvPr>
          <p:cNvSpPr>
            <a:spLocks noGrp="1"/>
          </p:cNvSpPr>
          <p:nvPr>
            <p:ph type="body" sz="quarter" idx="10"/>
          </p:nvPr>
        </p:nvSpPr>
        <p:spPr>
          <a:xfrm>
            <a:off x="3516160" y="4169720"/>
            <a:ext cx="4261966" cy="2082114"/>
          </a:xfrm>
        </p:spPr>
        <p:txBody>
          <a:bodyPr>
            <a:normAutofit/>
          </a:bodyPr>
          <a:lstStyle/>
          <a:p>
            <a:pPr algn="ctr"/>
            <a:r>
              <a:rPr lang="en-US" sz="2800"/>
              <a:t>Elizabeth Bailey</a:t>
            </a:r>
          </a:p>
          <a:p>
            <a:pPr algn="ctr"/>
            <a:r>
              <a:rPr lang="en-US" sz="2800"/>
              <a:t>Mia Alvarez </a:t>
            </a:r>
          </a:p>
          <a:p>
            <a:pPr algn="ctr"/>
            <a:r>
              <a:rPr lang="en-US" sz="2800"/>
              <a:t>Maggie Baughman </a:t>
            </a:r>
          </a:p>
          <a:p>
            <a:pPr algn="ctr"/>
            <a:endParaRPr lang="en-US" sz="2400"/>
          </a:p>
        </p:txBody>
      </p:sp>
      <p:sp>
        <p:nvSpPr>
          <p:cNvPr id="3" name="Text Placeholder 2">
            <a:extLst>
              <a:ext uri="{FF2B5EF4-FFF2-40B4-BE49-F238E27FC236}">
                <a16:creationId xmlns:a16="http://schemas.microsoft.com/office/drawing/2014/main" id="{E3DB0BB2-FA7A-4A6F-F32C-35EF85DB0EE1}"/>
              </a:ext>
            </a:extLst>
          </p:cNvPr>
          <p:cNvSpPr>
            <a:spLocks noGrp="1"/>
          </p:cNvSpPr>
          <p:nvPr>
            <p:ph type="body" sz="quarter" idx="11"/>
          </p:nvPr>
        </p:nvSpPr>
        <p:spPr>
          <a:xfrm>
            <a:off x="1013254" y="1346885"/>
            <a:ext cx="9798908" cy="2438305"/>
          </a:xfrm>
        </p:spPr>
        <p:txBody>
          <a:bodyPr/>
          <a:lstStyle/>
          <a:p>
            <a:pPr algn="ctr"/>
            <a:r>
              <a:rPr lang="en" sz="5400">
                <a:latin typeface="Georgia" panose="02040502050405020303" pitchFamily="18" charset="0"/>
                <a:ea typeface="Times New Roman"/>
                <a:cs typeface="Times New Roman"/>
                <a:sym typeface="Times New Roman"/>
              </a:rPr>
              <a:t>United States v. Live Nation &amp; Ticketmaster</a:t>
            </a:r>
          </a:p>
          <a:p>
            <a:pPr algn="ctr"/>
            <a:r>
              <a:rPr lang="en-US" sz="5400">
                <a:latin typeface="Georgia" panose="02040502050405020303" pitchFamily="18" charset="0"/>
              </a:rPr>
              <a:t>(Secondary Market)</a:t>
            </a:r>
          </a:p>
        </p:txBody>
      </p:sp>
      <p:sp>
        <p:nvSpPr>
          <p:cNvPr id="7" name="TextBox 6">
            <a:extLst>
              <a:ext uri="{FF2B5EF4-FFF2-40B4-BE49-F238E27FC236}">
                <a16:creationId xmlns:a16="http://schemas.microsoft.com/office/drawing/2014/main" id="{567FCA7A-4299-E5DE-3C1B-B7B207B07FC1}"/>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84719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B2684-B5EC-411F-990D-D5657A5465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C6EBAF-B12B-C53B-6D97-284FC5D2B5E9}"/>
              </a:ext>
            </a:extLst>
          </p:cNvPr>
          <p:cNvSpPr>
            <a:spLocks noGrp="1"/>
          </p:cNvSpPr>
          <p:nvPr>
            <p:ph type="body" sz="quarter" idx="10"/>
          </p:nvPr>
        </p:nvSpPr>
        <p:spPr>
          <a:xfrm>
            <a:off x="716692" y="1613140"/>
            <a:ext cx="5377414" cy="4607700"/>
          </a:xfrm>
        </p:spPr>
        <p:txBody>
          <a:bodyPr vert="horz" lIns="91440" tIns="45720" rIns="91440" bIns="45720" rtlCol="0" anchor="t">
            <a:noAutofit/>
          </a:bodyPr>
          <a:lstStyle/>
          <a:p>
            <a:r>
              <a:rPr lang="en-US" b="1" dirty="0">
                <a:latin typeface="Georgia"/>
              </a:rPr>
              <a:t>Complaint (Primary Market)</a:t>
            </a:r>
            <a:endParaRPr lang="en-US" dirty="0">
              <a:latin typeface="Georgia"/>
            </a:endParaRPr>
          </a:p>
          <a:p>
            <a:pPr marL="342900" indent="-342900">
              <a:buFont typeface="Arial" panose="020B0604020202020204" pitchFamily="34" charset="0"/>
              <a:buChar char="•"/>
            </a:pPr>
            <a:r>
              <a:rPr lang="en-US" b="1" dirty="0">
                <a:latin typeface="Georgia"/>
              </a:rPr>
              <a:t>Live Nation “Flywheel”</a:t>
            </a:r>
            <a:endParaRPr lang="en-US" dirty="0"/>
          </a:p>
          <a:p>
            <a:r>
              <a:rPr lang="en-US" dirty="0">
                <a:latin typeface="Georgia"/>
              </a:rPr>
              <a:t>Live Nation’s concert promotion business feeds its other high margin businesses, like ticketing, sponsorship, and advertising.</a:t>
            </a:r>
            <a:endParaRPr lang="en-US" dirty="0"/>
          </a:p>
          <a:p>
            <a:endParaRPr lang="en-US" sz="900" dirty="0"/>
          </a:p>
          <a:p>
            <a:pPr marL="342900" indent="-342900">
              <a:buFont typeface="Arial" panose="020B0604020202020204" pitchFamily="34" charset="0"/>
              <a:buChar char="•"/>
            </a:pPr>
            <a:r>
              <a:rPr lang="en-US" b="1" dirty="0">
                <a:latin typeface="Georgia"/>
              </a:rPr>
              <a:t>Raising Rivals Costs</a:t>
            </a:r>
          </a:p>
          <a:p>
            <a:r>
              <a:rPr lang="en-US" dirty="0">
                <a:latin typeface="Georgia"/>
              </a:rPr>
              <a:t>Ticketmaster uses its “extensive network of long-term exclusive ticketing contracts to raise the costs of rival ticketers and further heighten barriers to entry”</a:t>
            </a:r>
          </a:p>
          <a:p>
            <a:endParaRPr lang="en-US" dirty="0">
              <a:latin typeface="Georgia"/>
            </a:endParaRPr>
          </a:p>
        </p:txBody>
      </p:sp>
      <p:sp>
        <p:nvSpPr>
          <p:cNvPr id="3" name="Text Placeholder 2">
            <a:extLst>
              <a:ext uri="{FF2B5EF4-FFF2-40B4-BE49-F238E27FC236}">
                <a16:creationId xmlns:a16="http://schemas.microsoft.com/office/drawing/2014/main" id="{7A3CB7C5-E97D-40CC-B0CC-0DD79169041E}"/>
              </a:ext>
            </a:extLst>
          </p:cNvPr>
          <p:cNvSpPr>
            <a:spLocks noGrp="1"/>
          </p:cNvSpPr>
          <p:nvPr>
            <p:ph type="body" sz="quarter" idx="11"/>
          </p:nvPr>
        </p:nvSpPr>
        <p:spPr>
          <a:xfrm>
            <a:off x="988541" y="685800"/>
            <a:ext cx="8217240" cy="812361"/>
          </a:xfrm>
        </p:spPr>
        <p:txBody>
          <a:bodyPr vert="horz" lIns="91440" tIns="45720" rIns="91440" bIns="45720" rtlCol="0" anchor="t">
            <a:noAutofit/>
          </a:bodyPr>
          <a:lstStyle/>
          <a:p>
            <a:r>
              <a:rPr lang="en" sz="4000" dirty="0">
                <a:latin typeface="Georgia"/>
                <a:cs typeface="Times New Roman"/>
                <a:sym typeface="Times New Roman"/>
              </a:rPr>
              <a:t>Conduct</a:t>
            </a:r>
            <a:endParaRPr lang="en-US" dirty="0"/>
          </a:p>
        </p:txBody>
      </p:sp>
      <p:sp>
        <p:nvSpPr>
          <p:cNvPr id="8" name="TextBox 7">
            <a:extLst>
              <a:ext uri="{FF2B5EF4-FFF2-40B4-BE49-F238E27FC236}">
                <a16:creationId xmlns:a16="http://schemas.microsoft.com/office/drawing/2014/main" id="{4DA1E4F8-CD80-8F2C-7E4E-8137B37B5084}"/>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9" name="TextBox 8">
            <a:extLst>
              <a:ext uri="{FF2B5EF4-FFF2-40B4-BE49-F238E27FC236}">
                <a16:creationId xmlns:a16="http://schemas.microsoft.com/office/drawing/2014/main" id="{9A907136-A4BA-DE76-ED4A-0085CF45F554}"/>
              </a:ext>
            </a:extLst>
          </p:cNvPr>
          <p:cNvSpPr txBox="1"/>
          <p:nvPr/>
        </p:nvSpPr>
        <p:spPr>
          <a:xfrm>
            <a:off x="3793524" y="902043"/>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E52A8A0-34FC-243F-9ECC-493A94944168}"/>
              </a:ext>
            </a:extLst>
          </p:cNvPr>
          <p:cNvSpPr txBox="1"/>
          <p:nvPr/>
        </p:nvSpPr>
        <p:spPr>
          <a:xfrm>
            <a:off x="6104526" y="1665963"/>
            <a:ext cx="5098933" cy="4554004"/>
          </a:xfrm>
          <a:prstGeom prst="rect">
            <a:avLst/>
          </a:prstGeom>
          <a:noFill/>
        </p:spPr>
        <p:txBody>
          <a:bodyPr wrap="square" lIns="91440" tIns="45720" rIns="91440" bIns="45720" anchor="t">
            <a:spAutoFit/>
          </a:bodyPr>
          <a:lstStyle/>
          <a:p>
            <a:pPr>
              <a:lnSpc>
                <a:spcPts val="2460"/>
              </a:lnSpc>
            </a:pPr>
            <a:r>
              <a:rPr lang="en-US" sz="2000" b="1" dirty="0">
                <a:solidFill>
                  <a:schemeClr val="bg1"/>
                </a:solidFill>
                <a:latin typeface="Georgia"/>
              </a:rPr>
              <a:t>Secondary Market</a:t>
            </a:r>
            <a:endParaRPr lang="en-US" sz="2000" dirty="0">
              <a:solidFill>
                <a:schemeClr val="bg1"/>
              </a:solidFill>
              <a:latin typeface="Georgia" panose="02040502050405020303" pitchFamily="18" charset="0"/>
            </a:endParaRPr>
          </a:p>
          <a:p>
            <a:pPr marL="342900" indent="-342900">
              <a:lnSpc>
                <a:spcPts val="2460"/>
              </a:lnSpc>
              <a:buFont typeface="Arial" panose="020B0604020202020204" pitchFamily="34" charset="0"/>
              <a:buChar char="•"/>
            </a:pPr>
            <a:endParaRPr lang="en-US" sz="2000" dirty="0">
              <a:solidFill>
                <a:schemeClr val="bg1"/>
              </a:solidFill>
              <a:latin typeface="Georgia"/>
            </a:endParaRPr>
          </a:p>
          <a:p>
            <a:pPr marL="342900" indent="-342900">
              <a:lnSpc>
                <a:spcPts val="2460"/>
              </a:lnSpc>
              <a:buFont typeface="Arial" panose="020B0604020202020204" pitchFamily="34" charset="0"/>
              <a:buChar char="•"/>
            </a:pPr>
            <a:r>
              <a:rPr kumimoji="0" lang="en-US" sz="20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SafeTix</a:t>
            </a:r>
            <a:r>
              <a:rPr kumimoji="0" lang="en-US"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technology requires that all transfers occur within the Ticketmaster platform.</a:t>
            </a:r>
          </a:p>
          <a:p>
            <a:pPr marL="342900" indent="-342900">
              <a:lnSpc>
                <a:spcPts val="2460"/>
              </a:lnSpc>
              <a:buFont typeface="Arial" panose="020B0604020202020204" pitchFamily="34" charset="0"/>
              <a:buChar char="•"/>
            </a:pPr>
            <a:endParaRPr lang="en-US" sz="2000" dirty="0">
              <a:solidFill>
                <a:schemeClr val="bg1"/>
              </a:solidFill>
              <a:latin typeface="Georgia"/>
            </a:endParaRPr>
          </a:p>
          <a:p>
            <a:pPr marL="342900" indent="-342900">
              <a:lnSpc>
                <a:spcPts val="2460"/>
              </a:lnSpc>
              <a:buFont typeface="Arial" panose="020B0604020202020204" pitchFamily="34" charset="0"/>
              <a:buChar char="•"/>
            </a:pPr>
            <a:r>
              <a:rPr lang="en-US" sz="2000" dirty="0">
                <a:solidFill>
                  <a:schemeClr val="bg1"/>
                </a:solidFill>
                <a:latin typeface="Georgia"/>
              </a:rPr>
              <a:t>Ticketmaster's market share in the primary market enables it to exclude rivals from the secondary market. </a:t>
            </a:r>
          </a:p>
          <a:p>
            <a:pPr marL="342900" indent="-342900">
              <a:lnSpc>
                <a:spcPts val="2460"/>
              </a:lnSpc>
              <a:buFont typeface="Arial" panose="020B0604020202020204" pitchFamily="34" charset="0"/>
              <a:buChar char="•"/>
            </a:pPr>
            <a:endParaRPr lang="en-US" dirty="0">
              <a:solidFill>
                <a:schemeClr val="bg1"/>
              </a:solidFill>
              <a:latin typeface="Georgia"/>
            </a:endParaRPr>
          </a:p>
          <a:p>
            <a:pPr>
              <a:lnSpc>
                <a:spcPts val="2460"/>
              </a:lnSpc>
            </a:pPr>
            <a:endParaRPr lang="en-US" dirty="0">
              <a:solidFill>
                <a:schemeClr val="bg1"/>
              </a:solidFill>
              <a:latin typeface="Georgia"/>
            </a:endParaRPr>
          </a:p>
          <a:p>
            <a:pPr marL="342900" indent="-342900">
              <a:lnSpc>
                <a:spcPts val="2460"/>
              </a:lnSpc>
              <a:buFont typeface="Arial" panose="020B0604020202020204" pitchFamily="34" charset="0"/>
              <a:buChar char="•"/>
            </a:pPr>
            <a:endParaRPr lang="en-US" dirty="0">
              <a:solidFill>
                <a:schemeClr val="bg1"/>
              </a:solidFill>
            </a:endParaRPr>
          </a:p>
          <a:p>
            <a:pPr marL="342900" indent="-342900" algn="l">
              <a:lnSpc>
                <a:spcPts val="2460"/>
              </a:lnSpc>
              <a:buFont typeface="Arial" panose="020B0604020202020204" pitchFamily="34" charset="0"/>
              <a:buChar char="•"/>
            </a:pPr>
            <a:endParaRPr lang="en-US" dirty="0">
              <a:solidFill>
                <a:schemeClr val="bg1"/>
              </a:solidFill>
              <a:latin typeface="Georgia" panose="02040502050405020303" pitchFamily="18" charset="0"/>
            </a:endParaRPr>
          </a:p>
          <a:p>
            <a:pPr marL="342900" indent="-342900" algn="l">
              <a:lnSpc>
                <a:spcPts val="2460"/>
              </a:lnSpc>
              <a:buFont typeface="Arial" panose="020B0604020202020204" pitchFamily="34" charset="0"/>
              <a:buChar char="•"/>
            </a:pPr>
            <a:endParaRPr lang="en-US" dirty="0">
              <a:solidFill>
                <a:schemeClr val="bg1"/>
              </a:solidFill>
              <a:latin typeface="Georgia"/>
            </a:endParaRPr>
          </a:p>
        </p:txBody>
      </p:sp>
    </p:spTree>
    <p:extLst>
      <p:ext uri="{BB962C8B-B14F-4D97-AF65-F5344CB8AC3E}">
        <p14:creationId xmlns:p14="http://schemas.microsoft.com/office/powerpoint/2010/main" val="163713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F5AF1-8087-E5F2-951E-4944D3C089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3DDDB7-3E58-8F52-0192-40DBD3B4A44A}"/>
              </a:ext>
            </a:extLst>
          </p:cNvPr>
          <p:cNvSpPr>
            <a:spLocks noGrp="1"/>
          </p:cNvSpPr>
          <p:nvPr>
            <p:ph type="body" sz="quarter" idx="11"/>
          </p:nvPr>
        </p:nvSpPr>
        <p:spPr>
          <a:xfrm>
            <a:off x="976892" y="515209"/>
            <a:ext cx="8217240" cy="1143000"/>
          </a:xfrm>
        </p:spPr>
        <p:txBody>
          <a:bodyPr/>
          <a:lstStyle/>
          <a:p>
            <a:r>
              <a:rPr lang="en" sz="4000" dirty="0">
                <a:latin typeface="Georgia" panose="02040502050405020303" pitchFamily="18" charset="0"/>
                <a:ea typeface="Times New Roman"/>
                <a:cs typeface="Times New Roman"/>
                <a:sym typeface="Times New Roman"/>
              </a:rPr>
              <a:t>Proposed Remedies</a:t>
            </a:r>
            <a:endParaRPr lang="en-US" sz="4000" dirty="0">
              <a:latin typeface="Georgia" panose="02040502050405020303" pitchFamily="18" charset="0"/>
            </a:endParaRPr>
          </a:p>
        </p:txBody>
      </p:sp>
      <p:sp>
        <p:nvSpPr>
          <p:cNvPr id="8" name="TextBox 7">
            <a:extLst>
              <a:ext uri="{FF2B5EF4-FFF2-40B4-BE49-F238E27FC236}">
                <a16:creationId xmlns:a16="http://schemas.microsoft.com/office/drawing/2014/main" id="{89A1110F-98DF-0952-E68D-2946B5B3B407}"/>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9" name="TextBox 8">
            <a:extLst>
              <a:ext uri="{FF2B5EF4-FFF2-40B4-BE49-F238E27FC236}">
                <a16:creationId xmlns:a16="http://schemas.microsoft.com/office/drawing/2014/main" id="{438815C5-3902-96DA-08D5-0E11119E00B6}"/>
              </a:ext>
            </a:extLst>
          </p:cNvPr>
          <p:cNvSpPr txBox="1"/>
          <p:nvPr/>
        </p:nvSpPr>
        <p:spPr>
          <a:xfrm>
            <a:off x="3793524" y="902043"/>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BABA54B-00B0-B559-DA00-5956A46A8277}"/>
              </a:ext>
            </a:extLst>
          </p:cNvPr>
          <p:cNvSpPr txBox="1"/>
          <p:nvPr/>
        </p:nvSpPr>
        <p:spPr>
          <a:xfrm>
            <a:off x="612563" y="1586787"/>
            <a:ext cx="10966873" cy="4890634"/>
          </a:xfrm>
          <a:prstGeom prst="rect">
            <a:avLst/>
          </a:prstGeom>
          <a:noFill/>
        </p:spPr>
        <p:txBody>
          <a:bodyPr wrap="square" lIns="91440" tIns="45720" rIns="91440" bIns="45720" anchor="t">
            <a:spAutoFit/>
          </a:bodyPr>
          <a:lstStyle/>
          <a:p>
            <a:pPr>
              <a:lnSpc>
                <a:spcPts val="2400"/>
              </a:lnSpc>
              <a:spcBef>
                <a:spcPts val="1000"/>
              </a:spcBef>
            </a:pPr>
            <a:r>
              <a:rPr lang="en-US" sz="2000" b="1" dirty="0">
                <a:solidFill>
                  <a:schemeClr val="bg1"/>
                </a:solidFill>
                <a:latin typeface="Georgia" panose="02040502050405020303" pitchFamily="18" charset="0"/>
              </a:rPr>
              <a:t>(1) Divestiture </a:t>
            </a:r>
            <a:endParaRPr lang="en-US" sz="2000" dirty="0">
              <a:solidFill>
                <a:schemeClr val="bg1"/>
              </a:solidFill>
              <a:latin typeface="Georgia" panose="02040502050405020303" pitchFamily="18" charset="0"/>
            </a:endParaRPr>
          </a:p>
          <a:p>
            <a:pPr marL="342900" indent="-342900">
              <a:lnSpc>
                <a:spcPts val="2400"/>
              </a:lnSpc>
              <a:spcBef>
                <a:spcPts val="1000"/>
              </a:spcBef>
              <a:buFont typeface="Wingdings,Sans-Serif"/>
              <a:buChar char="§"/>
            </a:pPr>
            <a:r>
              <a:rPr lang="en-US" sz="2000" dirty="0">
                <a:solidFill>
                  <a:schemeClr val="bg1"/>
                </a:solidFill>
                <a:latin typeface="Georgia" panose="02040502050405020303" pitchFamily="18" charset="0"/>
              </a:rPr>
              <a:t>Removes Live Nation’s leverage over venues and, consequently, over the secondary market. </a:t>
            </a:r>
          </a:p>
          <a:p>
            <a:pPr marL="342900" indent="-342900">
              <a:lnSpc>
                <a:spcPts val="2400"/>
              </a:lnSpc>
              <a:spcBef>
                <a:spcPts val="1000"/>
              </a:spcBef>
              <a:buFont typeface="Wingdings,Sans-Serif"/>
              <a:buChar char="§"/>
            </a:pPr>
            <a:r>
              <a:rPr lang="en-US" sz="2000" dirty="0">
                <a:solidFill>
                  <a:schemeClr val="bg1"/>
                </a:solidFill>
                <a:latin typeface="Georgia" panose="02040502050405020303" pitchFamily="18" charset="0"/>
              </a:rPr>
              <a:t>Platforms will compete for contracts with venues based, in part, on secondary market services</a:t>
            </a:r>
          </a:p>
          <a:p>
            <a:pPr>
              <a:lnSpc>
                <a:spcPts val="2400"/>
              </a:lnSpc>
              <a:spcBef>
                <a:spcPts val="1000"/>
              </a:spcBef>
            </a:pPr>
            <a:r>
              <a:rPr lang="en-US" sz="2000" dirty="0">
                <a:solidFill>
                  <a:schemeClr val="bg1"/>
                </a:solidFill>
                <a:latin typeface="Georgia" panose="02040502050405020303" pitchFamily="18" charset="0"/>
              </a:rPr>
              <a:t>There is some risk that divestiture will not restore competition for the secondary market, however. In light of that risk, we propose:</a:t>
            </a:r>
          </a:p>
          <a:p>
            <a:pPr>
              <a:lnSpc>
                <a:spcPts val="2400"/>
              </a:lnSpc>
              <a:spcBef>
                <a:spcPts val="1000"/>
              </a:spcBef>
            </a:pPr>
            <a:endParaRPr lang="en-US" sz="2000" b="1" dirty="0">
              <a:solidFill>
                <a:schemeClr val="bg1"/>
              </a:solidFill>
              <a:latin typeface="Georgia" panose="02040502050405020303" pitchFamily="18" charset="0"/>
            </a:endParaRPr>
          </a:p>
          <a:p>
            <a:pPr>
              <a:lnSpc>
                <a:spcPct val="150000"/>
              </a:lnSpc>
            </a:pPr>
            <a:r>
              <a:rPr lang="en-US" sz="2000" b="1" dirty="0">
                <a:solidFill>
                  <a:schemeClr val="bg1"/>
                </a:solidFill>
                <a:latin typeface="Georgia" panose="02040502050405020303" pitchFamily="18" charset="0"/>
              </a:rPr>
              <a:t>(2) Allowing rivals to interoperate through mandating that Ticketmaster offer royalty-free access to </a:t>
            </a:r>
            <a:r>
              <a:rPr lang="en-US" sz="2000" b="1" dirty="0" err="1">
                <a:solidFill>
                  <a:schemeClr val="bg1"/>
                </a:solidFill>
                <a:latin typeface="Georgia" panose="02040502050405020303" pitchFamily="18" charset="0"/>
              </a:rPr>
              <a:t>SafeTix</a:t>
            </a:r>
            <a:r>
              <a:rPr lang="en-US" sz="2000" b="1" dirty="0">
                <a:solidFill>
                  <a:schemeClr val="bg1"/>
                </a:solidFill>
                <a:latin typeface="Georgia" panose="02040502050405020303" pitchFamily="18" charset="0"/>
              </a:rPr>
              <a:t> API.</a:t>
            </a:r>
          </a:p>
          <a:p>
            <a:pPr>
              <a:lnSpc>
                <a:spcPts val="2400"/>
              </a:lnSpc>
            </a:pPr>
            <a:endParaRPr lang="en-US" sz="2000" b="1" dirty="0">
              <a:solidFill>
                <a:schemeClr val="bg1"/>
              </a:solidFill>
              <a:latin typeface="Georgia" panose="02040502050405020303" pitchFamily="18" charset="0"/>
            </a:endParaRPr>
          </a:p>
          <a:p>
            <a:pPr marL="285750" indent="-285750">
              <a:lnSpc>
                <a:spcPts val="2400"/>
              </a:lnSpc>
              <a:buFont typeface="Wingdings" pitchFamily="2" charset="2"/>
              <a:buChar char="§"/>
            </a:pPr>
            <a:r>
              <a:rPr lang="en-US" sz="2000" dirty="0">
                <a:solidFill>
                  <a:schemeClr val="bg1"/>
                </a:solidFill>
                <a:latin typeface="Georgia" panose="02040502050405020303" pitchFamily="18" charset="0"/>
              </a:rPr>
              <a:t>Removes Ticketmaster’s leverage over the secondary market.</a:t>
            </a:r>
          </a:p>
          <a:p>
            <a:pPr marL="285750" indent="-285750">
              <a:lnSpc>
                <a:spcPts val="2400"/>
              </a:lnSpc>
              <a:buFont typeface="Wingdings" pitchFamily="2" charset="2"/>
              <a:buChar char="§"/>
            </a:pPr>
            <a:r>
              <a:rPr lang="en-US" sz="2000" dirty="0">
                <a:solidFill>
                  <a:schemeClr val="bg1"/>
                </a:solidFill>
                <a:latin typeface="Georgia" panose="02040502050405020303" pitchFamily="18" charset="0"/>
              </a:rPr>
              <a:t>Allows rivals to interoperate.</a:t>
            </a:r>
          </a:p>
          <a:p>
            <a:pPr>
              <a:lnSpc>
                <a:spcPts val="2400"/>
              </a:lnSpc>
            </a:pP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9761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B781-63AF-C197-0B16-2CDFC2077F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CEA801-F2EB-65BA-32D3-7455A37CC0F8}"/>
              </a:ext>
            </a:extLst>
          </p:cNvPr>
          <p:cNvSpPr>
            <a:spLocks noGrp="1"/>
          </p:cNvSpPr>
          <p:nvPr>
            <p:ph type="body" sz="quarter" idx="10"/>
          </p:nvPr>
        </p:nvSpPr>
        <p:spPr>
          <a:xfrm>
            <a:off x="3009014" y="3429000"/>
            <a:ext cx="5390707" cy="2082114"/>
          </a:xfrm>
        </p:spPr>
        <p:txBody>
          <a:bodyPr>
            <a:normAutofit/>
          </a:bodyPr>
          <a:lstStyle/>
          <a:p>
            <a:pPr lvl="0" algn="ctr">
              <a:spcBef>
                <a:spcPts val="0"/>
              </a:spcBef>
            </a:pPr>
            <a:r>
              <a:rPr lang="en-US" sz="2800"/>
              <a:t>Rachel Dai</a:t>
            </a:r>
          </a:p>
          <a:p>
            <a:pPr lvl="0" algn="ctr">
              <a:spcBef>
                <a:spcPts val="0"/>
              </a:spcBef>
            </a:pPr>
            <a:r>
              <a:rPr lang="en-US" sz="2800"/>
              <a:t>Joshua Sprague Oliveira</a:t>
            </a:r>
          </a:p>
          <a:p>
            <a:pPr lvl="0" algn="ctr">
              <a:spcBef>
                <a:spcPts val="0"/>
              </a:spcBef>
            </a:pPr>
            <a:r>
              <a:rPr lang="en-US" sz="2800"/>
              <a:t>Matthew Quintos</a:t>
            </a:r>
          </a:p>
          <a:p>
            <a:pPr lvl="0" algn="ctr">
              <a:spcBef>
                <a:spcPts val="0"/>
              </a:spcBef>
            </a:pPr>
            <a:r>
              <a:rPr lang="en-US" sz="2800"/>
              <a:t>Marko Gajic</a:t>
            </a:r>
          </a:p>
          <a:p>
            <a:pPr lvl="0" algn="ctr">
              <a:spcBef>
                <a:spcPts val="0"/>
              </a:spcBef>
            </a:pPr>
            <a:r>
              <a:rPr lang="en-US" sz="2800"/>
              <a:t>Victor </a:t>
            </a:r>
            <a:r>
              <a:rPr lang="en-US" sz="2800" err="1"/>
              <a:t>Agbafe</a:t>
            </a:r>
            <a:endParaRPr lang="en-US" sz="2800"/>
          </a:p>
          <a:p>
            <a:pPr lvl="0" algn="ctr">
              <a:spcBef>
                <a:spcPts val="0"/>
              </a:spcBef>
            </a:pPr>
            <a:endParaRPr lang="en-US" sz="2800"/>
          </a:p>
        </p:txBody>
      </p:sp>
      <p:sp>
        <p:nvSpPr>
          <p:cNvPr id="3" name="Text Placeholder 2">
            <a:extLst>
              <a:ext uri="{FF2B5EF4-FFF2-40B4-BE49-F238E27FC236}">
                <a16:creationId xmlns:a16="http://schemas.microsoft.com/office/drawing/2014/main" id="{CC9AC65C-137C-FB93-DD6D-1704857C6DE5}"/>
              </a:ext>
            </a:extLst>
          </p:cNvPr>
          <p:cNvSpPr>
            <a:spLocks noGrp="1"/>
          </p:cNvSpPr>
          <p:nvPr>
            <p:ph type="body" sz="quarter" idx="11"/>
          </p:nvPr>
        </p:nvSpPr>
        <p:spPr>
          <a:xfrm>
            <a:off x="946298" y="1834978"/>
            <a:ext cx="10292316" cy="1143000"/>
          </a:xfrm>
        </p:spPr>
        <p:txBody>
          <a:bodyPr/>
          <a:lstStyle/>
          <a:p>
            <a:pPr algn="ctr"/>
            <a:r>
              <a:rPr lang="en" sz="5400">
                <a:latin typeface="Georgia" panose="02040502050405020303" pitchFamily="18" charset="0"/>
                <a:ea typeface="Times New Roman"/>
                <a:cs typeface="Times New Roman"/>
                <a:sym typeface="Times New Roman"/>
              </a:rPr>
              <a:t>FTC v. US Anesthesia Partners</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14C8C8E6-EFFD-CA41-2F8D-21E359DCBCF4}"/>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241141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ECA7-42C3-4BCB-7B8F-6A050774B0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9C9060-FF08-A486-3A15-3D0BC186EA8D}"/>
              </a:ext>
            </a:extLst>
          </p:cNvPr>
          <p:cNvSpPr>
            <a:spLocks noGrp="1"/>
          </p:cNvSpPr>
          <p:nvPr>
            <p:ph type="body" sz="quarter" idx="10"/>
          </p:nvPr>
        </p:nvSpPr>
        <p:spPr>
          <a:xfrm>
            <a:off x="689973" y="1596398"/>
            <a:ext cx="10367319" cy="4607700"/>
          </a:xfrm>
        </p:spPr>
        <p:txBody>
          <a:bodyPr>
            <a:noAutofit/>
          </a:bodyPr>
          <a:lstStyle/>
          <a:p>
            <a:pPr lvl="0">
              <a:lnSpc>
                <a:spcPts val="2800"/>
              </a:lnSpc>
              <a:spcBef>
                <a:spcPts val="0"/>
              </a:spcBef>
            </a:pPr>
            <a:r>
              <a:rPr lang="en-US"/>
              <a:t>USAP achieved its “multi-year anticompetitive scheme to consolidate anesthesia practices in Texas” through:</a:t>
            </a:r>
          </a:p>
          <a:p>
            <a:pPr marL="457200" lvl="0" indent="-457200">
              <a:lnSpc>
                <a:spcPts val="2800"/>
              </a:lnSpc>
              <a:spcBef>
                <a:spcPts val="0"/>
              </a:spcBef>
              <a:buFont typeface="+mj-lt"/>
              <a:buAutoNum type="arabicPeriod"/>
            </a:pPr>
            <a:r>
              <a:rPr lang="en-US" b="1"/>
              <a:t>Roll-up acquisitions </a:t>
            </a:r>
            <a:r>
              <a:rPr lang="en-US"/>
              <a:t>of practices, consolidating markets in Dallas and Austin up to 60% market share.</a:t>
            </a:r>
          </a:p>
          <a:p>
            <a:pPr marL="457200" lvl="0" indent="-457200">
              <a:lnSpc>
                <a:spcPts val="2800"/>
              </a:lnSpc>
              <a:spcBef>
                <a:spcPts val="0"/>
              </a:spcBef>
              <a:buFont typeface="+mj-lt"/>
              <a:buAutoNum type="arabicPeriod"/>
            </a:pPr>
            <a:r>
              <a:rPr lang="en-US" b="1"/>
              <a:t>Price-setting agreements</a:t>
            </a:r>
            <a:r>
              <a:rPr lang="en-US"/>
              <a:t> with independent practices to raise their prices to the high rates set by USAP-owned practices.</a:t>
            </a:r>
          </a:p>
          <a:p>
            <a:pPr marL="457200" lvl="0" indent="-457200">
              <a:lnSpc>
                <a:spcPts val="2800"/>
              </a:lnSpc>
              <a:spcBef>
                <a:spcPts val="0"/>
              </a:spcBef>
              <a:buFont typeface="+mj-lt"/>
              <a:buAutoNum type="arabicPeriod"/>
            </a:pPr>
            <a:r>
              <a:rPr lang="en-US" b="1"/>
              <a:t>Market allocation </a:t>
            </a:r>
            <a:r>
              <a:rPr lang="en-US"/>
              <a:t>“to avoid a head-to-head rivalry with another large anesthesia provider”.</a:t>
            </a:r>
          </a:p>
          <a:p>
            <a:pPr lvl="0">
              <a:lnSpc>
                <a:spcPts val="2800"/>
              </a:lnSpc>
              <a:spcBef>
                <a:spcPts val="1200"/>
              </a:spcBef>
            </a:pPr>
            <a:r>
              <a:rPr lang="en-US"/>
              <a:t>As USAP’s private equity sponsor, Welsh Carson has at all times “formulated, directed, controlled, or participated in the anticompetitive conduct.” Yet, WCAS’s motion to dismiss has been granted due to its minority stake, leaving the doctors of USAP holding the bag.</a:t>
            </a:r>
          </a:p>
          <a:p>
            <a:pPr algn="ctr">
              <a:lnSpc>
                <a:spcPts val="2800"/>
              </a:lnSpc>
            </a:pPr>
            <a:endParaRPr lang="en-US"/>
          </a:p>
        </p:txBody>
      </p:sp>
      <p:sp>
        <p:nvSpPr>
          <p:cNvPr id="3" name="Text Placeholder 2">
            <a:extLst>
              <a:ext uri="{FF2B5EF4-FFF2-40B4-BE49-F238E27FC236}">
                <a16:creationId xmlns:a16="http://schemas.microsoft.com/office/drawing/2014/main" id="{8E3103C5-C9CE-F47F-E28F-47DB2B0CBF93}"/>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Complaint Overview</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152C6394-5EC2-E27B-6FCA-F097C1E5DA8B}"/>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348680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4DF0-3379-FB9C-30D5-F9818CC68B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D2F1F90-B0B5-03F4-8BB4-0023CDB80B54}"/>
              </a:ext>
            </a:extLst>
          </p:cNvPr>
          <p:cNvSpPr>
            <a:spLocks noGrp="1"/>
          </p:cNvSpPr>
          <p:nvPr>
            <p:ph type="body" sz="quarter" idx="11"/>
          </p:nvPr>
        </p:nvSpPr>
        <p:spPr>
          <a:xfrm>
            <a:off x="971069" y="347235"/>
            <a:ext cx="8217240" cy="1143000"/>
          </a:xfrm>
        </p:spPr>
        <p:txBody>
          <a:bodyPr/>
          <a:lstStyle/>
          <a:p>
            <a:r>
              <a:rPr lang="en" sz="4000" dirty="0">
                <a:latin typeface="Georgia" panose="02040502050405020303" pitchFamily="18" charset="0"/>
                <a:ea typeface="Times New Roman"/>
                <a:cs typeface="Times New Roman"/>
                <a:sym typeface="Times New Roman"/>
              </a:rPr>
              <a:t>Proposed Remedies</a:t>
            </a:r>
            <a:endParaRPr lang="en-US" sz="4000" dirty="0">
              <a:latin typeface="Georgia" panose="02040502050405020303" pitchFamily="18" charset="0"/>
            </a:endParaRPr>
          </a:p>
        </p:txBody>
      </p:sp>
      <p:sp>
        <p:nvSpPr>
          <p:cNvPr id="8" name="TextBox 7">
            <a:extLst>
              <a:ext uri="{FF2B5EF4-FFF2-40B4-BE49-F238E27FC236}">
                <a16:creationId xmlns:a16="http://schemas.microsoft.com/office/drawing/2014/main" id="{24AE672C-6B70-9DB5-736B-7ED39F352973}"/>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9" name="TextBox 8">
            <a:extLst>
              <a:ext uri="{FF2B5EF4-FFF2-40B4-BE49-F238E27FC236}">
                <a16:creationId xmlns:a16="http://schemas.microsoft.com/office/drawing/2014/main" id="{1915AA9F-ECDE-F016-5E58-17F4807C704E}"/>
              </a:ext>
            </a:extLst>
          </p:cNvPr>
          <p:cNvSpPr txBox="1"/>
          <p:nvPr/>
        </p:nvSpPr>
        <p:spPr>
          <a:xfrm>
            <a:off x="3793524" y="902043"/>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5E0DF9ED-C106-7074-E61C-C7015ED8B72D}"/>
              </a:ext>
            </a:extLst>
          </p:cNvPr>
          <p:cNvSpPr txBox="1"/>
          <p:nvPr/>
        </p:nvSpPr>
        <p:spPr>
          <a:xfrm>
            <a:off x="559226" y="1381718"/>
            <a:ext cx="10835497" cy="4993226"/>
          </a:xfrm>
          <a:prstGeom prst="rect">
            <a:avLst/>
          </a:prstGeom>
          <a:noFill/>
        </p:spPr>
        <p:txBody>
          <a:bodyPr wrap="square" lIns="91440" tIns="45720" rIns="91440" bIns="45720" anchor="t">
            <a:spAutoFit/>
          </a:bodyPr>
          <a:lstStyle/>
          <a:p>
            <a:pPr>
              <a:lnSpc>
                <a:spcPts val="2400"/>
              </a:lnSpc>
            </a:pPr>
            <a:r>
              <a:rPr lang="en-US" dirty="0">
                <a:solidFill>
                  <a:schemeClr val="bg1"/>
                </a:solidFill>
                <a:latin typeface="Georgia" panose="02040502050405020303" pitchFamily="18" charset="0"/>
              </a:rPr>
              <a:t>USAP:</a:t>
            </a:r>
          </a:p>
          <a:p>
            <a:pPr marL="285750" indent="-285750">
              <a:lnSpc>
                <a:spcPts val="2400"/>
              </a:lnSpc>
              <a:buFont typeface="Arial" panose="020B0604020202020204" pitchFamily="34" charset="0"/>
              <a:buChar char="•"/>
            </a:pPr>
            <a:r>
              <a:rPr lang="en" dirty="0">
                <a:solidFill>
                  <a:schemeClr val="bg1"/>
                </a:solidFill>
                <a:latin typeface="Georgia"/>
              </a:rPr>
              <a:t>Divest acquired an</a:t>
            </a:r>
            <a:r>
              <a:rPr lang="en-US" dirty="0">
                <a:solidFill>
                  <a:schemeClr val="bg1"/>
                </a:solidFill>
                <a:latin typeface="Georgia"/>
              </a:rPr>
              <a:t>a</a:t>
            </a:r>
            <a:r>
              <a:rPr lang="en" dirty="0">
                <a:solidFill>
                  <a:schemeClr val="bg1"/>
                </a:solidFill>
                <a:latin typeface="Georgia"/>
              </a:rPr>
              <a:t>esthesia practices </a:t>
            </a:r>
            <a:endParaRPr lang="en-US" dirty="0">
              <a:solidFill>
                <a:schemeClr val="bg1"/>
              </a:solidFill>
              <a:latin typeface="Georgia"/>
            </a:endParaRPr>
          </a:p>
          <a:p>
            <a:pPr marL="285750" indent="-285750">
              <a:lnSpc>
                <a:spcPts val="2400"/>
              </a:lnSpc>
              <a:buFont typeface="Arial" panose="020B0604020202020204" pitchFamily="34" charset="0"/>
              <a:buChar char="•"/>
            </a:pPr>
            <a:r>
              <a:rPr lang="en" dirty="0">
                <a:solidFill>
                  <a:schemeClr val="bg1"/>
                </a:solidFill>
                <a:latin typeface="Georgia"/>
              </a:rPr>
              <a:t>Enjoin USAP’s unlawful price-setting agreements</a:t>
            </a:r>
            <a:endParaRPr lang="en" dirty="0">
              <a:solidFill>
                <a:schemeClr val="bg1"/>
              </a:solidFill>
            </a:endParaRPr>
          </a:p>
          <a:p>
            <a:pPr marL="285750" indent="-285750">
              <a:lnSpc>
                <a:spcPts val="2400"/>
              </a:lnSpc>
              <a:buFont typeface="Arial" panose="020B0604020202020204" pitchFamily="34" charset="0"/>
              <a:buChar char="•"/>
            </a:pPr>
            <a:r>
              <a:rPr lang="en" dirty="0">
                <a:solidFill>
                  <a:schemeClr val="bg1"/>
                </a:solidFill>
                <a:latin typeface="Georgia"/>
              </a:rPr>
              <a:t>Require USAP to implement compliance programs.</a:t>
            </a:r>
            <a:endParaRPr lang="en-US" dirty="0">
              <a:solidFill>
                <a:schemeClr val="bg1"/>
              </a:solidFill>
              <a:latin typeface="Georgia" panose="02040502050405020303" pitchFamily="18" charset="0"/>
            </a:endParaRPr>
          </a:p>
          <a:p>
            <a:pPr>
              <a:lnSpc>
                <a:spcPts val="2400"/>
              </a:lnSpc>
            </a:pPr>
            <a:endParaRPr lang="en-US" dirty="0">
              <a:solidFill>
                <a:schemeClr val="bg1"/>
              </a:solidFill>
              <a:latin typeface="Georgia" panose="02040502050405020303" pitchFamily="18" charset="0"/>
            </a:endParaRPr>
          </a:p>
          <a:p>
            <a:pPr>
              <a:lnSpc>
                <a:spcPts val="2400"/>
              </a:lnSpc>
            </a:pPr>
            <a:r>
              <a:rPr lang="en-US" dirty="0">
                <a:solidFill>
                  <a:schemeClr val="bg1"/>
                </a:solidFill>
                <a:latin typeface="Georgia" panose="02040502050405020303" pitchFamily="18" charset="0"/>
              </a:rPr>
              <a:t>WCAS:</a:t>
            </a:r>
          </a:p>
          <a:p>
            <a:pPr marL="285750" indent="-285750">
              <a:lnSpc>
                <a:spcPts val="2400"/>
              </a:lnSpc>
              <a:buFont typeface="Arial" panose="020B0604020202020204" pitchFamily="34" charset="0"/>
              <a:buChar char="•"/>
            </a:pPr>
            <a:r>
              <a:rPr lang="en-US" dirty="0">
                <a:solidFill>
                  <a:schemeClr val="bg1"/>
                </a:solidFill>
                <a:latin typeface="Georgia" panose="02040502050405020303" pitchFamily="18" charset="0"/>
              </a:rPr>
              <a:t>WCAS must: (1) freeze its investment in USAP, (2) reduce Welsh Carson’s board representation in USAP to one seat, (3) obtain FTC approval for future investments in anesthesia; and (4) provide 30-day notice for acquisitions of other hospitals nationwide. [</a:t>
            </a:r>
            <a:r>
              <a:rPr lang="en-US" i="1" dirty="0">
                <a:solidFill>
                  <a:schemeClr val="bg1"/>
                </a:solidFill>
                <a:latin typeface="Georgia" panose="02040502050405020303" pitchFamily="18" charset="0"/>
              </a:rPr>
              <a:t>as outlined in the consent order</a:t>
            </a:r>
            <a:r>
              <a:rPr lang="en-US" dirty="0">
                <a:solidFill>
                  <a:schemeClr val="bg1"/>
                </a:solidFill>
                <a:latin typeface="Georgia" panose="02040502050405020303" pitchFamily="18" charset="0"/>
              </a:rPr>
              <a:t>]</a:t>
            </a:r>
          </a:p>
          <a:p>
            <a:pPr marL="285750" indent="-285750">
              <a:lnSpc>
                <a:spcPts val="2400"/>
              </a:lnSpc>
              <a:buFont typeface="Arial" panose="020B0604020202020204" pitchFamily="34" charset="0"/>
              <a:buChar char="•"/>
            </a:pPr>
            <a:r>
              <a:rPr lang="en-US" dirty="0">
                <a:solidFill>
                  <a:schemeClr val="bg1"/>
                </a:solidFill>
                <a:latin typeface="Georgia"/>
              </a:rPr>
              <a:t>Should be required to run ads in major medical journals informing doctors of legal liabilities associated with roll-ups.</a:t>
            </a:r>
          </a:p>
          <a:p>
            <a:pPr marL="285750" indent="-285750">
              <a:lnSpc>
                <a:spcPts val="2400"/>
              </a:lnSpc>
              <a:buFont typeface="Arial" panose="020B0604020202020204" pitchFamily="34" charset="0"/>
              <a:buChar char="•"/>
            </a:pPr>
            <a:r>
              <a:rPr lang="en-US" dirty="0">
                <a:solidFill>
                  <a:schemeClr val="bg1"/>
                </a:solidFill>
                <a:latin typeface="Georgia"/>
              </a:rPr>
              <a:t>FTC report studying the impact of PE rollups in healthcare and how to prevent them (Section 6(b)). Help Congress, the states, and private plaintiffs take steps to make these markets more competitive.</a:t>
            </a:r>
          </a:p>
          <a:p>
            <a:pPr marL="285750" indent="-285750">
              <a:lnSpc>
                <a:spcPts val="2400"/>
              </a:lnSpc>
              <a:buFont typeface="Arial" panose="020B0604020202020204" pitchFamily="34" charset="0"/>
              <a:buChar char="•"/>
            </a:pPr>
            <a:r>
              <a:rPr lang="en-US" dirty="0">
                <a:solidFill>
                  <a:schemeClr val="bg1"/>
                </a:solidFill>
                <a:latin typeface="Georgia"/>
              </a:rPr>
              <a:t>Other legislative and policy proposals at the state level including required reporting of all healthcare acquisitions / change of control.</a:t>
            </a:r>
            <a:endParaRPr lang="en-US" dirty="0">
              <a:solidFill>
                <a:schemeClr val="bg1"/>
              </a:solidFill>
              <a:latin typeface="Georgia" panose="02040502050405020303" pitchFamily="18" charset="0"/>
            </a:endParaRPr>
          </a:p>
          <a:p>
            <a:pPr>
              <a:lnSpc>
                <a:spcPts val="2400"/>
              </a:lnSpc>
            </a:pP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8203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5CEEB-91D2-A922-D554-FFAE94DA36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FF5B5F-4B43-205B-B549-5AF4E0918E7E}"/>
              </a:ext>
            </a:extLst>
          </p:cNvPr>
          <p:cNvSpPr>
            <a:spLocks noGrp="1"/>
          </p:cNvSpPr>
          <p:nvPr>
            <p:ph type="body" sz="quarter" idx="10"/>
          </p:nvPr>
        </p:nvSpPr>
        <p:spPr>
          <a:xfrm>
            <a:off x="2849526" y="3880023"/>
            <a:ext cx="5752213" cy="2082114"/>
          </a:xfrm>
        </p:spPr>
        <p:txBody>
          <a:bodyPr>
            <a:noAutofit/>
          </a:bodyPr>
          <a:lstStyle/>
          <a:p>
            <a:pPr lvl="0" algn="ctr">
              <a:spcBef>
                <a:spcPts val="360"/>
              </a:spcBef>
              <a:buClr>
                <a:schemeClr val="dk1"/>
              </a:buClr>
              <a:buSzPts val="1100"/>
            </a:pPr>
            <a:r>
              <a:rPr lang="en-US">
                <a:solidFill>
                  <a:schemeClr val="lt1"/>
                </a:solidFill>
                <a:ea typeface="Lato"/>
                <a:cs typeface="Lato"/>
                <a:sym typeface="Lato"/>
              </a:rPr>
              <a:t>Aaron Combs </a:t>
            </a:r>
          </a:p>
          <a:p>
            <a:pPr lvl="0" algn="ctr">
              <a:spcBef>
                <a:spcPts val="360"/>
              </a:spcBef>
              <a:buClr>
                <a:schemeClr val="dk1"/>
              </a:buClr>
              <a:buSzPts val="1100"/>
            </a:pPr>
            <a:r>
              <a:rPr lang="en-US">
                <a:solidFill>
                  <a:schemeClr val="lt1"/>
                </a:solidFill>
                <a:ea typeface="Lato"/>
                <a:cs typeface="Lato"/>
                <a:sym typeface="Lato"/>
              </a:rPr>
              <a:t>Sander McComiskey </a:t>
            </a:r>
          </a:p>
          <a:p>
            <a:pPr lvl="0" algn="ctr">
              <a:spcBef>
                <a:spcPts val="360"/>
              </a:spcBef>
              <a:buClr>
                <a:schemeClr val="dk1"/>
              </a:buClr>
              <a:buSzPts val="1100"/>
            </a:pPr>
            <a:r>
              <a:rPr lang="en-US">
                <a:solidFill>
                  <a:schemeClr val="lt1"/>
                </a:solidFill>
                <a:ea typeface="Lato"/>
                <a:cs typeface="Lato"/>
                <a:sym typeface="Lato"/>
              </a:rPr>
              <a:t>Grace Sherrill </a:t>
            </a:r>
          </a:p>
          <a:p>
            <a:pPr lvl="0" algn="ctr">
              <a:spcBef>
                <a:spcPts val="360"/>
              </a:spcBef>
              <a:buClr>
                <a:schemeClr val="dk1"/>
              </a:buClr>
              <a:buSzPts val="1100"/>
            </a:pPr>
            <a:r>
              <a:rPr lang="en-US">
                <a:solidFill>
                  <a:schemeClr val="lt1"/>
                </a:solidFill>
                <a:ea typeface="Lato"/>
                <a:cs typeface="Lato"/>
                <a:sym typeface="Lato"/>
              </a:rPr>
              <a:t>Cameron Steger</a:t>
            </a:r>
          </a:p>
          <a:p>
            <a:pPr lvl="0" algn="ctr">
              <a:spcBef>
                <a:spcPts val="360"/>
              </a:spcBef>
              <a:buClr>
                <a:schemeClr val="dk1"/>
              </a:buClr>
              <a:buSzPts val="1100"/>
            </a:pPr>
            <a:r>
              <a:rPr lang="en-US">
                <a:solidFill>
                  <a:schemeClr val="lt1"/>
                </a:solidFill>
                <a:ea typeface="Lato"/>
                <a:cs typeface="Lato"/>
                <a:sym typeface="Lato"/>
              </a:rPr>
              <a:t>Elena Sokoloski </a:t>
            </a:r>
          </a:p>
          <a:p>
            <a:pPr lvl="0" algn="ctr">
              <a:spcBef>
                <a:spcPts val="360"/>
              </a:spcBef>
              <a:buClr>
                <a:schemeClr val="dk1"/>
              </a:buClr>
              <a:buSzPts val="1100"/>
            </a:pPr>
            <a:r>
              <a:rPr lang="en-US">
                <a:solidFill>
                  <a:schemeClr val="lt1"/>
                </a:solidFill>
                <a:ea typeface="Lato"/>
                <a:cs typeface="Lato"/>
                <a:sym typeface="Lato"/>
              </a:rPr>
              <a:t>Imam Syed</a:t>
            </a:r>
            <a:endParaRPr lang="en-US">
              <a:solidFill>
                <a:schemeClr val="dk1"/>
              </a:solidFill>
              <a:ea typeface="Lato"/>
              <a:cs typeface="Lato"/>
              <a:sym typeface="Lato"/>
            </a:endParaRPr>
          </a:p>
        </p:txBody>
      </p:sp>
      <p:sp>
        <p:nvSpPr>
          <p:cNvPr id="3" name="Text Placeholder 2">
            <a:extLst>
              <a:ext uri="{FF2B5EF4-FFF2-40B4-BE49-F238E27FC236}">
                <a16:creationId xmlns:a16="http://schemas.microsoft.com/office/drawing/2014/main" id="{81588E2A-81D5-011E-D677-5B3C9C570C0E}"/>
              </a:ext>
            </a:extLst>
          </p:cNvPr>
          <p:cNvSpPr>
            <a:spLocks noGrp="1"/>
          </p:cNvSpPr>
          <p:nvPr>
            <p:ph type="body" sz="quarter" idx="11"/>
          </p:nvPr>
        </p:nvSpPr>
        <p:spPr>
          <a:xfrm>
            <a:off x="1890510" y="895863"/>
            <a:ext cx="7555798" cy="1143000"/>
          </a:xfrm>
        </p:spPr>
        <p:txBody>
          <a:bodyPr/>
          <a:lstStyle/>
          <a:p>
            <a:pPr algn="ctr"/>
            <a:r>
              <a:rPr lang="en" sz="5400">
                <a:latin typeface="Georgia" panose="02040502050405020303" pitchFamily="18" charset="0"/>
                <a:ea typeface="Times New Roman"/>
                <a:cs typeface="Times New Roman"/>
                <a:sym typeface="Times New Roman"/>
              </a:rPr>
              <a:t>Pharmacy Benefit Managers</a:t>
            </a:r>
          </a:p>
          <a:p>
            <a:pPr algn="ctr"/>
            <a:r>
              <a:rPr lang="en" sz="2000">
                <a:latin typeface="Georgia" panose="02040502050405020303" pitchFamily="18" charset="0"/>
                <a:cs typeface="Times New Roman"/>
                <a:sym typeface="Times New Roman"/>
              </a:rPr>
              <a:t>(Administrative complaint before the FTC)</a:t>
            </a:r>
            <a:endParaRPr lang="en-US" sz="2000">
              <a:latin typeface="Georgia" panose="02040502050405020303" pitchFamily="18" charset="0"/>
            </a:endParaRPr>
          </a:p>
        </p:txBody>
      </p:sp>
      <p:sp>
        <p:nvSpPr>
          <p:cNvPr id="7" name="TextBox 6">
            <a:extLst>
              <a:ext uri="{FF2B5EF4-FFF2-40B4-BE49-F238E27FC236}">
                <a16:creationId xmlns:a16="http://schemas.microsoft.com/office/drawing/2014/main" id="{049A7AA6-2DAA-0360-598A-BE50A3819C60}"/>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283458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FFED-0413-26CA-7024-FF952B9BD0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DCCC96-0040-E5C0-08CA-062E33AC1332}"/>
              </a:ext>
            </a:extLst>
          </p:cNvPr>
          <p:cNvSpPr>
            <a:spLocks noGrp="1"/>
          </p:cNvSpPr>
          <p:nvPr>
            <p:ph type="body" sz="quarter" idx="10"/>
          </p:nvPr>
        </p:nvSpPr>
        <p:spPr>
          <a:xfrm>
            <a:off x="3009014" y="3429000"/>
            <a:ext cx="5390707" cy="2082114"/>
          </a:xfrm>
        </p:spPr>
        <p:txBody>
          <a:bodyPr>
            <a:normAutofit/>
          </a:bodyPr>
          <a:lstStyle/>
          <a:p>
            <a:pPr algn="ctr">
              <a:spcBef>
                <a:spcPts val="0"/>
              </a:spcBef>
            </a:pPr>
            <a:r>
              <a:rPr lang="en-US" sz="2800"/>
              <a:t>Albert Wang</a:t>
            </a:r>
          </a:p>
          <a:p>
            <a:pPr lvl="0" algn="ctr">
              <a:spcBef>
                <a:spcPts val="0"/>
              </a:spcBef>
            </a:pPr>
            <a:r>
              <a:rPr lang="en-US" sz="2800"/>
              <a:t>Victoria Diaz-Torres</a:t>
            </a:r>
          </a:p>
          <a:p>
            <a:pPr lvl="0" algn="ctr">
              <a:spcBef>
                <a:spcPts val="0"/>
              </a:spcBef>
            </a:pPr>
            <a:r>
              <a:rPr lang="en-US" sz="2800"/>
              <a:t>Esteban Mendoza</a:t>
            </a:r>
          </a:p>
          <a:p>
            <a:pPr algn="ctr">
              <a:spcBef>
                <a:spcPts val="0"/>
              </a:spcBef>
            </a:pPr>
            <a:r>
              <a:rPr lang="en-US" sz="2800"/>
              <a:t>Amina Elgamal</a:t>
            </a:r>
          </a:p>
          <a:p>
            <a:pPr lvl="0" algn="ctr">
              <a:spcBef>
                <a:spcPts val="0"/>
              </a:spcBef>
            </a:pPr>
            <a:endParaRPr lang="en-US" sz="2800"/>
          </a:p>
        </p:txBody>
      </p:sp>
      <p:sp>
        <p:nvSpPr>
          <p:cNvPr id="3" name="Text Placeholder 2">
            <a:extLst>
              <a:ext uri="{FF2B5EF4-FFF2-40B4-BE49-F238E27FC236}">
                <a16:creationId xmlns:a16="http://schemas.microsoft.com/office/drawing/2014/main" id="{54A9B944-F4F4-4D74-694C-B1D69CAF767A}"/>
              </a:ext>
            </a:extLst>
          </p:cNvPr>
          <p:cNvSpPr>
            <a:spLocks noGrp="1"/>
          </p:cNvSpPr>
          <p:nvPr>
            <p:ph type="body" sz="quarter" idx="11"/>
          </p:nvPr>
        </p:nvSpPr>
        <p:spPr>
          <a:xfrm>
            <a:off x="1773551" y="1834978"/>
            <a:ext cx="8571928" cy="1143000"/>
          </a:xfrm>
        </p:spPr>
        <p:txBody>
          <a:bodyPr/>
          <a:lstStyle/>
          <a:p>
            <a:pPr algn="ctr"/>
            <a:r>
              <a:rPr lang="en" sz="5400">
                <a:latin typeface="Georgia" panose="02040502050405020303" pitchFamily="18" charset="0"/>
                <a:ea typeface="Times New Roman"/>
                <a:cs typeface="Times New Roman"/>
                <a:sym typeface="Times New Roman"/>
              </a:rPr>
              <a:t>United States v. RealPage</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F689CF46-1F68-856E-72BB-1E28D77A9C88}"/>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275270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D5FC2-4CF0-F7CA-FCB1-4FA0F722168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99D0FE-12B6-E092-45D5-6EA50C605090}"/>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Complaint Overview</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982F393D-66F0-2763-1B29-39DDF67EBFE9}"/>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7" name="Google Shape;503;p56">
            <a:extLst>
              <a:ext uri="{FF2B5EF4-FFF2-40B4-BE49-F238E27FC236}">
                <a16:creationId xmlns:a16="http://schemas.microsoft.com/office/drawing/2014/main" id="{557B3457-CC77-BA80-DFCB-683A91EB2B89}"/>
              </a:ext>
            </a:extLst>
          </p:cNvPr>
          <p:cNvSpPr txBox="1">
            <a:spLocks/>
          </p:cNvSpPr>
          <p:nvPr/>
        </p:nvSpPr>
        <p:spPr>
          <a:xfrm>
            <a:off x="689973" y="2288891"/>
            <a:ext cx="10812054" cy="3160439"/>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04800">
              <a:lnSpc>
                <a:spcPct val="150000"/>
              </a:lnSpc>
              <a:spcBef>
                <a:spcPts val="0"/>
              </a:spcBef>
              <a:buSzPts val="1200"/>
              <a:buFont typeface="Arial" panose="020B0604020202020204" pitchFamily="34" charset="0"/>
              <a:buChar char="●"/>
            </a:pPr>
            <a:r>
              <a:rPr lang="en-US" sz="2000" b="1">
                <a:solidFill>
                  <a:schemeClr val="bg1"/>
                </a:solidFill>
                <a:latin typeface="Georgia" panose="02040502050405020303" pitchFamily="18" charset="0"/>
              </a:rPr>
              <a:t>Algorithmic Price Fixing: </a:t>
            </a:r>
            <a:r>
              <a:rPr lang="en-US" sz="2000">
                <a:solidFill>
                  <a:schemeClr val="bg1"/>
                </a:solidFill>
                <a:latin typeface="Georgia" panose="02040502050405020303" pitchFamily="18" charset="0"/>
              </a:rPr>
              <a:t>RealPage facilitated a conspiracy among property managers to use algorithmic tools to fix prices jointly while relying on shared, competitively sensitive data. </a:t>
            </a:r>
          </a:p>
          <a:p>
            <a:pPr marL="457200" indent="-304800">
              <a:lnSpc>
                <a:spcPct val="150000"/>
              </a:lnSpc>
              <a:spcBef>
                <a:spcPts val="0"/>
              </a:spcBef>
              <a:buSzPts val="1200"/>
              <a:buFont typeface="Arial" panose="020B0604020202020204" pitchFamily="34" charset="0"/>
              <a:buChar char="●"/>
            </a:pPr>
            <a:r>
              <a:rPr lang="en-US" sz="2000" b="1">
                <a:solidFill>
                  <a:schemeClr val="bg1"/>
                </a:solidFill>
                <a:latin typeface="Georgia" panose="02040502050405020303" pitchFamily="18" charset="0"/>
              </a:rPr>
              <a:t>Monopolization: </a:t>
            </a:r>
            <a:r>
              <a:rPr lang="en-US" sz="2000">
                <a:solidFill>
                  <a:schemeClr val="bg1"/>
                </a:solidFill>
                <a:latin typeface="Georgia" panose="02040502050405020303" pitchFamily="18" charset="0"/>
              </a:rPr>
              <a:t>RealPage facilitated face to face meetings and required landlords to use procedures intended to promote adherence to its price recommendations.</a:t>
            </a:r>
          </a:p>
          <a:p>
            <a:pPr marL="457200" indent="-304800">
              <a:lnSpc>
                <a:spcPct val="150000"/>
              </a:lnSpc>
              <a:spcBef>
                <a:spcPts val="0"/>
              </a:spcBef>
              <a:buSzPts val="1200"/>
              <a:buFont typeface="Arial" panose="020B0604020202020204" pitchFamily="34" charset="0"/>
              <a:buChar char="●"/>
            </a:pPr>
            <a:r>
              <a:rPr lang="en-US" sz="2000">
                <a:solidFill>
                  <a:schemeClr val="bg1"/>
                </a:solidFill>
                <a:latin typeface="Georgia" panose="02040502050405020303" pitchFamily="18" charset="0"/>
              </a:rPr>
              <a:t>RealPage sought to reduce price competition and raise prices in the rental market.</a:t>
            </a:r>
          </a:p>
          <a:p>
            <a:pPr marL="457200" indent="-304800">
              <a:lnSpc>
                <a:spcPct val="150000"/>
              </a:lnSpc>
              <a:spcBef>
                <a:spcPts val="0"/>
              </a:spcBef>
              <a:buSzPts val="1200"/>
              <a:buFont typeface="Arial" panose="020B0604020202020204" pitchFamily="34" charset="0"/>
              <a:buChar char="●"/>
            </a:pPr>
            <a:endParaRPr lang="en-US" sz="2000" b="1">
              <a:solidFill>
                <a:schemeClr val="bg1"/>
              </a:solidFill>
              <a:latin typeface="Georgia" panose="02040502050405020303" pitchFamily="18" charset="0"/>
            </a:endParaRPr>
          </a:p>
          <a:p>
            <a:pPr marL="0" indent="0">
              <a:lnSpc>
                <a:spcPct val="150000"/>
              </a:lnSpc>
              <a:spcBef>
                <a:spcPts val="0"/>
              </a:spcBef>
              <a:buFont typeface="Arial" panose="020B0604020202020204" pitchFamily="34" charset="0"/>
              <a:buNone/>
            </a:pPr>
            <a:endParaRPr lang="en-US" sz="2000" b="1">
              <a:solidFill>
                <a:schemeClr val="bg1"/>
              </a:solidFill>
              <a:latin typeface="Georgia" panose="02040502050405020303" pitchFamily="18" charset="0"/>
            </a:endParaRPr>
          </a:p>
          <a:p>
            <a:pPr marL="457200" indent="0">
              <a:lnSpc>
                <a:spcPct val="150000"/>
              </a:lnSpc>
              <a:spcBef>
                <a:spcPts val="1200"/>
              </a:spcBef>
              <a:buFont typeface="Arial" panose="020B0604020202020204" pitchFamily="34" charset="0"/>
              <a:buNone/>
            </a:pPr>
            <a:endParaRPr lang="en-US" sz="2000">
              <a:solidFill>
                <a:schemeClr val="bg1"/>
              </a:solidFill>
              <a:latin typeface="Georgia" panose="02040502050405020303" pitchFamily="18" charset="0"/>
            </a:endParaRPr>
          </a:p>
        </p:txBody>
      </p:sp>
    </p:spTree>
    <p:extLst>
      <p:ext uri="{BB962C8B-B14F-4D97-AF65-F5344CB8AC3E}">
        <p14:creationId xmlns:p14="http://schemas.microsoft.com/office/powerpoint/2010/main" val="49984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2FA3-82F2-8DAA-143B-02BF545ECF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A75F29-5B31-8145-69B8-47A319955669}"/>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Proposed Remedies</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FA756E16-C7DC-1631-69CA-F89E675A4A63}"/>
              </a:ext>
            </a:extLst>
          </p:cNvPr>
          <p:cNvSpPr txBox="1"/>
          <p:nvPr/>
        </p:nvSpPr>
        <p:spPr>
          <a:xfrm>
            <a:off x="10329100" y="6237289"/>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9" name="TextBox 8">
            <a:extLst>
              <a:ext uri="{FF2B5EF4-FFF2-40B4-BE49-F238E27FC236}">
                <a16:creationId xmlns:a16="http://schemas.microsoft.com/office/drawing/2014/main" id="{B85CD0C6-68AC-6A85-6877-F4218778A6C6}"/>
              </a:ext>
            </a:extLst>
          </p:cNvPr>
          <p:cNvSpPr txBox="1"/>
          <p:nvPr/>
        </p:nvSpPr>
        <p:spPr>
          <a:xfrm>
            <a:off x="3793524" y="902043"/>
            <a:ext cx="184731" cy="369332"/>
          </a:xfrm>
          <a:prstGeom prst="rect">
            <a:avLst/>
          </a:prstGeom>
          <a:noFill/>
        </p:spPr>
        <p:txBody>
          <a:bodyPr wrap="none" rtlCol="0">
            <a:spAutoFit/>
          </a:bodyPr>
          <a:lstStyle/>
          <a:p>
            <a:endParaRPr lang="en-US"/>
          </a:p>
        </p:txBody>
      </p:sp>
      <p:graphicFrame>
        <p:nvGraphicFramePr>
          <p:cNvPr id="10" name="Table 9">
            <a:extLst>
              <a:ext uri="{FF2B5EF4-FFF2-40B4-BE49-F238E27FC236}">
                <a16:creationId xmlns:a16="http://schemas.microsoft.com/office/drawing/2014/main" id="{A760AF89-4C73-23FA-D965-2E202F431B5F}"/>
              </a:ext>
            </a:extLst>
          </p:cNvPr>
          <p:cNvGraphicFramePr>
            <a:graphicFrameLocks noGrp="1"/>
          </p:cNvGraphicFramePr>
          <p:nvPr>
            <p:extLst>
              <p:ext uri="{D42A27DB-BD31-4B8C-83A1-F6EECF244321}">
                <p14:modId xmlns:p14="http://schemas.microsoft.com/office/powerpoint/2010/main" val="717426733"/>
              </p:ext>
            </p:extLst>
          </p:nvPr>
        </p:nvGraphicFramePr>
        <p:xfrm>
          <a:off x="693080" y="1700546"/>
          <a:ext cx="10711532" cy="4460939"/>
        </p:xfrm>
        <a:graphic>
          <a:graphicData uri="http://schemas.openxmlformats.org/drawingml/2006/table">
            <a:tbl>
              <a:tblPr firstRow="1" bandRow="1">
                <a:tableStyleId>{5C22544A-7EE6-4342-B048-85BDC9FD1C3A}</a:tableStyleId>
              </a:tblPr>
              <a:tblGrid>
                <a:gridCol w="2677883">
                  <a:extLst>
                    <a:ext uri="{9D8B030D-6E8A-4147-A177-3AD203B41FA5}">
                      <a16:colId xmlns:a16="http://schemas.microsoft.com/office/drawing/2014/main" val="3743090685"/>
                    </a:ext>
                  </a:extLst>
                </a:gridCol>
                <a:gridCol w="2785220">
                  <a:extLst>
                    <a:ext uri="{9D8B030D-6E8A-4147-A177-3AD203B41FA5}">
                      <a16:colId xmlns:a16="http://schemas.microsoft.com/office/drawing/2014/main" val="1035401075"/>
                    </a:ext>
                  </a:extLst>
                </a:gridCol>
                <a:gridCol w="2570546">
                  <a:extLst>
                    <a:ext uri="{9D8B030D-6E8A-4147-A177-3AD203B41FA5}">
                      <a16:colId xmlns:a16="http://schemas.microsoft.com/office/drawing/2014/main" val="299577779"/>
                    </a:ext>
                  </a:extLst>
                </a:gridCol>
                <a:gridCol w="2677883">
                  <a:extLst>
                    <a:ext uri="{9D8B030D-6E8A-4147-A177-3AD203B41FA5}">
                      <a16:colId xmlns:a16="http://schemas.microsoft.com/office/drawing/2014/main" val="2629672698"/>
                    </a:ext>
                  </a:extLst>
                </a:gridCol>
              </a:tblGrid>
              <a:tr h="1006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1. Regulating Algorithmic Design</a:t>
                      </a:r>
                    </a:p>
                    <a:p>
                      <a:pPr algn="ctr"/>
                      <a:endParaRPr lang="en-US" sz="1800" dirty="0">
                        <a:solidFill>
                          <a:schemeClr val="bg1"/>
                        </a:solidFill>
                        <a:latin typeface="Georgia" panose="02040502050405020303"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2. Limiting Access to Anticompetitive Data</a:t>
                      </a:r>
                    </a:p>
                    <a:p>
                      <a:pPr algn="ctr"/>
                      <a:endParaRPr lang="en-US" sz="1800" dirty="0">
                        <a:solidFill>
                          <a:schemeClr val="bg1"/>
                        </a:solidFill>
                        <a:latin typeface="Georgia" panose="02040502050405020303"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3. Eliminating “Dark Patterns”</a:t>
                      </a:r>
                    </a:p>
                    <a:p>
                      <a:pPr algn="ctr"/>
                      <a:endParaRPr lang="en-US" sz="1800" dirty="0">
                        <a:solidFill>
                          <a:schemeClr val="bg1"/>
                        </a:solidFill>
                        <a:latin typeface="Georgia" panose="02040502050405020303"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4. Creating a Technical Committee </a:t>
                      </a:r>
                    </a:p>
                    <a:p>
                      <a:pPr algn="ctr"/>
                      <a:endParaRPr lang="en-US" sz="1800" dirty="0">
                        <a:solidFill>
                          <a:schemeClr val="bg1"/>
                        </a:solidFill>
                        <a:latin typeface="Georgia" panose="02040502050405020303" pitchFamily="18" charset="0"/>
                      </a:endParaRPr>
                    </a:p>
                  </a:txBody>
                  <a:tcPr>
                    <a:noFill/>
                  </a:tcPr>
                </a:tc>
                <a:extLst>
                  <a:ext uri="{0D108BD9-81ED-4DB2-BD59-A6C34878D82A}">
                    <a16:rowId xmlns:a16="http://schemas.microsoft.com/office/drawing/2014/main" val="2365956106"/>
                  </a:ext>
                </a:extLst>
              </a:tr>
              <a:tr h="2342436">
                <a:tc>
                  <a:txBody>
                    <a:bodyPr/>
                    <a:lstStyle/>
                    <a:p>
                      <a:pPr marL="0" lvl="0" indent="0" algn="ctr" rtl="0">
                        <a:lnSpc>
                          <a:spcPts val="2100"/>
                        </a:lnSpc>
                        <a:spcBef>
                          <a:spcPts val="0"/>
                        </a:spcBef>
                        <a:spcAft>
                          <a:spcPts val="0"/>
                        </a:spcAft>
                        <a:buNone/>
                      </a:pPr>
                      <a:endParaRPr lang="en-US" sz="1600" dirty="0">
                        <a:solidFill>
                          <a:schemeClr val="bg1"/>
                        </a:solidFill>
                        <a:latin typeface="Georgia" panose="02040502050405020303" pitchFamily="18" charset="0"/>
                      </a:endParaRPr>
                    </a:p>
                    <a:p>
                      <a:pPr marL="0" lvl="0" indent="0" algn="ctr" rtl="0">
                        <a:lnSpc>
                          <a:spcPts val="2100"/>
                        </a:lnSpc>
                        <a:spcBef>
                          <a:spcPts val="0"/>
                        </a:spcBef>
                        <a:spcAft>
                          <a:spcPts val="0"/>
                        </a:spcAft>
                        <a:buNone/>
                      </a:pPr>
                      <a:r>
                        <a:rPr lang="en-US" sz="1600" dirty="0">
                          <a:solidFill>
                            <a:schemeClr val="bg1"/>
                          </a:solidFill>
                          <a:latin typeface="Georgia" panose="02040502050405020303" pitchFamily="18" charset="0"/>
                        </a:rPr>
                        <a:t>Require RealPage to run individual pricing algorithms for each landlord, </a:t>
                      </a:r>
                      <a:r>
                        <a:rPr lang="en-US" sz="1600" b="1" dirty="0">
                          <a:solidFill>
                            <a:schemeClr val="bg1"/>
                          </a:solidFill>
                          <a:latin typeface="Georgia" panose="02040502050405020303" pitchFamily="18" charset="0"/>
                        </a:rPr>
                        <a:t>optimizing only that landlord’s profits rather than maximizing rents across the market.</a:t>
                      </a:r>
                    </a:p>
                    <a:p>
                      <a:pPr marL="0" lvl="0" indent="0" algn="ctr" rtl="0">
                        <a:lnSpc>
                          <a:spcPts val="2100"/>
                        </a:lnSpc>
                        <a:spcBef>
                          <a:spcPts val="0"/>
                        </a:spcBef>
                        <a:spcAft>
                          <a:spcPts val="0"/>
                        </a:spcAft>
                        <a:buNone/>
                      </a:pPr>
                      <a:endParaRPr lang="en-US" sz="1600" dirty="0">
                        <a:solidFill>
                          <a:schemeClr val="bg1"/>
                        </a:solidFill>
                        <a:latin typeface="Georgia" panose="02040502050405020303" pitchFamily="18" charset="0"/>
                      </a:endParaRPr>
                    </a:p>
                    <a:p>
                      <a:pPr algn="ctr">
                        <a:lnSpc>
                          <a:spcPts val="2100"/>
                        </a:lnSpc>
                      </a:pPr>
                      <a:endParaRPr lang="en-US" sz="1600" dirty="0">
                        <a:solidFill>
                          <a:schemeClr val="bg1"/>
                        </a:solidFill>
                        <a:latin typeface="Georgia" panose="02040502050405020303" pitchFamily="18" charset="0"/>
                      </a:endParaRPr>
                    </a:p>
                  </a:txBody>
                  <a:tcPr>
                    <a:noFill/>
                  </a:tcPr>
                </a:tc>
                <a:tc>
                  <a:txBody>
                    <a:bodyPr/>
                    <a:lstStyle/>
                    <a:p>
                      <a:pPr marL="0" marR="0" lvl="0" indent="0" algn="ctr" defTabSz="914400" rtl="0" eaLnBrk="1" fontAlgn="auto" latinLnBrk="0" hangingPunct="1">
                        <a:lnSpc>
                          <a:spcPts val="2100"/>
                        </a:lnSpc>
                        <a:spcBef>
                          <a:spcPts val="0"/>
                        </a:spcBef>
                        <a:spcAft>
                          <a:spcPts val="0"/>
                        </a:spcAft>
                        <a:buClrTx/>
                        <a:buSzTx/>
                        <a:buFontTx/>
                        <a:buNone/>
                        <a:tabLst/>
                        <a:defRPr/>
                      </a:pPr>
                      <a:endParaRPr lang="en-US" sz="1600" b="1" dirty="0">
                        <a:solidFill>
                          <a:schemeClr val="bg1"/>
                        </a:solidFill>
                        <a:latin typeface="Georgia" panose="02040502050405020303" pitchFamily="18" charset="0"/>
                      </a:endParaRPr>
                    </a:p>
                    <a:p>
                      <a:pPr marL="0" marR="0" lvl="0" indent="0" algn="ctr" defTabSz="914400" rtl="0" eaLnBrk="1" fontAlgn="auto" latinLnBrk="0" hangingPunct="1">
                        <a:lnSpc>
                          <a:spcPts val="2100"/>
                        </a:lnSpc>
                        <a:spcBef>
                          <a:spcPts val="0"/>
                        </a:spcBef>
                        <a:spcAft>
                          <a:spcPts val="0"/>
                        </a:spcAft>
                        <a:buClrTx/>
                        <a:buSzTx/>
                        <a:buFontTx/>
                        <a:buNone/>
                        <a:tabLst/>
                        <a:defRPr/>
                      </a:pPr>
                      <a:r>
                        <a:rPr lang="en-US" sz="1600" b="1" dirty="0">
                          <a:solidFill>
                            <a:schemeClr val="bg1"/>
                          </a:solidFill>
                          <a:latin typeface="Georgia" panose="02040502050405020303" pitchFamily="18" charset="0"/>
                        </a:rPr>
                        <a:t>For the general model, limit training data</a:t>
                      </a:r>
                      <a:r>
                        <a:rPr lang="en-US" sz="1600" dirty="0">
                          <a:solidFill>
                            <a:schemeClr val="bg1"/>
                          </a:solidFill>
                          <a:latin typeface="Georgia" panose="02040502050405020303" pitchFamily="18" charset="0"/>
                        </a:rPr>
                        <a:t> to publicly available data and impose “data contribution caps.” </a:t>
                      </a:r>
                      <a:r>
                        <a:rPr lang="en-US" sz="1600" b="1" dirty="0">
                          <a:solidFill>
                            <a:schemeClr val="bg1"/>
                          </a:solidFill>
                          <a:latin typeface="Georgia" panose="02040502050405020303" pitchFamily="18" charset="0"/>
                        </a:rPr>
                        <a:t>For individualized models, segregate data </a:t>
                      </a:r>
                      <a:r>
                        <a:rPr lang="en-US" sz="1600" dirty="0">
                          <a:solidFill>
                            <a:schemeClr val="bg1"/>
                          </a:solidFill>
                          <a:latin typeface="Georgia" panose="02040502050405020303" pitchFamily="18" charset="0"/>
                        </a:rPr>
                        <a:t>so that RealPage can’t integrate competitively sensitive data into the general model. </a:t>
                      </a:r>
                    </a:p>
                    <a:p>
                      <a:pPr algn="ctr">
                        <a:lnSpc>
                          <a:spcPts val="2100"/>
                        </a:lnSpc>
                      </a:pPr>
                      <a:endParaRPr lang="en-US" sz="1600" dirty="0">
                        <a:solidFill>
                          <a:schemeClr val="bg1"/>
                        </a:solidFill>
                        <a:latin typeface="Georgia" panose="02040502050405020303" pitchFamily="18" charset="0"/>
                      </a:endParaRPr>
                    </a:p>
                  </a:txBody>
                  <a:tcPr>
                    <a:noFill/>
                  </a:tcPr>
                </a:tc>
                <a:tc>
                  <a:txBody>
                    <a:bodyPr/>
                    <a:lstStyle/>
                    <a:p>
                      <a:pPr marL="0" lvl="0" indent="0" algn="ctr" rtl="0">
                        <a:lnSpc>
                          <a:spcPts val="2100"/>
                        </a:lnSpc>
                        <a:spcBef>
                          <a:spcPts val="0"/>
                        </a:spcBef>
                        <a:spcAft>
                          <a:spcPts val="0"/>
                        </a:spcAft>
                        <a:buNone/>
                      </a:pPr>
                      <a:endParaRPr lang="en-US" sz="1600" b="1" dirty="0">
                        <a:solidFill>
                          <a:schemeClr val="bg1"/>
                        </a:solidFill>
                        <a:latin typeface="Georgia" panose="02040502050405020303" pitchFamily="18" charset="0"/>
                      </a:endParaRPr>
                    </a:p>
                    <a:p>
                      <a:pPr marL="0" lvl="0" indent="0" algn="ctr" rtl="0">
                        <a:lnSpc>
                          <a:spcPts val="2100"/>
                        </a:lnSpc>
                        <a:spcBef>
                          <a:spcPts val="0"/>
                        </a:spcBef>
                        <a:spcAft>
                          <a:spcPts val="0"/>
                        </a:spcAft>
                        <a:buNone/>
                      </a:pPr>
                      <a:r>
                        <a:rPr lang="en-US" sz="1600" b="1" dirty="0">
                          <a:solidFill>
                            <a:schemeClr val="bg1"/>
                          </a:solidFill>
                          <a:latin typeface="Georgia" panose="02040502050405020303" pitchFamily="18" charset="0"/>
                        </a:rPr>
                        <a:t>Prohibit</a:t>
                      </a:r>
                      <a:r>
                        <a:rPr lang="en-US" sz="1600" dirty="0">
                          <a:solidFill>
                            <a:schemeClr val="bg1"/>
                          </a:solidFill>
                          <a:latin typeface="Georgia" panose="02040502050405020303" pitchFamily="18" charset="0"/>
                        </a:rPr>
                        <a:t> </a:t>
                      </a:r>
                      <a:r>
                        <a:rPr lang="en-US" sz="1600" b="1" dirty="0">
                          <a:solidFill>
                            <a:schemeClr val="bg1"/>
                          </a:solidFill>
                          <a:latin typeface="Georgia" panose="02040502050405020303" pitchFamily="18" charset="0"/>
                        </a:rPr>
                        <a:t>default settings </a:t>
                      </a:r>
                      <a:r>
                        <a:rPr lang="en-US" sz="1600" dirty="0">
                          <a:solidFill>
                            <a:schemeClr val="bg1"/>
                          </a:solidFill>
                          <a:latin typeface="Georgia" panose="02040502050405020303" pitchFamily="18" charset="0"/>
                        </a:rPr>
                        <a:t>that coerce landlords into accepting price recommendations</a:t>
                      </a:r>
                      <a:r>
                        <a:rPr lang="en-US" sz="1600" b="1" dirty="0">
                          <a:solidFill>
                            <a:schemeClr val="bg1"/>
                          </a:solidFill>
                          <a:latin typeface="Georgia" panose="02040502050405020303" pitchFamily="18" charset="0"/>
                        </a:rPr>
                        <a:t> </a:t>
                      </a:r>
                      <a:r>
                        <a:rPr lang="en-US" sz="1600" dirty="0">
                          <a:solidFill>
                            <a:schemeClr val="bg1"/>
                          </a:solidFill>
                          <a:latin typeface="Georgia" panose="02040502050405020303" pitchFamily="18" charset="0"/>
                        </a:rPr>
                        <a:t>and </a:t>
                      </a:r>
                      <a:r>
                        <a:rPr lang="en-US" sz="1600" b="1" dirty="0">
                          <a:solidFill>
                            <a:schemeClr val="bg1"/>
                          </a:solidFill>
                          <a:latin typeface="Georgia" panose="02040502050405020303" pitchFamily="18" charset="0"/>
                        </a:rPr>
                        <a:t>remove price floors.</a:t>
                      </a:r>
                    </a:p>
                    <a:p>
                      <a:pPr marL="457200" lvl="0" indent="0" algn="ctr" rtl="0">
                        <a:lnSpc>
                          <a:spcPts val="2100"/>
                        </a:lnSpc>
                        <a:spcBef>
                          <a:spcPts val="0"/>
                        </a:spcBef>
                        <a:spcAft>
                          <a:spcPts val="0"/>
                        </a:spcAft>
                        <a:buNone/>
                      </a:pPr>
                      <a:endParaRPr lang="en-US" sz="1600" dirty="0">
                        <a:solidFill>
                          <a:schemeClr val="bg1"/>
                        </a:solidFill>
                        <a:latin typeface="Georgia" panose="02040502050405020303" pitchFamily="18" charset="0"/>
                      </a:endParaRPr>
                    </a:p>
                    <a:p>
                      <a:pPr marL="0" lvl="0" indent="0" algn="ctr" rtl="0">
                        <a:lnSpc>
                          <a:spcPts val="2100"/>
                        </a:lnSpc>
                        <a:spcBef>
                          <a:spcPts val="0"/>
                        </a:spcBef>
                        <a:spcAft>
                          <a:spcPts val="0"/>
                        </a:spcAft>
                        <a:buNone/>
                      </a:pPr>
                      <a:endParaRPr lang="en-US" sz="1600" dirty="0">
                        <a:solidFill>
                          <a:schemeClr val="bg1"/>
                        </a:solidFill>
                        <a:latin typeface="Georgia" panose="02040502050405020303" pitchFamily="18" charset="0"/>
                      </a:endParaRPr>
                    </a:p>
                    <a:p>
                      <a:pPr algn="ctr">
                        <a:lnSpc>
                          <a:spcPts val="2100"/>
                        </a:lnSpc>
                      </a:pPr>
                      <a:endParaRPr lang="en-US" sz="1600" dirty="0">
                        <a:solidFill>
                          <a:schemeClr val="bg1"/>
                        </a:solidFill>
                        <a:latin typeface="Georgia" panose="02040502050405020303" pitchFamily="18" charset="0"/>
                      </a:endParaRPr>
                    </a:p>
                  </a:txBody>
                  <a:tcPr>
                    <a:noFill/>
                  </a:tcPr>
                </a:tc>
                <a:tc>
                  <a:txBody>
                    <a:bodyPr/>
                    <a:lstStyle/>
                    <a:p>
                      <a:pPr marL="58738" lvl="0" indent="0" algn="ctr" rtl="0">
                        <a:lnSpc>
                          <a:spcPts val="2100"/>
                        </a:lnSpc>
                        <a:spcBef>
                          <a:spcPts val="0"/>
                        </a:spcBef>
                        <a:spcAft>
                          <a:spcPts val="0"/>
                        </a:spcAft>
                        <a:buNone/>
                      </a:pPr>
                      <a:endParaRPr lang="en-US" sz="1600" b="1" dirty="0">
                        <a:solidFill>
                          <a:schemeClr val="bg1"/>
                        </a:solidFill>
                        <a:latin typeface="Georgia" panose="02040502050405020303" pitchFamily="18" charset="0"/>
                      </a:endParaRPr>
                    </a:p>
                    <a:p>
                      <a:pPr marL="58738" lvl="0" indent="0" algn="ctr" rtl="0">
                        <a:lnSpc>
                          <a:spcPts val="2100"/>
                        </a:lnSpc>
                        <a:spcBef>
                          <a:spcPts val="0"/>
                        </a:spcBef>
                        <a:spcAft>
                          <a:spcPts val="0"/>
                        </a:spcAft>
                        <a:buNone/>
                      </a:pPr>
                      <a:r>
                        <a:rPr lang="en-US" sz="1600" b="1" dirty="0">
                          <a:solidFill>
                            <a:schemeClr val="bg1"/>
                          </a:solidFill>
                          <a:latin typeface="Georgia" panose="02040502050405020303" pitchFamily="18" charset="0"/>
                        </a:rPr>
                        <a:t>Establish a  Technical Committee (TC)</a:t>
                      </a:r>
                      <a:r>
                        <a:rPr lang="en-US" sz="1600" dirty="0">
                          <a:solidFill>
                            <a:schemeClr val="bg1"/>
                          </a:solidFill>
                          <a:latin typeface="Georgia" panose="02040502050405020303" pitchFamily="18" charset="0"/>
                        </a:rPr>
                        <a:t> with experts in AI, law, and economics to oversee RealPage’s compliance.</a:t>
                      </a:r>
                    </a:p>
                    <a:p>
                      <a:pPr marL="58738" lvl="0" indent="0" algn="ctr" rtl="0">
                        <a:lnSpc>
                          <a:spcPts val="2100"/>
                        </a:lnSpc>
                        <a:spcBef>
                          <a:spcPts val="0"/>
                        </a:spcBef>
                        <a:spcAft>
                          <a:spcPts val="0"/>
                        </a:spcAft>
                        <a:buNone/>
                      </a:pPr>
                      <a:endParaRPr lang="en-US" sz="1600" dirty="0">
                        <a:solidFill>
                          <a:schemeClr val="bg1"/>
                        </a:solidFill>
                        <a:latin typeface="Georgia" panose="02040502050405020303" pitchFamily="18" charset="0"/>
                      </a:endParaRPr>
                    </a:p>
                    <a:p>
                      <a:pPr algn="ctr">
                        <a:lnSpc>
                          <a:spcPts val="2100"/>
                        </a:lnSpc>
                      </a:pPr>
                      <a:endParaRPr lang="en-US" sz="1600" dirty="0">
                        <a:solidFill>
                          <a:schemeClr val="bg1"/>
                        </a:solidFill>
                        <a:latin typeface="Georgia" panose="02040502050405020303" pitchFamily="18" charset="0"/>
                      </a:endParaRPr>
                    </a:p>
                  </a:txBody>
                  <a:tcPr>
                    <a:noFill/>
                  </a:tcPr>
                </a:tc>
                <a:extLst>
                  <a:ext uri="{0D108BD9-81ED-4DB2-BD59-A6C34878D82A}">
                    <a16:rowId xmlns:a16="http://schemas.microsoft.com/office/drawing/2014/main" val="2994312785"/>
                  </a:ext>
                </a:extLst>
              </a:tr>
            </a:tbl>
          </a:graphicData>
        </a:graphic>
      </p:graphicFrame>
    </p:spTree>
    <p:extLst>
      <p:ext uri="{BB962C8B-B14F-4D97-AF65-F5344CB8AC3E}">
        <p14:creationId xmlns:p14="http://schemas.microsoft.com/office/powerpoint/2010/main" val="339369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A6D9-3EF0-F602-66FA-B3AE2FA5DD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DDB4DF-3F17-9391-5F8F-6B1FA3503AFA}"/>
              </a:ext>
            </a:extLst>
          </p:cNvPr>
          <p:cNvSpPr>
            <a:spLocks noGrp="1"/>
          </p:cNvSpPr>
          <p:nvPr>
            <p:ph type="body" sz="quarter" idx="10"/>
          </p:nvPr>
        </p:nvSpPr>
        <p:spPr>
          <a:xfrm>
            <a:off x="3400646" y="3843670"/>
            <a:ext cx="5390707" cy="2082114"/>
          </a:xfrm>
        </p:spPr>
        <p:txBody>
          <a:bodyPr>
            <a:normAutofit/>
          </a:bodyPr>
          <a:lstStyle/>
          <a:p>
            <a:pPr lvl="0" algn="ctr">
              <a:spcBef>
                <a:spcPts val="0"/>
              </a:spcBef>
            </a:pPr>
            <a:r>
              <a:rPr lang="en-US" sz="2800">
                <a:solidFill>
                  <a:schemeClr val="lt2"/>
                </a:solidFill>
                <a:ea typeface="Roboto"/>
                <a:cs typeface="Roboto"/>
                <a:sym typeface="Roboto"/>
              </a:rPr>
              <a:t>Meher Sethi</a:t>
            </a:r>
          </a:p>
          <a:p>
            <a:pPr lvl="0" algn="ctr">
              <a:spcBef>
                <a:spcPts val="0"/>
              </a:spcBef>
            </a:pPr>
            <a:r>
              <a:rPr lang="en-US" sz="2800">
                <a:solidFill>
                  <a:schemeClr val="lt2"/>
                </a:solidFill>
                <a:ea typeface="Roboto"/>
                <a:cs typeface="Roboto"/>
                <a:sym typeface="Roboto"/>
              </a:rPr>
              <a:t>Aarjav Joshi</a:t>
            </a:r>
          </a:p>
          <a:p>
            <a:pPr lvl="0" algn="ctr">
              <a:spcBef>
                <a:spcPts val="0"/>
              </a:spcBef>
            </a:pPr>
            <a:r>
              <a:rPr lang="en-US" sz="2800">
                <a:solidFill>
                  <a:schemeClr val="lt2"/>
                </a:solidFill>
                <a:ea typeface="Roboto"/>
                <a:cs typeface="Roboto"/>
                <a:sym typeface="Roboto"/>
              </a:rPr>
              <a:t>Aparajita </a:t>
            </a:r>
            <a:r>
              <a:rPr lang="en-US" sz="2800" err="1">
                <a:solidFill>
                  <a:schemeClr val="lt2"/>
                </a:solidFill>
                <a:ea typeface="Roboto"/>
                <a:cs typeface="Roboto"/>
                <a:sym typeface="Roboto"/>
              </a:rPr>
              <a:t>Kaphle</a:t>
            </a:r>
            <a:endParaRPr lang="en-US" sz="2800">
              <a:solidFill>
                <a:schemeClr val="lt2"/>
              </a:solidFill>
              <a:ea typeface="Roboto"/>
              <a:cs typeface="Roboto"/>
              <a:sym typeface="Roboto"/>
            </a:endParaRPr>
          </a:p>
          <a:p>
            <a:pPr algn="ctr"/>
            <a:endParaRPr lang="en-US" sz="2800"/>
          </a:p>
        </p:txBody>
      </p:sp>
      <p:sp>
        <p:nvSpPr>
          <p:cNvPr id="3" name="Text Placeholder 2">
            <a:extLst>
              <a:ext uri="{FF2B5EF4-FFF2-40B4-BE49-F238E27FC236}">
                <a16:creationId xmlns:a16="http://schemas.microsoft.com/office/drawing/2014/main" id="{CEE1C6A3-3CFC-57E6-645F-A176810BE7F3}"/>
              </a:ext>
            </a:extLst>
          </p:cNvPr>
          <p:cNvSpPr>
            <a:spLocks noGrp="1"/>
          </p:cNvSpPr>
          <p:nvPr>
            <p:ph type="body" sz="quarter" idx="11"/>
          </p:nvPr>
        </p:nvSpPr>
        <p:spPr>
          <a:xfrm>
            <a:off x="1318437" y="1420308"/>
            <a:ext cx="10183590" cy="1594022"/>
          </a:xfrm>
        </p:spPr>
        <p:txBody>
          <a:bodyPr/>
          <a:lstStyle/>
          <a:p>
            <a:pPr algn="ctr"/>
            <a:r>
              <a:rPr lang="en" sz="5400">
                <a:latin typeface="Georgia" panose="02040502050405020303" pitchFamily="18" charset="0"/>
                <a:ea typeface="Times New Roman"/>
                <a:cs typeface="Times New Roman"/>
                <a:sym typeface="Times New Roman"/>
              </a:rPr>
              <a:t>RealPage: </a:t>
            </a:r>
          </a:p>
          <a:p>
            <a:pPr algn="ctr"/>
            <a:r>
              <a:rPr lang="en" sz="5400">
                <a:latin typeface="Georgia" panose="02040502050405020303" pitchFamily="18" charset="0"/>
                <a:ea typeface="Times New Roman"/>
                <a:cs typeface="Times New Roman"/>
                <a:sym typeface="Times New Roman"/>
              </a:rPr>
              <a:t>An Alternative Approach</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83A3D805-93B4-2A3F-EC74-296D5413A219}"/>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217289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EFD9-26EC-E874-67E7-1149EE642C7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0E52-812F-7D76-256D-A856F4C519EF}"/>
              </a:ext>
            </a:extLst>
          </p:cNvPr>
          <p:cNvSpPr>
            <a:spLocks noGrp="1"/>
          </p:cNvSpPr>
          <p:nvPr>
            <p:ph type="body" sz="quarter" idx="11"/>
          </p:nvPr>
        </p:nvSpPr>
        <p:spPr>
          <a:xfrm>
            <a:off x="1074467" y="790832"/>
            <a:ext cx="5493372" cy="467402"/>
          </a:xfrm>
        </p:spPr>
        <p:txBody>
          <a:bodyPr/>
          <a:lstStyle/>
          <a:p>
            <a:r>
              <a:rPr lang="en-US" sz="3200" b="1">
                <a:latin typeface="Georgia" panose="02040502050405020303" pitchFamily="18" charset="0"/>
                <a:ea typeface="Josefin Sans"/>
                <a:cs typeface="Josefin Sans"/>
                <a:sym typeface="Josefin Sans"/>
              </a:rPr>
              <a:t>Proposed Remedies</a:t>
            </a:r>
          </a:p>
          <a:p>
            <a:endParaRPr lang="en-US" sz="3200">
              <a:latin typeface="Georgia" panose="02040502050405020303" pitchFamily="18" charset="0"/>
            </a:endParaRPr>
          </a:p>
        </p:txBody>
      </p:sp>
      <p:sp>
        <p:nvSpPr>
          <p:cNvPr id="10" name="TextBox 9">
            <a:extLst>
              <a:ext uri="{FF2B5EF4-FFF2-40B4-BE49-F238E27FC236}">
                <a16:creationId xmlns:a16="http://schemas.microsoft.com/office/drawing/2014/main" id="{579DFFA0-207A-5061-97C9-6B14AF7B159E}"/>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2" name="Google Shape;69;p14">
            <a:extLst>
              <a:ext uri="{FF2B5EF4-FFF2-40B4-BE49-F238E27FC236}">
                <a16:creationId xmlns:a16="http://schemas.microsoft.com/office/drawing/2014/main" id="{ACED7A52-C51C-954A-FE5E-6FECAA820573}"/>
              </a:ext>
            </a:extLst>
          </p:cNvPr>
          <p:cNvSpPr txBox="1">
            <a:spLocks/>
          </p:cNvSpPr>
          <p:nvPr/>
        </p:nvSpPr>
        <p:spPr>
          <a:xfrm>
            <a:off x="1074467" y="1750347"/>
            <a:ext cx="6852116" cy="304836"/>
          </a:xfrm>
          <a:prstGeom prst="rect">
            <a:avLst/>
          </a:prstGeom>
          <a:noFill/>
          <a:ln w="9525" cap="flat" cmpd="sng">
            <a:noFill/>
            <a:prstDash val="solid"/>
            <a:round/>
            <a:headEnd type="none" w="sm" len="sm"/>
            <a:tailEnd type="none" w="sm" len="sm"/>
          </a:ln>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n-US" sz="1800" b="1" dirty="0">
                <a:solidFill>
                  <a:schemeClr val="bg1"/>
                </a:solidFill>
                <a:latin typeface="Georgia" panose="02040502050405020303" pitchFamily="18" charset="0"/>
                <a:ea typeface="Josefin Sans"/>
                <a:cs typeface="Josefin Sans"/>
                <a:sym typeface="Josefin Sans"/>
              </a:rPr>
              <a:t>Why Other Remedies May Not Be Enough</a:t>
            </a:r>
          </a:p>
        </p:txBody>
      </p:sp>
      <p:sp>
        <p:nvSpPr>
          <p:cNvPr id="17" name="Google Shape;64;p14">
            <a:extLst>
              <a:ext uri="{FF2B5EF4-FFF2-40B4-BE49-F238E27FC236}">
                <a16:creationId xmlns:a16="http://schemas.microsoft.com/office/drawing/2014/main" id="{E56C435B-4E71-A45F-C0C7-0FE3CC91790E}"/>
              </a:ext>
            </a:extLst>
          </p:cNvPr>
          <p:cNvSpPr txBox="1"/>
          <p:nvPr/>
        </p:nvSpPr>
        <p:spPr>
          <a:xfrm>
            <a:off x="1074468" y="4095376"/>
            <a:ext cx="10565597" cy="949973"/>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1000"/>
              </a:spcAft>
              <a:buNone/>
            </a:pPr>
            <a:r>
              <a:rPr lang="en" b="1" dirty="0">
                <a:solidFill>
                  <a:schemeClr val="lt1"/>
                </a:solidFill>
                <a:latin typeface="Georgia" panose="02040502050405020303" pitchFamily="18" charset="0"/>
                <a:ea typeface="Josefin Sans"/>
                <a:cs typeface="Josefin Sans"/>
                <a:sym typeface="Josefin Sans"/>
              </a:rPr>
              <a:t>Our proposal: </a:t>
            </a:r>
            <a:r>
              <a:rPr lang="en" dirty="0">
                <a:solidFill>
                  <a:schemeClr val="lt1"/>
                </a:solidFill>
                <a:latin typeface="Georgia" panose="02040502050405020303" pitchFamily="18" charset="0"/>
                <a:ea typeface="Josefin Sans"/>
                <a:cs typeface="Josefin Sans"/>
                <a:sym typeface="Josefin Sans"/>
              </a:rPr>
              <a:t>RealPage </a:t>
            </a:r>
            <a:r>
              <a:rPr lang="en-US" dirty="0">
                <a:solidFill>
                  <a:schemeClr val="lt1"/>
                </a:solidFill>
                <a:latin typeface="Georgia" panose="02040502050405020303" pitchFamily="18" charset="0"/>
                <a:ea typeface="Josefin Sans"/>
                <a:cs typeface="Josefin Sans"/>
                <a:sym typeface="Josefin Sans"/>
              </a:rPr>
              <a:t>can recommend specific prices but </a:t>
            </a:r>
            <a:r>
              <a:rPr lang="en-US" b="1" i="1" dirty="0">
                <a:solidFill>
                  <a:schemeClr val="lt1"/>
                </a:solidFill>
                <a:latin typeface="Georgia" panose="02040502050405020303" pitchFamily="18" charset="0"/>
                <a:ea typeface="Josefin Sans"/>
                <a:cs typeface="Josefin Sans"/>
                <a:sym typeface="Josefin Sans"/>
              </a:rPr>
              <a:t>only for one landlord per geographic market</a:t>
            </a:r>
            <a:r>
              <a:rPr lang="en-US" b="1" dirty="0">
                <a:solidFill>
                  <a:schemeClr val="lt1"/>
                </a:solidFill>
                <a:latin typeface="Georgia" panose="02040502050405020303" pitchFamily="18" charset="0"/>
                <a:ea typeface="Josefin Sans"/>
                <a:cs typeface="Josefin Sans"/>
                <a:sym typeface="Josefin Sans"/>
              </a:rPr>
              <a:t>.</a:t>
            </a:r>
            <a:endParaRPr lang="en-US" b="1" i="1" dirty="0">
              <a:solidFill>
                <a:schemeClr val="lt1"/>
              </a:solidFill>
              <a:latin typeface="Georgia" panose="02040502050405020303" pitchFamily="18" charset="0"/>
            </a:endParaRPr>
          </a:p>
        </p:txBody>
      </p:sp>
      <p:graphicFrame>
        <p:nvGraphicFramePr>
          <p:cNvPr id="4" name="Table 3">
            <a:extLst>
              <a:ext uri="{FF2B5EF4-FFF2-40B4-BE49-F238E27FC236}">
                <a16:creationId xmlns:a16="http://schemas.microsoft.com/office/drawing/2014/main" id="{B0FB2C5E-E7CF-7E76-23A9-24FF5A3DCC02}"/>
              </a:ext>
            </a:extLst>
          </p:cNvPr>
          <p:cNvGraphicFramePr>
            <a:graphicFrameLocks noGrp="1"/>
          </p:cNvGraphicFramePr>
          <p:nvPr>
            <p:extLst>
              <p:ext uri="{D42A27DB-BD31-4B8C-83A1-F6EECF244321}">
                <p14:modId xmlns:p14="http://schemas.microsoft.com/office/powerpoint/2010/main" val="1583797182"/>
              </p:ext>
            </p:extLst>
          </p:nvPr>
        </p:nvGraphicFramePr>
        <p:xfrm>
          <a:off x="1074467" y="2149675"/>
          <a:ext cx="9761352" cy="1592136"/>
        </p:xfrm>
        <a:graphic>
          <a:graphicData uri="http://schemas.openxmlformats.org/drawingml/2006/table">
            <a:tbl>
              <a:tblPr firstRow="1" bandRow="1">
                <a:tableStyleId>{5C22544A-7EE6-4342-B048-85BDC9FD1C3A}</a:tableStyleId>
              </a:tblPr>
              <a:tblGrid>
                <a:gridCol w="4880676">
                  <a:extLst>
                    <a:ext uri="{9D8B030D-6E8A-4147-A177-3AD203B41FA5}">
                      <a16:colId xmlns:a16="http://schemas.microsoft.com/office/drawing/2014/main" val="1142529229"/>
                    </a:ext>
                  </a:extLst>
                </a:gridCol>
                <a:gridCol w="4880676">
                  <a:extLst>
                    <a:ext uri="{9D8B030D-6E8A-4147-A177-3AD203B41FA5}">
                      <a16:colId xmlns:a16="http://schemas.microsoft.com/office/drawing/2014/main" val="2004196362"/>
                    </a:ext>
                  </a:extLst>
                </a:gridCol>
              </a:tblGrid>
              <a:tr h="1451655">
                <a:tc>
                  <a:txBody>
                    <a:bodyPr/>
                    <a:lstStyle/>
                    <a:p>
                      <a:pPr>
                        <a:lnSpc>
                          <a:spcPts val="2400"/>
                        </a:lnSpc>
                      </a:pPr>
                      <a:r>
                        <a:rPr lang="en-US" sz="1800" b="0" dirty="0">
                          <a:latin typeface="Georgia" panose="02040502050405020303" pitchFamily="18" charset="0"/>
                        </a:rPr>
                        <a:t>Behavioral:</a:t>
                      </a:r>
                    </a:p>
                    <a:p>
                      <a:pPr marL="457200" lvl="0" indent="-298450" algn="l" rtl="0">
                        <a:lnSpc>
                          <a:spcPts val="2400"/>
                        </a:lnSpc>
                        <a:spcBef>
                          <a:spcPts val="0"/>
                        </a:spcBef>
                        <a:spcAft>
                          <a:spcPts val="0"/>
                        </a:spcAft>
                        <a:buClr>
                          <a:schemeClr val="lt1"/>
                        </a:buClr>
                        <a:buSzPts val="1100"/>
                        <a:buAutoNum type="arabicPeriod"/>
                      </a:pPr>
                      <a:r>
                        <a:rPr lang="en-US" sz="1800" b="0" dirty="0">
                          <a:solidFill>
                            <a:schemeClr val="lt1"/>
                          </a:solidFill>
                          <a:latin typeface="Georgia" panose="02040502050405020303" pitchFamily="18" charset="0"/>
                          <a:ea typeface="Josefin Sans"/>
                          <a:cs typeface="Josefin Sans"/>
                          <a:sym typeface="Josefin Sans"/>
                        </a:rPr>
                        <a:t>Historically, behavioral changes lack compliance by firms </a:t>
                      </a:r>
                    </a:p>
                    <a:p>
                      <a:pPr marL="457200" lvl="0" indent="-298450" algn="l" rtl="0">
                        <a:lnSpc>
                          <a:spcPts val="2400"/>
                        </a:lnSpc>
                        <a:spcBef>
                          <a:spcPts val="0"/>
                        </a:spcBef>
                        <a:spcAft>
                          <a:spcPts val="0"/>
                        </a:spcAft>
                        <a:buClr>
                          <a:schemeClr val="lt1"/>
                        </a:buClr>
                        <a:buSzPts val="1100"/>
                        <a:buFont typeface="Josefin Sans"/>
                        <a:buAutoNum type="arabicPeriod"/>
                      </a:pPr>
                      <a:r>
                        <a:rPr lang="en-US" sz="1800" b="0" dirty="0">
                          <a:solidFill>
                            <a:schemeClr val="lt1"/>
                          </a:solidFill>
                          <a:latin typeface="Georgia" panose="02040502050405020303" pitchFamily="18" charset="0"/>
                          <a:ea typeface="Josefin Sans"/>
                          <a:cs typeface="Josefin Sans"/>
                          <a:sym typeface="Josefin Sans"/>
                        </a:rPr>
                        <a:t>Creation of technical committee is costly and poses monitoring issues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2400"/>
                        </a:lnSpc>
                      </a:pPr>
                      <a:r>
                        <a:rPr lang="en-US" sz="1800" b="0" dirty="0">
                          <a:latin typeface="Georgia" panose="02040502050405020303" pitchFamily="18" charset="0"/>
                        </a:rPr>
                        <a:t>Structural:</a:t>
                      </a:r>
                    </a:p>
                    <a:p>
                      <a:pPr marL="457200" lvl="0" indent="-298450" algn="l" rtl="0">
                        <a:lnSpc>
                          <a:spcPts val="2400"/>
                        </a:lnSpc>
                        <a:spcBef>
                          <a:spcPts val="0"/>
                        </a:spcBef>
                        <a:spcAft>
                          <a:spcPts val="0"/>
                        </a:spcAft>
                        <a:buClr>
                          <a:schemeClr val="lt1"/>
                        </a:buClr>
                        <a:buSzPts val="1100"/>
                        <a:buFont typeface="Josefin Sans"/>
                        <a:buAutoNum type="arabicPeriod"/>
                      </a:pPr>
                      <a:r>
                        <a:rPr lang="en-US" sz="1800" b="0" dirty="0">
                          <a:solidFill>
                            <a:schemeClr val="lt1"/>
                          </a:solidFill>
                          <a:latin typeface="Georgia" panose="02040502050405020303" pitchFamily="18" charset="0"/>
                          <a:ea typeface="Josefin Sans"/>
                          <a:cs typeface="Josefin Sans"/>
                          <a:sym typeface="Josefin Sans"/>
                        </a:rPr>
                        <a:t>No practicable fault lines</a:t>
                      </a:r>
                    </a:p>
                    <a:p>
                      <a:pPr marL="457200" lvl="0" indent="-298450" algn="l" rtl="0">
                        <a:lnSpc>
                          <a:spcPts val="2400"/>
                        </a:lnSpc>
                        <a:spcBef>
                          <a:spcPts val="0"/>
                        </a:spcBef>
                        <a:spcAft>
                          <a:spcPts val="0"/>
                        </a:spcAft>
                        <a:buClr>
                          <a:schemeClr val="lt1"/>
                        </a:buClr>
                        <a:buSzPts val="1100"/>
                        <a:buFont typeface="Josefin Sans"/>
                        <a:buAutoNum type="arabicPeriod"/>
                      </a:pPr>
                      <a:r>
                        <a:rPr lang="en-US" sz="1800" b="0" dirty="0">
                          <a:solidFill>
                            <a:schemeClr val="lt1"/>
                          </a:solidFill>
                          <a:latin typeface="Georgia" panose="02040502050405020303" pitchFamily="18" charset="0"/>
                          <a:ea typeface="Josefin Sans"/>
                          <a:cs typeface="Josefin Sans"/>
                          <a:sym typeface="Josefin Sans"/>
                        </a:rPr>
                        <a:t>Divestiture would require a hard-to-devise and hard-to-enforce market cap</a:t>
                      </a:r>
                    </a:p>
                    <a:p>
                      <a:pPr>
                        <a:lnSpc>
                          <a:spcPts val="2400"/>
                        </a:lnSpc>
                      </a:pPr>
                      <a:endParaRPr lang="en-US" sz="1800" b="0" dirty="0">
                        <a:latin typeface="Georgia" panose="02040502050405020303"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2859022"/>
                  </a:ext>
                </a:extLst>
              </a:tr>
            </a:tbl>
          </a:graphicData>
        </a:graphic>
      </p:graphicFrame>
    </p:spTree>
    <p:extLst>
      <p:ext uri="{BB962C8B-B14F-4D97-AF65-F5344CB8AC3E}">
        <p14:creationId xmlns:p14="http://schemas.microsoft.com/office/powerpoint/2010/main" val="163360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3626664e12_0_4"/>
          <p:cNvSpPr txBox="1"/>
          <p:nvPr/>
        </p:nvSpPr>
        <p:spPr>
          <a:xfrm>
            <a:off x="10169611" y="6067168"/>
            <a:ext cx="133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TAP@ Yale</a:t>
            </a:r>
            <a:endParaRPr/>
          </a:p>
        </p:txBody>
      </p:sp>
      <p:sp>
        <p:nvSpPr>
          <p:cNvPr id="289" name="Google Shape;289;g33626664e12_0_4"/>
          <p:cNvSpPr txBox="1">
            <a:spLocks noGrp="1"/>
          </p:cNvSpPr>
          <p:nvPr>
            <p:ph type="body" idx="2"/>
          </p:nvPr>
        </p:nvSpPr>
        <p:spPr>
          <a:xfrm>
            <a:off x="724050" y="790825"/>
            <a:ext cx="10916125" cy="55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a:latin typeface="Georgia"/>
                <a:ea typeface="Georgia"/>
                <a:cs typeface="Georgia"/>
                <a:sym typeface="Georgia"/>
              </a:rPr>
              <a:t>Reimagining Algorithmic Antitrust Framework </a:t>
            </a:r>
            <a:endParaRPr/>
          </a:p>
          <a:p>
            <a:pPr marL="0" lvl="0" indent="0" algn="l" rtl="0">
              <a:lnSpc>
                <a:spcPct val="90000"/>
              </a:lnSpc>
              <a:spcBef>
                <a:spcPts val="1000"/>
              </a:spcBef>
              <a:spcAft>
                <a:spcPts val="0"/>
              </a:spcAft>
              <a:buClr>
                <a:schemeClr val="lt1"/>
              </a:buClr>
              <a:buSzPts val="3200"/>
              <a:buNone/>
            </a:pPr>
            <a:endParaRPr sz="3200">
              <a:latin typeface="Georgia"/>
              <a:ea typeface="Georgia"/>
              <a:cs typeface="Georgia"/>
              <a:sym typeface="Georgia"/>
            </a:endParaRPr>
          </a:p>
        </p:txBody>
      </p:sp>
      <p:sp>
        <p:nvSpPr>
          <p:cNvPr id="290" name="Google Shape;290;g33626664e12_0_4"/>
          <p:cNvSpPr txBox="1"/>
          <p:nvPr/>
        </p:nvSpPr>
        <p:spPr>
          <a:xfrm>
            <a:off x="724050" y="1419625"/>
            <a:ext cx="10565700" cy="82173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buClr>
                <a:schemeClr val="lt1"/>
              </a:buClr>
              <a:buSzPts val="1800"/>
              <a:buFont typeface="Georgia"/>
              <a:buNone/>
            </a:pPr>
            <a:r>
              <a:rPr lang="en-US" sz="1800" dirty="0">
                <a:solidFill>
                  <a:schemeClr val="lt1"/>
                </a:solidFill>
                <a:latin typeface="Georgia"/>
                <a:ea typeface="Georgia"/>
                <a:cs typeface="Georgia"/>
                <a:sym typeface="Georgia"/>
              </a:rPr>
              <a:t>Current antitrust norms fail to address algorithms’ potential to aid tacit collusion even though t</a:t>
            </a:r>
            <a:r>
              <a:rPr lang="en-US" dirty="0">
                <a:solidFill>
                  <a:schemeClr val="lt1"/>
                </a:solidFill>
                <a:latin typeface="Georgia"/>
                <a:ea typeface="Georgia"/>
                <a:cs typeface="Georgia"/>
                <a:sym typeface="Georgia"/>
              </a:rPr>
              <a:t>acit collusion is a well-known ‘loophole’ in antitrust enforcement. </a:t>
            </a:r>
            <a:endParaRPr sz="1800" dirty="0">
              <a:solidFill>
                <a:schemeClr val="lt1"/>
              </a:solidFill>
              <a:latin typeface="Georgia"/>
              <a:ea typeface="Georgia"/>
              <a:cs typeface="Georgia"/>
              <a:sym typeface="Georgia"/>
            </a:endParaRPr>
          </a:p>
        </p:txBody>
      </p:sp>
      <p:sp>
        <p:nvSpPr>
          <p:cNvPr id="291" name="Google Shape;291;g33626664e12_0_4"/>
          <p:cNvSpPr txBox="1"/>
          <p:nvPr/>
        </p:nvSpPr>
        <p:spPr>
          <a:xfrm>
            <a:off x="1375350" y="2511997"/>
            <a:ext cx="9914400" cy="94997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lt1"/>
              </a:buClr>
              <a:buSzPts val="1800"/>
              <a:buFont typeface="Georgia"/>
              <a:buNone/>
            </a:pPr>
            <a:r>
              <a:rPr lang="en-US" sz="1800" b="1" dirty="0">
                <a:solidFill>
                  <a:schemeClr val="lt1"/>
                </a:solidFill>
                <a:latin typeface="Georgia"/>
                <a:ea typeface="Georgia"/>
                <a:cs typeface="Georgia"/>
                <a:sym typeface="Georgia"/>
              </a:rPr>
              <a:t>Under Bork’s Definition of Competition:  </a:t>
            </a:r>
            <a:r>
              <a:rPr lang="en-US" sz="1800" dirty="0">
                <a:solidFill>
                  <a:schemeClr val="lt1"/>
                </a:solidFill>
                <a:latin typeface="Georgia"/>
                <a:ea typeface="Georgia"/>
                <a:cs typeface="Georgia"/>
                <a:sym typeface="Georgia"/>
              </a:rPr>
              <a:t>Consumer welfare cannot be increased by judicial decree (how to make firms compete harder?); courts would do more harm than good</a:t>
            </a:r>
            <a:endParaRPr sz="1800" i="1" dirty="0">
              <a:solidFill>
                <a:schemeClr val="lt1"/>
              </a:solidFill>
              <a:latin typeface="Georgia"/>
              <a:ea typeface="Georgia"/>
              <a:cs typeface="Georgia"/>
              <a:sym typeface="Georgia"/>
            </a:endParaRPr>
          </a:p>
        </p:txBody>
      </p:sp>
      <p:sp>
        <p:nvSpPr>
          <p:cNvPr id="292" name="Google Shape;292;g33626664e12_0_4"/>
          <p:cNvSpPr txBox="1"/>
          <p:nvPr/>
        </p:nvSpPr>
        <p:spPr>
          <a:xfrm>
            <a:off x="1330962" y="3461171"/>
            <a:ext cx="9702300" cy="126852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lt1"/>
              </a:buClr>
              <a:buSzPts val="1800"/>
              <a:buFont typeface="Georgia"/>
              <a:buNone/>
            </a:pPr>
            <a:r>
              <a:rPr lang="en-US" sz="1800" b="1" dirty="0">
                <a:solidFill>
                  <a:schemeClr val="lt1"/>
                </a:solidFill>
                <a:latin typeface="Georgia"/>
                <a:ea typeface="Georgia"/>
                <a:cs typeface="Georgia"/>
                <a:sym typeface="Georgia"/>
              </a:rPr>
              <a:t>This error-cost calculus shifts when algorithms are involved: </a:t>
            </a:r>
            <a:r>
              <a:rPr lang="en-US" sz="1800" dirty="0">
                <a:solidFill>
                  <a:schemeClr val="lt1"/>
                </a:solidFill>
                <a:latin typeface="Georgia"/>
                <a:ea typeface="Georgia"/>
                <a:cs typeface="Georgia"/>
                <a:sym typeface="Georgia"/>
              </a:rPr>
              <a:t>Algorithms introduce an “extra something”—an affirmative, targetable mechanism—that can be enjoined without  imposing price controls or trying to direct th</a:t>
            </a:r>
            <a:r>
              <a:rPr lang="en-US" dirty="0">
                <a:solidFill>
                  <a:schemeClr val="lt1"/>
                </a:solidFill>
                <a:latin typeface="Georgia"/>
                <a:ea typeface="Georgia"/>
                <a:cs typeface="Georgia"/>
                <a:sym typeface="Georgia"/>
              </a:rPr>
              <a:t>e market</a:t>
            </a:r>
            <a:r>
              <a:rPr lang="en-US" sz="1800" dirty="0">
                <a:solidFill>
                  <a:schemeClr val="lt1"/>
                </a:solidFill>
                <a:latin typeface="Georgia"/>
                <a:ea typeface="Georgia"/>
                <a:cs typeface="Georgia"/>
                <a:sym typeface="Georgia"/>
              </a:rPr>
              <a:t>.</a:t>
            </a:r>
            <a:endParaRPr sz="1800" i="1" dirty="0">
              <a:solidFill>
                <a:schemeClr val="lt1"/>
              </a:solidFill>
              <a:latin typeface="Georgia"/>
              <a:ea typeface="Georgia"/>
              <a:cs typeface="Georgia"/>
              <a:sym typeface="Georgia"/>
            </a:endParaRPr>
          </a:p>
        </p:txBody>
      </p:sp>
      <p:sp>
        <p:nvSpPr>
          <p:cNvPr id="293" name="Google Shape;293;g33626664e12_0_4"/>
          <p:cNvSpPr txBox="1"/>
          <p:nvPr/>
        </p:nvSpPr>
        <p:spPr>
          <a:xfrm>
            <a:off x="1375350" y="4847355"/>
            <a:ext cx="9914400" cy="12685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Clr>
                <a:schemeClr val="dk1"/>
              </a:buClr>
              <a:buSzPts val="1100"/>
              <a:buFont typeface="Arial"/>
              <a:buNone/>
            </a:pPr>
            <a:r>
              <a:rPr lang="en-US" sz="1800" b="1" dirty="0">
                <a:solidFill>
                  <a:schemeClr val="lt1"/>
                </a:solidFill>
                <a:latin typeface="Georgia"/>
                <a:ea typeface="Georgia"/>
                <a:cs typeface="Georgia"/>
                <a:sym typeface="Georgia"/>
              </a:rPr>
              <a:t>Better Antitrust Framework: </a:t>
            </a:r>
            <a:r>
              <a:rPr lang="en-US" sz="1800" dirty="0">
                <a:solidFill>
                  <a:schemeClr val="lt1"/>
                </a:solidFill>
                <a:latin typeface="Georgia"/>
                <a:ea typeface="Georgia"/>
                <a:cs typeface="Georgia"/>
                <a:sym typeface="Georgia"/>
              </a:rPr>
              <a:t>Courts are missing the ability to enforce against tacit collusion by remaining tethered to the human-based “agreement" standard. Focusing on the absence of people agreeing elevates formalism over outcomes, and moral culpability over economic effect.</a:t>
            </a:r>
            <a:endParaRPr sz="1800" dirty="0">
              <a:solidFill>
                <a:schemeClr val="lt1"/>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3D298-5958-8524-BA4C-69D39B691437}"/>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5" name="TextBox 4">
            <a:extLst>
              <a:ext uri="{FF2B5EF4-FFF2-40B4-BE49-F238E27FC236}">
                <a16:creationId xmlns:a16="http://schemas.microsoft.com/office/drawing/2014/main" id="{996F27CF-4977-B6C5-8E83-25AB4CA33593}"/>
              </a:ext>
            </a:extLst>
          </p:cNvPr>
          <p:cNvSpPr txBox="1"/>
          <p:nvPr/>
        </p:nvSpPr>
        <p:spPr>
          <a:xfrm>
            <a:off x="1329070" y="1297172"/>
            <a:ext cx="8601739" cy="1056700"/>
          </a:xfrm>
          <a:prstGeom prst="rect">
            <a:avLst/>
          </a:prstGeom>
          <a:noFill/>
        </p:spPr>
        <p:txBody>
          <a:bodyPr wrap="square" rtlCol="0">
            <a:spAutoFit/>
          </a:bodyPr>
          <a:lstStyle/>
          <a:p>
            <a:pPr algn="ctr">
              <a:spcAft>
                <a:spcPts val="800"/>
              </a:spcAft>
            </a:pPr>
            <a:r>
              <a:rPr lang="en-US" sz="2800">
                <a:solidFill>
                  <a:schemeClr val="bg1"/>
                </a:solidFill>
                <a:latin typeface="Georgia" panose="02040502050405020303" pitchFamily="18" charset="0"/>
              </a:rPr>
              <a:t>Thank you!</a:t>
            </a:r>
          </a:p>
          <a:p>
            <a:pPr algn="ctr">
              <a:spcAft>
                <a:spcPts val="800"/>
              </a:spcAft>
            </a:pPr>
            <a:r>
              <a:rPr lang="en-US" sz="2800">
                <a:solidFill>
                  <a:schemeClr val="bg1"/>
                </a:solidFill>
                <a:latin typeface="Georgia" panose="02040502050405020303" pitchFamily="18" charset="0"/>
              </a:rPr>
              <a:t>To read the papers, scan the code below.</a:t>
            </a:r>
          </a:p>
        </p:txBody>
      </p:sp>
      <p:pic>
        <p:nvPicPr>
          <p:cNvPr id="7" name="Picture 6" descr="A qr code on a white background&#10;&#10;AI-generated content may be incorrect.">
            <a:extLst>
              <a:ext uri="{FF2B5EF4-FFF2-40B4-BE49-F238E27FC236}">
                <a16:creationId xmlns:a16="http://schemas.microsoft.com/office/drawing/2014/main" id="{7515EEF0-D435-E29E-6EF7-44AEF70B1691}"/>
              </a:ext>
            </a:extLst>
          </p:cNvPr>
          <p:cNvPicPr>
            <a:picLocks noChangeAspect="1"/>
          </p:cNvPicPr>
          <p:nvPr/>
        </p:nvPicPr>
        <p:blipFill>
          <a:blip r:embed="rId2"/>
          <a:stretch>
            <a:fillRect/>
          </a:stretch>
        </p:blipFill>
        <p:spPr>
          <a:xfrm>
            <a:off x="3818237" y="2792626"/>
            <a:ext cx="3978876" cy="3274542"/>
          </a:xfrm>
          <a:prstGeom prst="rect">
            <a:avLst/>
          </a:prstGeom>
        </p:spPr>
      </p:pic>
    </p:spTree>
    <p:extLst>
      <p:ext uri="{BB962C8B-B14F-4D97-AF65-F5344CB8AC3E}">
        <p14:creationId xmlns:p14="http://schemas.microsoft.com/office/powerpoint/2010/main" val="378381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8A09-D585-C1F6-55B3-8A59A0E135D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613777A-128E-7BAB-EF8B-CE5C0A6DBFD6}"/>
              </a:ext>
            </a:extLst>
          </p:cNvPr>
          <p:cNvSpPr txBox="1">
            <a:spLocks/>
          </p:cNvSpPr>
          <p:nvPr/>
        </p:nvSpPr>
        <p:spPr>
          <a:xfrm>
            <a:off x="658932" y="1098749"/>
            <a:ext cx="10136756" cy="432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bg1"/>
                </a:solidFill>
                <a:latin typeface="Georgia" panose="02040502050405020303" pitchFamily="18" charset="0"/>
              </a:rPr>
              <a:t>PBMs Distort Competition Through Market Power and Rebate Misalignment</a:t>
            </a:r>
          </a:p>
        </p:txBody>
      </p:sp>
      <p:sp>
        <p:nvSpPr>
          <p:cNvPr id="10" name="Text Placeholder 2">
            <a:extLst>
              <a:ext uri="{FF2B5EF4-FFF2-40B4-BE49-F238E27FC236}">
                <a16:creationId xmlns:a16="http://schemas.microsoft.com/office/drawing/2014/main" id="{13FCBFD9-DCE4-F224-148C-055683481217}"/>
              </a:ext>
            </a:extLst>
          </p:cNvPr>
          <p:cNvSpPr txBox="1">
            <a:spLocks/>
          </p:cNvSpPr>
          <p:nvPr/>
        </p:nvSpPr>
        <p:spPr>
          <a:xfrm>
            <a:off x="658932" y="483782"/>
            <a:ext cx="8217240" cy="5263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2800">
                <a:latin typeface="Georgia" panose="02040502050405020303" pitchFamily="18" charset="0"/>
                <a:ea typeface="Times New Roman"/>
                <a:cs typeface="Times New Roman"/>
                <a:sym typeface="Times New Roman"/>
              </a:rPr>
              <a:t>Complaint Overview</a:t>
            </a:r>
            <a:endParaRPr lang="en-US" sz="2800">
              <a:latin typeface="Georgia" panose="02040502050405020303" pitchFamily="18" charset="0"/>
            </a:endParaRPr>
          </a:p>
        </p:txBody>
      </p:sp>
      <p:pic>
        <p:nvPicPr>
          <p:cNvPr id="14" name="Picture 2" descr="Guide to Prescriptions in the USA: Formulary for Disaster - Traverse  Benefits">
            <a:extLst>
              <a:ext uri="{FF2B5EF4-FFF2-40B4-BE49-F238E27FC236}">
                <a16:creationId xmlns:a16="http://schemas.microsoft.com/office/drawing/2014/main" id="{A1DFB7E7-86E2-E964-1C55-56D2F0CA2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51" y="2859659"/>
            <a:ext cx="3998128" cy="308344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9F35FB2-2A00-3608-1A79-3103AB09BF0B}"/>
              </a:ext>
            </a:extLst>
          </p:cNvPr>
          <p:cNvGrpSpPr/>
          <p:nvPr/>
        </p:nvGrpSpPr>
        <p:grpSpPr>
          <a:xfrm>
            <a:off x="4736563" y="2921937"/>
            <a:ext cx="7495953" cy="2958886"/>
            <a:chOff x="1408743" y="1256007"/>
            <a:chExt cx="4652804" cy="1782747"/>
          </a:xfrm>
        </p:grpSpPr>
        <p:sp>
          <p:nvSpPr>
            <p:cNvPr id="16" name="TextBox 15">
              <a:extLst>
                <a:ext uri="{FF2B5EF4-FFF2-40B4-BE49-F238E27FC236}">
                  <a16:creationId xmlns:a16="http://schemas.microsoft.com/office/drawing/2014/main" id="{7E3AD899-77CB-8DE2-AAE4-FA4D0C1DFDBC}"/>
                </a:ext>
              </a:extLst>
            </p:cNvPr>
            <p:cNvSpPr txBox="1"/>
            <p:nvPr/>
          </p:nvSpPr>
          <p:spPr>
            <a:xfrm>
              <a:off x="1408743" y="1256007"/>
              <a:ext cx="4519268" cy="930672"/>
            </a:xfrm>
            <a:prstGeom prst="rect">
              <a:avLst/>
            </a:prstGeom>
          </p:spPr>
          <p:txBody>
            <a:bodyPr vert="horz" wrap="square" lIns="91440" tIns="45720" rIns="91440" bIns="45720" rtlCol="0" anchor="t">
              <a:noAutofit/>
            </a:bodyPr>
            <a:lstStyle/>
            <a:p>
              <a:pPr algn="l">
                <a:lnSpc>
                  <a:spcPts val="2200"/>
                </a:lnSpc>
              </a:pPr>
              <a:r>
                <a:rPr lang="en-US" b="1" i="1">
                  <a:solidFill>
                    <a:schemeClr val="bg1"/>
                  </a:solidFill>
                  <a:latin typeface="Lato" panose="020F0502020204030203" pitchFamily="34" charset="0"/>
                  <a:ea typeface="Lato" panose="020F0502020204030203" pitchFamily="34" charset="0"/>
                  <a:cs typeface="Lato" panose="020F0502020204030203" pitchFamily="34" charset="0"/>
                </a:rPr>
                <a:t>PBM Power is Derived From its Three Functions  </a:t>
              </a: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Formulary Design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Choose which drugs are covered at what patient cost. </a:t>
              </a: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Pharmacy Network Management</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Decide which pharmacies get included in plan coverage.</a:t>
              </a: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Rebate Negotiation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Extract rebates from manufacturers in exchange for favorable placement.</a:t>
              </a:r>
              <a:endParaRPr lang="en-US" sz="1200" b="0" i="0" u="none" strike="noStrike">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29E671D0-0761-A4DD-99FD-47C083664861}"/>
                </a:ext>
              </a:extLst>
            </p:cNvPr>
            <p:cNvSpPr txBox="1"/>
            <p:nvPr/>
          </p:nvSpPr>
          <p:spPr>
            <a:xfrm>
              <a:off x="1408743" y="2005144"/>
              <a:ext cx="4652804" cy="1033610"/>
            </a:xfrm>
            <a:prstGeom prst="rect">
              <a:avLst/>
            </a:prstGeom>
          </p:spPr>
          <p:txBody>
            <a:bodyPr vert="horz" wrap="square" lIns="91440" tIns="45720" rIns="91440" bIns="45720" rtlCol="0" anchor="t">
              <a:noAutofit/>
            </a:bodyPr>
            <a:lstStyle/>
            <a:p>
              <a:pPr algn="l">
                <a:lnSpc>
                  <a:spcPts val="2200"/>
                </a:lnSpc>
              </a:pPr>
              <a:r>
                <a:rPr lang="en-US" b="1" i="1">
                  <a:solidFill>
                    <a:schemeClr val="bg1"/>
                  </a:solidFill>
                  <a:latin typeface="Lato" panose="020F0502020204030203" pitchFamily="34" charset="0"/>
                  <a:ea typeface="Lato" panose="020F0502020204030203" pitchFamily="34" charset="0"/>
                  <a:cs typeface="Lato" panose="020F0502020204030203" pitchFamily="34" charset="0"/>
                </a:rPr>
                <a:t>Market Dynamics are Shaped by PBM Profit Motives:</a:t>
              </a:r>
              <a:endParaRPr lang="en-US" sz="300" b="1" i="1">
                <a:solidFill>
                  <a:schemeClr val="bg1"/>
                </a:solidFill>
                <a:latin typeface="Lato" panose="020F0502020204030203" pitchFamily="34" charset="0"/>
                <a:ea typeface="Lato" panose="020F0502020204030203" pitchFamily="34" charset="0"/>
                <a:cs typeface="Lato" panose="020F0502020204030203" pitchFamily="34" charset="0"/>
              </a:endParaRP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Rebate-Driven Inflation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PBMs demand ever-larger manufacturer rebates, forcing list prices upward to maintain rebate margins.</a:t>
              </a: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Tier Manipulation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PBMs disadvantage therapeutically equivalent low-WAC drugs made by the same manufacturers to protect rebate flows from high-WAC counterparts.</a:t>
              </a:r>
            </a:p>
            <a:p>
              <a:pPr marL="171450" indent="-171450">
                <a:lnSpc>
                  <a:spcPts val="2200"/>
                </a:lnSpc>
                <a:buFont typeface="Arial" panose="020B0604020202020204" pitchFamily="34" charset="0"/>
                <a:buChar char="•"/>
              </a:pPr>
              <a:r>
                <a:rPr lang="en-US" sz="1200" b="1">
                  <a:solidFill>
                    <a:schemeClr val="bg1"/>
                  </a:solidFill>
                  <a:latin typeface="Lato" panose="020F0502020204030203" pitchFamily="34" charset="0"/>
                  <a:ea typeface="Lato" panose="020F0502020204030203" pitchFamily="34" charset="0"/>
                  <a:cs typeface="Lato" panose="020F0502020204030203" pitchFamily="34" charset="0"/>
                </a:rPr>
                <a:t>Patient Cost Distortion</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PBMs and insurers frequently link out-of-pocket costs to inflated list prices, shifting disproportionate costs onto patients—especially those with high-deductible plans or no insurance.</a:t>
              </a:r>
            </a:p>
          </p:txBody>
        </p:sp>
      </p:grpSp>
      <p:sp>
        <p:nvSpPr>
          <p:cNvPr id="18" name="TextBox 17">
            <a:extLst>
              <a:ext uri="{FF2B5EF4-FFF2-40B4-BE49-F238E27FC236}">
                <a16:creationId xmlns:a16="http://schemas.microsoft.com/office/drawing/2014/main" id="{7422986A-A8F9-E8C4-F16D-F7340F560BE0}"/>
              </a:ext>
            </a:extLst>
          </p:cNvPr>
          <p:cNvSpPr txBox="1"/>
          <p:nvPr/>
        </p:nvSpPr>
        <p:spPr>
          <a:xfrm>
            <a:off x="10715954" y="6371710"/>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2" name="TextBox 1">
            <a:extLst>
              <a:ext uri="{FF2B5EF4-FFF2-40B4-BE49-F238E27FC236}">
                <a16:creationId xmlns:a16="http://schemas.microsoft.com/office/drawing/2014/main" id="{68D7948B-BC69-0D20-67E8-F544981D54BE}"/>
              </a:ext>
            </a:extLst>
          </p:cNvPr>
          <p:cNvSpPr txBox="1"/>
          <p:nvPr/>
        </p:nvSpPr>
        <p:spPr>
          <a:xfrm>
            <a:off x="658932" y="1619613"/>
            <a:ext cx="10781701" cy="1077218"/>
          </a:xfrm>
          <a:prstGeom prst="rect">
            <a:avLst/>
          </a:prstGeom>
          <a:noFill/>
        </p:spPr>
        <p:txBody>
          <a:bodyPr wrap="square" rtlCol="0">
            <a:spAutoFit/>
          </a:bodyPr>
          <a:lstStyle/>
          <a:p>
            <a:r>
              <a:rPr lang="en-US" sz="1600">
                <a:solidFill>
                  <a:schemeClr val="bg1"/>
                </a:solidFill>
                <a:latin typeface="Georgia" panose="02040502050405020303" pitchFamily="18" charset="0"/>
              </a:rPr>
              <a:t>Central Problem: PBMs </a:t>
            </a:r>
            <a:r>
              <a:rPr lang="en-US" sz="1600">
                <a:solidFill>
                  <a:schemeClr val="bg1"/>
                </a:solidFill>
                <a:latin typeface="Georgia" panose="02040502050405020303" pitchFamily="18" charset="0"/>
                <a:ea typeface="Lato" panose="020F0502020204030203" pitchFamily="34" charset="0"/>
                <a:cs typeface="Lato" panose="020F0502020204030203" pitchFamily="34" charset="0"/>
              </a:rPr>
              <a:t>leverage their dominant market position and opaque rebate structures to prioritize profit over patients—driving up drug prices, distorting competition, and misaligning incentives across the pharmaceutical supply chain.</a:t>
            </a:r>
            <a:r>
              <a:rPr lang="en-US" sz="1600">
                <a:solidFill>
                  <a:schemeClr val="bg1"/>
                </a:solidFill>
                <a:latin typeface="Georgia" panose="02040502050405020303" pitchFamily="18" charset="0"/>
              </a:rPr>
              <a:t> </a:t>
            </a:r>
          </a:p>
          <a:p>
            <a:endParaRPr lang="en-US" sz="1600">
              <a:solidFill>
                <a:schemeClr val="bg1"/>
              </a:solidFill>
              <a:latin typeface="Georgia" panose="02040502050405020303" pitchFamily="18" charset="0"/>
            </a:endParaRPr>
          </a:p>
        </p:txBody>
      </p:sp>
    </p:spTree>
    <p:extLst>
      <p:ext uri="{BB962C8B-B14F-4D97-AF65-F5344CB8AC3E}">
        <p14:creationId xmlns:p14="http://schemas.microsoft.com/office/powerpoint/2010/main" val="227074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6B91FD2E-D632-0006-A326-493BCB727C17}"/>
              </a:ext>
            </a:extLst>
          </p:cNvPr>
          <p:cNvSpPr txBox="1">
            <a:spLocks/>
          </p:cNvSpPr>
          <p:nvPr/>
        </p:nvSpPr>
        <p:spPr>
          <a:xfrm>
            <a:off x="208722" y="97270"/>
            <a:ext cx="11104320" cy="606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1"/>
                </a:solidFill>
                <a:latin typeface="Georgia" panose="02040502050405020303" pitchFamily="18" charset="0"/>
              </a:rPr>
              <a:t>Remedies Must Eliminate Core Incentive Failures—Not Just Punish Misconduct</a:t>
            </a:r>
          </a:p>
        </p:txBody>
      </p:sp>
      <p:sp>
        <p:nvSpPr>
          <p:cNvPr id="6" name="TextBox 5">
            <a:extLst>
              <a:ext uri="{FF2B5EF4-FFF2-40B4-BE49-F238E27FC236}">
                <a16:creationId xmlns:a16="http://schemas.microsoft.com/office/drawing/2014/main" id="{264C3670-25F1-2C1B-8A59-668D21543865}"/>
              </a:ext>
            </a:extLst>
          </p:cNvPr>
          <p:cNvSpPr txBox="1"/>
          <p:nvPr/>
        </p:nvSpPr>
        <p:spPr>
          <a:xfrm>
            <a:off x="10424792" y="64886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graphicFrame>
        <p:nvGraphicFramePr>
          <p:cNvPr id="7" name="Table 6">
            <a:extLst>
              <a:ext uri="{FF2B5EF4-FFF2-40B4-BE49-F238E27FC236}">
                <a16:creationId xmlns:a16="http://schemas.microsoft.com/office/drawing/2014/main" id="{DF2E9A85-D492-31A2-F4F8-CBF20FE17AEE}"/>
              </a:ext>
            </a:extLst>
          </p:cNvPr>
          <p:cNvGraphicFramePr>
            <a:graphicFrameLocks noGrp="1"/>
          </p:cNvGraphicFramePr>
          <p:nvPr>
            <p:extLst>
              <p:ext uri="{D42A27DB-BD31-4B8C-83A1-F6EECF244321}">
                <p14:modId xmlns:p14="http://schemas.microsoft.com/office/powerpoint/2010/main" val="2188803627"/>
              </p:ext>
            </p:extLst>
          </p:nvPr>
        </p:nvGraphicFramePr>
        <p:xfrm>
          <a:off x="375867" y="751381"/>
          <a:ext cx="10831711" cy="4572000"/>
        </p:xfrm>
        <a:graphic>
          <a:graphicData uri="http://schemas.openxmlformats.org/drawingml/2006/table">
            <a:tbl>
              <a:tblPr firstRow="1" bandRow="1">
                <a:tableStyleId>{5C22544A-7EE6-4342-B048-85BDC9FD1C3A}</a:tableStyleId>
              </a:tblPr>
              <a:tblGrid>
                <a:gridCol w="5300330">
                  <a:extLst>
                    <a:ext uri="{9D8B030D-6E8A-4147-A177-3AD203B41FA5}">
                      <a16:colId xmlns:a16="http://schemas.microsoft.com/office/drawing/2014/main" val="983749582"/>
                    </a:ext>
                  </a:extLst>
                </a:gridCol>
                <a:gridCol w="5531381">
                  <a:extLst>
                    <a:ext uri="{9D8B030D-6E8A-4147-A177-3AD203B41FA5}">
                      <a16:colId xmlns:a16="http://schemas.microsoft.com/office/drawing/2014/main" val="265914420"/>
                    </a:ext>
                  </a:extLst>
                </a:gridCol>
              </a:tblGrid>
              <a:tr h="524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ea typeface="Lato" panose="020F0502020204030203" pitchFamily="34" charset="0"/>
                          <a:cs typeface="Lato" panose="020F0502020204030203" pitchFamily="34" charset="0"/>
                        </a:rPr>
                        <a:t>Disrupt Business Models That Reward Price Inflation</a:t>
                      </a:r>
                    </a:p>
                    <a:p>
                      <a:endParaRPr lang="en-US" dirty="0">
                        <a:solidFill>
                          <a:schemeClr val="bg1"/>
                        </a:solidFill>
                        <a:latin typeface="Georgia" panose="02040502050405020303"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latin typeface="Georgia" panose="02040502050405020303" pitchFamily="18" charset="0"/>
                          <a:ea typeface="Lato" panose="020F0502020204030203" pitchFamily="34" charset="0"/>
                          <a:cs typeface="Lato" panose="020F0502020204030203" pitchFamily="34" charset="0"/>
                        </a:rPr>
                        <a:t>Build Structural Guardrails That Outlast Litigation</a:t>
                      </a:r>
                    </a:p>
                    <a:p>
                      <a:endParaRPr lang="en-US">
                        <a:solidFill>
                          <a:schemeClr val="bg1"/>
                        </a:solidFill>
                        <a:latin typeface="Georgia" panose="02040502050405020303"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0762456"/>
                  </a:ext>
                </a:extLst>
              </a:tr>
              <a:tr h="2255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bg1"/>
                          </a:solidFill>
                          <a:latin typeface="Georgia" panose="02040502050405020303" pitchFamily="18" charset="0"/>
                          <a:ea typeface="Lato" panose="020F0502020204030203" pitchFamily="34" charset="0"/>
                          <a:cs typeface="Lato" panose="020F0502020204030203" pitchFamily="34" charset="0"/>
                        </a:rPr>
                        <a:t>Cut off the specific mechanisms PBMs use to profit from misaligned incentives: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latin typeface="Georgia" panose="02040502050405020303" pitchFamily="18"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Mandate total pass-through of rebates and fees tied to WAC—removes PBMs’ incentive to prefer high-rebate drugs.</a:t>
                      </a: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Link patient cost-sharing to net price, not list price—ensures patients are not punished for rebate inflation.</a:t>
                      </a: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Prevent exclusion of therapeutically equivalent low-WAC drugs—protects against rebate-driven suppression of lower-cost options.</a:t>
                      </a:r>
                    </a:p>
                    <a:p>
                      <a:endParaRPr lang="en-US">
                        <a:solidFill>
                          <a:schemeClr val="bg1"/>
                        </a:solidFill>
                        <a:latin typeface="Georgia" panose="02040502050405020303"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bg1"/>
                          </a:solidFill>
                          <a:latin typeface="Georgia" panose="02040502050405020303" pitchFamily="18" charset="0"/>
                          <a:ea typeface="Lato" panose="020F0502020204030203" pitchFamily="34" charset="0"/>
                          <a:cs typeface="Lato" panose="020F0502020204030203" pitchFamily="34" charset="0"/>
                        </a:rPr>
                        <a:t>Go beyond case-by-case remedies to impose durable fiduciary constraints:</a:t>
                      </a:r>
                    </a:p>
                    <a:p>
                      <a:endParaRPr lang="en-US">
                        <a:solidFill>
                          <a:schemeClr val="bg1"/>
                        </a:solidFill>
                        <a:latin typeface="Georgia" panose="02040502050405020303" pitchFamily="18" charset="0"/>
                      </a:endParaRPr>
                    </a:p>
                    <a:p>
                      <a:r>
                        <a:rPr lang="en-US" b="0">
                          <a:solidFill>
                            <a:schemeClr val="bg1"/>
                          </a:solidFill>
                          <a:latin typeface="Georgia" panose="02040502050405020303" pitchFamily="18" charset="0"/>
                          <a:ea typeface="Lato" panose="020F0502020204030203" pitchFamily="34" charset="0"/>
                          <a:cs typeface="Lato" panose="020F0502020204030203" pitchFamily="34" charset="0"/>
                        </a:rPr>
                        <a:t>Mandatory Fiduciary Duty</a:t>
                      </a: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Require PBMs to act in the best interest of health plans and patients—not their own profit margins.</a:t>
                      </a: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Prohibit self-serving practices like rebate retention or formulary decisions driven by manufacturer incentives.</a:t>
                      </a:r>
                    </a:p>
                    <a:p>
                      <a:pPr marL="214313" indent="-214313">
                        <a:buFont typeface="Arial" panose="020B0604020202020204" pitchFamily="34" charset="0"/>
                        <a:buChar char="•"/>
                      </a:pPr>
                      <a:r>
                        <a:rPr lang="en-US" b="0">
                          <a:solidFill>
                            <a:schemeClr val="bg1"/>
                          </a:solidFill>
                          <a:latin typeface="Georgia" panose="02040502050405020303" pitchFamily="18" charset="0"/>
                          <a:ea typeface="Lato" panose="020F0502020204030203" pitchFamily="34" charset="0"/>
                          <a:cs typeface="Lato" panose="020F0502020204030203" pitchFamily="34" charset="0"/>
                        </a:rPr>
                        <a:t>Create enforceable legal standards (duty of loyalty and care) that empower sponsors and beneficiaries to challenge misconduct directly.</a:t>
                      </a:r>
                    </a:p>
                    <a:p>
                      <a:endParaRPr lang="en-US">
                        <a:solidFill>
                          <a:schemeClr val="bg1"/>
                        </a:solidFill>
                        <a:latin typeface="Georgia" panose="02040502050405020303"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0980594"/>
                  </a:ext>
                </a:extLst>
              </a:tr>
            </a:tbl>
          </a:graphicData>
        </a:graphic>
      </p:graphicFrame>
      <p:graphicFrame>
        <p:nvGraphicFramePr>
          <p:cNvPr id="2" name="Table 1">
            <a:extLst>
              <a:ext uri="{FF2B5EF4-FFF2-40B4-BE49-F238E27FC236}">
                <a16:creationId xmlns:a16="http://schemas.microsoft.com/office/drawing/2014/main" id="{55B248F6-69A1-3FB8-5E26-806F70AB592E}"/>
              </a:ext>
            </a:extLst>
          </p:cNvPr>
          <p:cNvGraphicFramePr>
            <a:graphicFrameLocks noGrp="1"/>
          </p:cNvGraphicFramePr>
          <p:nvPr>
            <p:extLst>
              <p:ext uri="{D42A27DB-BD31-4B8C-83A1-F6EECF244321}">
                <p14:modId xmlns:p14="http://schemas.microsoft.com/office/powerpoint/2010/main" val="2464753587"/>
              </p:ext>
            </p:extLst>
          </p:nvPr>
        </p:nvGraphicFramePr>
        <p:xfrm>
          <a:off x="375867" y="5586877"/>
          <a:ext cx="10600660" cy="638294"/>
        </p:xfrm>
        <a:graphic>
          <a:graphicData uri="http://schemas.openxmlformats.org/drawingml/2006/table">
            <a:tbl>
              <a:tblPr firstRow="1" bandRow="1">
                <a:tableStyleId>{5C22544A-7EE6-4342-B048-85BDC9FD1C3A}</a:tableStyleId>
              </a:tblPr>
              <a:tblGrid>
                <a:gridCol w="1986543">
                  <a:extLst>
                    <a:ext uri="{9D8B030D-6E8A-4147-A177-3AD203B41FA5}">
                      <a16:colId xmlns:a16="http://schemas.microsoft.com/office/drawing/2014/main" val="685136848"/>
                    </a:ext>
                  </a:extLst>
                </a:gridCol>
                <a:gridCol w="8614117">
                  <a:extLst>
                    <a:ext uri="{9D8B030D-6E8A-4147-A177-3AD203B41FA5}">
                      <a16:colId xmlns:a16="http://schemas.microsoft.com/office/drawing/2014/main" val="177947518"/>
                    </a:ext>
                  </a:extLst>
                </a:gridCol>
              </a:tblGrid>
              <a:tr h="638294">
                <a:tc>
                  <a:txBody>
                    <a:bodyPr/>
                    <a:lstStyle/>
                    <a:p>
                      <a:r>
                        <a:rPr lang="en-US" sz="1600">
                          <a:solidFill>
                            <a:schemeClr val="bg1"/>
                          </a:solidFill>
                          <a:latin typeface="Georgia" panose="02040502050405020303" pitchFamily="18" charset="0"/>
                        </a:rPr>
                        <a:t>Key insight: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bg1"/>
                          </a:solidFill>
                          <a:latin typeface="Georgia" panose="02040502050405020303" pitchFamily="18" charset="0"/>
                          <a:ea typeface="Lato" panose="020F0502020204030203" pitchFamily="34" charset="0"/>
                          <a:cs typeface="Lato" panose="020F0502020204030203" pitchFamily="34" charset="0"/>
                        </a:rPr>
                        <a:t>Courts can address PBM misconduct, but only structural reforms that eliminate hidden incentives and enforce loyalty to patients will prevent it from recurring.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3080755"/>
                  </a:ext>
                </a:extLst>
              </a:tr>
            </a:tbl>
          </a:graphicData>
        </a:graphic>
      </p:graphicFrame>
    </p:spTree>
    <p:extLst>
      <p:ext uri="{BB962C8B-B14F-4D97-AF65-F5344CB8AC3E}">
        <p14:creationId xmlns:p14="http://schemas.microsoft.com/office/powerpoint/2010/main" val="75578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6649-E899-5CF4-B5DA-13B4F0A8E4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4A4A9D-134D-A2CF-2950-E5CB259AFFE4}"/>
              </a:ext>
            </a:extLst>
          </p:cNvPr>
          <p:cNvSpPr>
            <a:spLocks noGrp="1"/>
          </p:cNvSpPr>
          <p:nvPr>
            <p:ph type="body" sz="quarter" idx="10"/>
          </p:nvPr>
        </p:nvSpPr>
        <p:spPr>
          <a:xfrm>
            <a:off x="3009014" y="3429000"/>
            <a:ext cx="5390707" cy="2082114"/>
          </a:xfrm>
        </p:spPr>
        <p:txBody>
          <a:bodyPr>
            <a:normAutofit/>
          </a:bodyPr>
          <a:lstStyle/>
          <a:p>
            <a:pPr lvl="0" algn="ctr">
              <a:spcBef>
                <a:spcPts val="0"/>
              </a:spcBef>
            </a:pPr>
            <a:r>
              <a:rPr lang="en-US" sz="2800">
                <a:solidFill>
                  <a:schemeClr val="lt2"/>
                </a:solidFill>
                <a:ea typeface="Roboto"/>
                <a:cs typeface="Roboto"/>
                <a:sym typeface="Roboto"/>
              </a:rPr>
              <a:t>John Kim</a:t>
            </a:r>
          </a:p>
          <a:p>
            <a:pPr lvl="0" algn="ctr">
              <a:spcBef>
                <a:spcPts val="0"/>
              </a:spcBef>
            </a:pPr>
            <a:r>
              <a:rPr lang="en-US" sz="2800">
                <a:solidFill>
                  <a:schemeClr val="lt2"/>
                </a:solidFill>
                <a:ea typeface="Roboto"/>
                <a:cs typeface="Roboto"/>
                <a:sym typeface="Roboto"/>
              </a:rPr>
              <a:t>Cierra Robson</a:t>
            </a:r>
          </a:p>
          <a:p>
            <a:pPr lvl="0" algn="ctr">
              <a:spcBef>
                <a:spcPts val="0"/>
              </a:spcBef>
            </a:pPr>
            <a:r>
              <a:rPr lang="en-US" sz="2800">
                <a:solidFill>
                  <a:schemeClr val="lt2"/>
                </a:solidFill>
                <a:ea typeface="Roboto"/>
                <a:cs typeface="Roboto"/>
                <a:sym typeface="Roboto"/>
              </a:rPr>
              <a:t>Grace Bu</a:t>
            </a:r>
          </a:p>
          <a:p>
            <a:pPr lvl="0" algn="ctr">
              <a:spcBef>
                <a:spcPts val="0"/>
              </a:spcBef>
            </a:pPr>
            <a:r>
              <a:rPr lang="en-US" sz="2800">
                <a:solidFill>
                  <a:schemeClr val="lt2"/>
                </a:solidFill>
                <a:ea typeface="Roboto"/>
                <a:cs typeface="Roboto"/>
                <a:sym typeface="Roboto"/>
              </a:rPr>
              <a:t>(Presented By: Nick Jacobson)</a:t>
            </a:r>
          </a:p>
          <a:p>
            <a:pPr algn="ctr"/>
            <a:endParaRPr lang="en-US" sz="2800"/>
          </a:p>
        </p:txBody>
      </p:sp>
      <p:sp>
        <p:nvSpPr>
          <p:cNvPr id="3" name="Text Placeholder 2">
            <a:extLst>
              <a:ext uri="{FF2B5EF4-FFF2-40B4-BE49-F238E27FC236}">
                <a16:creationId xmlns:a16="http://schemas.microsoft.com/office/drawing/2014/main" id="{F58351E0-6881-ABA9-25D1-B94A59D206B1}"/>
              </a:ext>
            </a:extLst>
          </p:cNvPr>
          <p:cNvSpPr>
            <a:spLocks noGrp="1"/>
          </p:cNvSpPr>
          <p:nvPr>
            <p:ph type="body" sz="quarter" idx="11"/>
          </p:nvPr>
        </p:nvSpPr>
        <p:spPr>
          <a:xfrm>
            <a:off x="1773551" y="1834978"/>
            <a:ext cx="7555798" cy="1143000"/>
          </a:xfrm>
        </p:spPr>
        <p:txBody>
          <a:bodyPr/>
          <a:lstStyle/>
          <a:p>
            <a:pPr algn="ctr"/>
            <a:r>
              <a:rPr lang="en" sz="5400">
                <a:latin typeface="Georgia" panose="02040502050405020303" pitchFamily="18" charset="0"/>
                <a:ea typeface="Times New Roman"/>
                <a:cs typeface="Times New Roman"/>
                <a:sym typeface="Times New Roman"/>
              </a:rPr>
              <a:t>FTC v. Amazon</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22867761-6C37-D301-7836-A3AC1A1E09FF}"/>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75852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E649-FEFA-0A4A-F97F-11B49BE26D2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D9DFA9-2452-7EDA-7AAF-5D389F1746D7}"/>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Complaint Overview</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B91BFFF8-D5E5-46EB-6384-544750240214}"/>
              </a:ext>
            </a:extLst>
          </p:cNvPr>
          <p:cNvSpPr txBox="1"/>
          <p:nvPr/>
        </p:nvSpPr>
        <p:spPr>
          <a:xfrm>
            <a:off x="10669341" y="6301084"/>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6" name="Google Shape;131;p26">
            <a:extLst>
              <a:ext uri="{FF2B5EF4-FFF2-40B4-BE49-F238E27FC236}">
                <a16:creationId xmlns:a16="http://schemas.microsoft.com/office/drawing/2014/main" id="{A306E3B2-C3F9-0A7F-38FC-2CB59EB729B5}"/>
              </a:ext>
            </a:extLst>
          </p:cNvPr>
          <p:cNvSpPr txBox="1"/>
          <p:nvPr/>
        </p:nvSpPr>
        <p:spPr>
          <a:xfrm>
            <a:off x="373342" y="1547550"/>
            <a:ext cx="9447637"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bg1"/>
                </a:solidFill>
                <a:latin typeface="Georgia" panose="02040502050405020303" pitchFamily="18" charset="0"/>
              </a:rPr>
              <a:t>Alleged anticompetitive conduct falls into three broad categories:  </a:t>
            </a:r>
            <a:endParaRPr sz="2000">
              <a:solidFill>
                <a:schemeClr val="bg1"/>
              </a:solidFill>
              <a:latin typeface="Georgia" panose="02040502050405020303" pitchFamily="18" charset="0"/>
            </a:endParaRPr>
          </a:p>
        </p:txBody>
      </p:sp>
      <p:sp>
        <p:nvSpPr>
          <p:cNvPr id="9" name="Google Shape;132;p26">
            <a:extLst>
              <a:ext uri="{FF2B5EF4-FFF2-40B4-BE49-F238E27FC236}">
                <a16:creationId xmlns:a16="http://schemas.microsoft.com/office/drawing/2014/main" id="{2CE3D4DD-38A3-7957-326C-FEBB1C15D474}"/>
              </a:ext>
            </a:extLst>
          </p:cNvPr>
          <p:cNvSpPr/>
          <p:nvPr/>
        </p:nvSpPr>
        <p:spPr>
          <a:xfrm>
            <a:off x="373340" y="2384854"/>
            <a:ext cx="10896021" cy="2835732"/>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lnSpc>
                <a:spcPct val="150000"/>
              </a:lnSpc>
              <a:spcBef>
                <a:spcPts val="0"/>
              </a:spcBef>
              <a:spcAft>
                <a:spcPts val="0"/>
              </a:spcAft>
              <a:buFont typeface="+mj-lt"/>
              <a:buAutoNum type="arabicPeriod"/>
            </a:pPr>
            <a:r>
              <a:rPr lang="en">
                <a:solidFill>
                  <a:schemeClr val="lt1"/>
                </a:solidFill>
                <a:latin typeface="Georgia" panose="02040502050405020303" pitchFamily="18" charset="0"/>
              </a:rPr>
              <a:t>Raise fees on Amazon while incentivizing merchants to raise prices at Amazon’s rivals → Prevents entry and raises prices</a:t>
            </a:r>
          </a:p>
          <a:p>
            <a:pPr marL="342900" lvl="0" indent="-342900" algn="l" rtl="0">
              <a:lnSpc>
                <a:spcPct val="150000"/>
              </a:lnSpc>
              <a:spcBef>
                <a:spcPts val="0"/>
              </a:spcBef>
              <a:spcAft>
                <a:spcPts val="0"/>
              </a:spcAft>
              <a:buFont typeface="+mj-lt"/>
              <a:buAutoNum type="arabicPeriod"/>
            </a:pPr>
            <a:r>
              <a:rPr lang="en-US">
                <a:solidFill>
                  <a:schemeClr val="lt1"/>
                </a:solidFill>
                <a:latin typeface="Georgia" panose="02040502050405020303" pitchFamily="18" charset="0"/>
              </a:rPr>
              <a:t>Condition sellers’ Prime eligibility on use Amazon’s fulfillment services → Raise sellers’ costs for fulfillment off Amazon and increase profits</a:t>
            </a:r>
          </a:p>
          <a:p>
            <a:pPr marL="342900" indent="-342900">
              <a:lnSpc>
                <a:spcPct val="150000"/>
              </a:lnSpc>
              <a:buFont typeface="+mj-lt"/>
              <a:buAutoNum type="arabicPeriod"/>
            </a:pPr>
            <a:r>
              <a:rPr lang="en-US">
                <a:solidFill>
                  <a:schemeClr val="lt1"/>
                </a:solidFill>
                <a:latin typeface="Georgia" panose="02040502050405020303" pitchFamily="18" charset="0"/>
              </a:rPr>
              <a:t>As a retailer: algorithmically predict when competitors will follow Amazon price hikes to sustain price increases → Collusion</a:t>
            </a:r>
          </a:p>
          <a:p>
            <a:pPr marL="285750" lvl="0" indent="-285750" algn="l" rtl="0">
              <a:lnSpc>
                <a:spcPct val="150000"/>
              </a:lnSpc>
              <a:spcBef>
                <a:spcPts val="0"/>
              </a:spcBef>
              <a:spcAft>
                <a:spcPts val="0"/>
              </a:spcAft>
              <a:buFont typeface="Arial" panose="020B0604020202020204" pitchFamily="34" charset="0"/>
              <a:buChar char="•"/>
            </a:pPr>
            <a:endParaRPr>
              <a:solidFill>
                <a:schemeClr val="lt1"/>
              </a:solidFill>
              <a:latin typeface="Georgia" panose="02040502050405020303" pitchFamily="18" charset="0"/>
              <a:ea typeface="Roboto"/>
              <a:cs typeface="Roboto"/>
              <a:sym typeface="Roboto"/>
            </a:endParaRPr>
          </a:p>
        </p:txBody>
      </p:sp>
    </p:spTree>
    <p:extLst>
      <p:ext uri="{BB962C8B-B14F-4D97-AF65-F5344CB8AC3E}">
        <p14:creationId xmlns:p14="http://schemas.microsoft.com/office/powerpoint/2010/main" val="363655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42D3-B2B9-3570-060F-AEFF835CF00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A6DB96-55B8-B8B3-CB17-3F8D0571F006}"/>
              </a:ext>
            </a:extLst>
          </p:cNvPr>
          <p:cNvSpPr>
            <a:spLocks noGrp="1"/>
          </p:cNvSpPr>
          <p:nvPr>
            <p:ph type="body" sz="quarter" idx="11"/>
          </p:nvPr>
        </p:nvSpPr>
        <p:spPr>
          <a:xfrm>
            <a:off x="988541" y="685800"/>
            <a:ext cx="8217240" cy="763091"/>
          </a:xfrm>
        </p:spPr>
        <p:txBody>
          <a:bodyPr/>
          <a:lstStyle/>
          <a:p>
            <a:r>
              <a:rPr lang="en" sz="4000">
                <a:latin typeface="Georgia" panose="02040502050405020303" pitchFamily="18" charset="0"/>
                <a:ea typeface="Times New Roman"/>
                <a:cs typeface="Times New Roman"/>
                <a:sym typeface="Times New Roman"/>
              </a:rPr>
              <a:t>Proposed Remedies</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ECDB335C-3363-1050-C225-8F9A9CFC6CAD}"/>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
        <p:nvSpPr>
          <p:cNvPr id="6" name="Google Shape;131;p26">
            <a:extLst>
              <a:ext uri="{FF2B5EF4-FFF2-40B4-BE49-F238E27FC236}">
                <a16:creationId xmlns:a16="http://schemas.microsoft.com/office/drawing/2014/main" id="{A05B4587-1FDB-162D-642F-CA6E8AFF1FFE}"/>
              </a:ext>
            </a:extLst>
          </p:cNvPr>
          <p:cNvSpPr txBox="1"/>
          <p:nvPr/>
        </p:nvSpPr>
        <p:spPr>
          <a:xfrm>
            <a:off x="373342" y="1547550"/>
            <a:ext cx="9447637" cy="562500"/>
          </a:xfrm>
          <a:prstGeom prst="rect">
            <a:avLst/>
          </a:prstGeom>
          <a:noFill/>
          <a:ln>
            <a:noFill/>
          </a:ln>
        </p:spPr>
        <p:txBody>
          <a:bodyPr spcFirstLastPara="1" wrap="square" lIns="91425" tIns="91425" rIns="91425" bIns="91425" anchor="t" anchorCtr="0">
            <a:noAutofit/>
          </a:bodyPr>
          <a:lstStyle/>
          <a:p>
            <a:r>
              <a:rPr lang="en-US" sz="2000">
                <a:solidFill>
                  <a:schemeClr val="bg1"/>
                </a:solidFill>
                <a:latin typeface="Georgia" panose="02040502050405020303" pitchFamily="18" charset="0"/>
              </a:rPr>
              <a:t>We propose three categories of remedies to address this conduct:</a:t>
            </a:r>
          </a:p>
          <a:p>
            <a:pPr marL="0" lvl="0" indent="0" algn="l" rtl="0">
              <a:spcBef>
                <a:spcPts val="0"/>
              </a:spcBef>
              <a:spcAft>
                <a:spcPts val="0"/>
              </a:spcAft>
              <a:buNone/>
            </a:pPr>
            <a:r>
              <a:rPr lang="en" sz="2000">
                <a:solidFill>
                  <a:schemeClr val="bg1"/>
                </a:solidFill>
                <a:latin typeface="Georgia" panose="02040502050405020303" pitchFamily="18" charset="0"/>
              </a:rPr>
              <a:t>  </a:t>
            </a:r>
            <a:endParaRPr sz="2000">
              <a:solidFill>
                <a:schemeClr val="bg1"/>
              </a:solidFill>
              <a:latin typeface="Georgia" panose="02040502050405020303" pitchFamily="18" charset="0"/>
            </a:endParaRPr>
          </a:p>
        </p:txBody>
      </p:sp>
      <p:sp>
        <p:nvSpPr>
          <p:cNvPr id="4" name="Google Shape;144;p27">
            <a:extLst>
              <a:ext uri="{FF2B5EF4-FFF2-40B4-BE49-F238E27FC236}">
                <a16:creationId xmlns:a16="http://schemas.microsoft.com/office/drawing/2014/main" id="{EF4BA640-248B-CDFC-C185-222234EB6ADD}"/>
              </a:ext>
            </a:extLst>
          </p:cNvPr>
          <p:cNvSpPr/>
          <p:nvPr/>
        </p:nvSpPr>
        <p:spPr>
          <a:xfrm>
            <a:off x="481915" y="2208710"/>
            <a:ext cx="10921258" cy="3858458"/>
          </a:xfrm>
          <a:prstGeom prst="rect">
            <a:avLst/>
          </a:prstGeom>
          <a:noFill/>
          <a:ln>
            <a:noFill/>
          </a:ln>
        </p:spPr>
        <p:txBody>
          <a:bodyPr spcFirstLastPara="1" wrap="square" lIns="91425" tIns="91425" rIns="91425" bIns="91425" anchor="ctr" anchorCtr="0">
            <a:noAutofit/>
          </a:bodyPr>
          <a:lstStyle/>
          <a:p>
            <a:pPr marL="342900" lvl="0" indent="-342900" algn="l" rtl="0">
              <a:lnSpc>
                <a:spcPct val="150000"/>
              </a:lnSpc>
              <a:spcBef>
                <a:spcPts val="0"/>
              </a:spcBef>
              <a:spcAft>
                <a:spcPts val="0"/>
              </a:spcAft>
              <a:buFont typeface="+mj-lt"/>
              <a:buAutoNum type="arabicPeriod"/>
            </a:pPr>
            <a:r>
              <a:rPr lang="en" dirty="0">
                <a:solidFill>
                  <a:schemeClr val="bg1"/>
                </a:solidFill>
                <a:latin typeface="Georgia" panose="02040502050405020303" pitchFamily="18" charset="0"/>
              </a:rPr>
              <a:t>Prohibit Amazon from using merchant/sellers’ off-Amazon data in algorithms that control seller access to customers</a:t>
            </a:r>
          </a:p>
          <a:p>
            <a:pPr marL="742950" lvl="1" indent="-285750">
              <a:lnSpc>
                <a:spcPct val="150000"/>
              </a:lnSpc>
              <a:buFont typeface="Arial" panose="020B0604020202020204" pitchFamily="34" charset="0"/>
              <a:buChar char="•"/>
            </a:pPr>
            <a:r>
              <a:rPr lang="en" dirty="0">
                <a:solidFill>
                  <a:schemeClr val="bg1"/>
                </a:solidFill>
                <a:latin typeface="Georgia" panose="02040502050405020303" pitchFamily="18" charset="0"/>
              </a:rPr>
              <a:t>Focus on algorithm inputs rather than overall data collection for easier monitoring, which may be a good model in other cases, too</a:t>
            </a:r>
          </a:p>
          <a:p>
            <a:pPr marL="342900" indent="-342900">
              <a:lnSpc>
                <a:spcPct val="150000"/>
              </a:lnSpc>
              <a:buFont typeface="+mj-lt"/>
              <a:buAutoNum type="arabicPeriod"/>
            </a:pPr>
            <a:r>
              <a:rPr lang="en-US" dirty="0">
                <a:solidFill>
                  <a:schemeClr val="bg1"/>
                </a:solidFill>
                <a:latin typeface="Georgia" panose="02040502050405020303" pitchFamily="18" charset="0"/>
              </a:rPr>
              <a:t>Allow sellers to use other fulfilment services that can meet set standards (which Amazon has previously done without harm to consumers)</a:t>
            </a:r>
          </a:p>
          <a:p>
            <a:pPr marL="342900" indent="-342900">
              <a:lnSpc>
                <a:spcPct val="150000"/>
              </a:lnSpc>
              <a:buFont typeface="+mj-lt"/>
              <a:buAutoNum type="arabicPeriod"/>
            </a:pPr>
            <a:r>
              <a:rPr lang="en-US" dirty="0">
                <a:solidFill>
                  <a:schemeClr val="bg1"/>
                </a:solidFill>
                <a:latin typeface="Georgia" panose="02040502050405020303" pitchFamily="18" charset="0"/>
              </a:rPr>
              <a:t>Require Amazon to delete the entirety of the Project Nessie algorithm and the related research and models of competitors</a:t>
            </a:r>
          </a:p>
          <a:p>
            <a:pPr>
              <a:lnSpc>
                <a:spcPct val="150000"/>
              </a:lnSpc>
            </a:pPr>
            <a:endParaRPr lang="en-US" dirty="0">
              <a:solidFill>
                <a:schemeClr val="bg1"/>
              </a:solidFill>
              <a:latin typeface="Georgia" panose="02040502050405020303" pitchFamily="18" charset="0"/>
            </a:endParaRPr>
          </a:p>
          <a:p>
            <a:pPr marL="0" lvl="0" indent="0" algn="l" rtl="0">
              <a:lnSpc>
                <a:spcPct val="150000"/>
              </a:lnSpc>
              <a:spcBef>
                <a:spcPts val="0"/>
              </a:spcBef>
              <a:spcAft>
                <a:spcPts val="0"/>
              </a:spcAft>
              <a:buNone/>
            </a:pPr>
            <a:endParaRPr dirty="0">
              <a:solidFill>
                <a:schemeClr val="bg1"/>
              </a:solidFill>
              <a:latin typeface="Georgia" panose="02040502050405020303" pitchFamily="18" charset="0"/>
            </a:endParaRPr>
          </a:p>
        </p:txBody>
      </p:sp>
      <p:sp>
        <p:nvSpPr>
          <p:cNvPr id="7" name="Google Shape;145;p27">
            <a:extLst>
              <a:ext uri="{FF2B5EF4-FFF2-40B4-BE49-F238E27FC236}">
                <a16:creationId xmlns:a16="http://schemas.microsoft.com/office/drawing/2014/main" id="{8E8878F1-5157-8070-2EBC-B4EE579A3B12}"/>
              </a:ext>
            </a:extLst>
          </p:cNvPr>
          <p:cNvSpPr/>
          <p:nvPr/>
        </p:nvSpPr>
        <p:spPr>
          <a:xfrm>
            <a:off x="4855538" y="2923596"/>
            <a:ext cx="4014600" cy="9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bg1"/>
              </a:solidFill>
              <a:latin typeface="Georgia" panose="02040502050405020303" pitchFamily="18" charset="0"/>
            </a:endParaRPr>
          </a:p>
        </p:txBody>
      </p:sp>
    </p:spTree>
    <p:extLst>
      <p:ext uri="{BB962C8B-B14F-4D97-AF65-F5344CB8AC3E}">
        <p14:creationId xmlns:p14="http://schemas.microsoft.com/office/powerpoint/2010/main" val="314581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ED9838-0FE0-12E4-DB50-AAFE872DCAE0}"/>
              </a:ext>
            </a:extLst>
          </p:cNvPr>
          <p:cNvSpPr>
            <a:spLocks noGrp="1"/>
          </p:cNvSpPr>
          <p:nvPr>
            <p:ph type="body" sz="quarter" idx="10"/>
          </p:nvPr>
        </p:nvSpPr>
        <p:spPr>
          <a:xfrm>
            <a:off x="3420467" y="3429000"/>
            <a:ext cx="4261966" cy="2082114"/>
          </a:xfrm>
        </p:spPr>
        <p:txBody>
          <a:bodyPr>
            <a:normAutofit/>
          </a:bodyPr>
          <a:lstStyle/>
          <a:p>
            <a:pPr algn="ctr"/>
            <a:r>
              <a:rPr lang="en-US" sz="2800">
                <a:ea typeface="Times New Roman"/>
                <a:cs typeface="Times New Roman"/>
                <a:sym typeface="Times New Roman"/>
              </a:rPr>
              <a:t>Ashutosh </a:t>
            </a:r>
            <a:r>
              <a:rPr lang="en-US" sz="2800" err="1">
                <a:ea typeface="Times New Roman"/>
                <a:cs typeface="Times New Roman"/>
                <a:sym typeface="Times New Roman"/>
              </a:rPr>
              <a:t>Bakre</a:t>
            </a:r>
            <a:endParaRPr lang="en-US" sz="2800">
              <a:ea typeface="Times New Roman"/>
              <a:cs typeface="Times New Roman"/>
              <a:sym typeface="Times New Roman"/>
            </a:endParaRPr>
          </a:p>
          <a:p>
            <a:pPr algn="ctr"/>
            <a:r>
              <a:rPr lang="en-US" sz="2800">
                <a:ea typeface="Times New Roman"/>
                <a:cs typeface="Times New Roman"/>
                <a:sym typeface="Times New Roman"/>
              </a:rPr>
              <a:t>Ananya Agustin Malhotra</a:t>
            </a:r>
          </a:p>
          <a:p>
            <a:pPr algn="ctr"/>
            <a:r>
              <a:rPr lang="en-US" sz="2800">
                <a:ea typeface="Times New Roman"/>
                <a:cs typeface="Times New Roman"/>
                <a:sym typeface="Times New Roman"/>
              </a:rPr>
              <a:t>Sarena Martinez</a:t>
            </a:r>
          </a:p>
          <a:p>
            <a:pPr algn="ctr"/>
            <a:r>
              <a:rPr lang="en-US" sz="2800" err="1">
                <a:ea typeface="Times New Roman"/>
                <a:cs typeface="Times New Roman"/>
                <a:sym typeface="Times New Roman"/>
              </a:rPr>
              <a:t>Summia</a:t>
            </a:r>
            <a:r>
              <a:rPr lang="en-US" sz="2800">
                <a:ea typeface="Times New Roman"/>
                <a:cs typeface="Times New Roman"/>
                <a:sym typeface="Times New Roman"/>
              </a:rPr>
              <a:t> Tora</a:t>
            </a:r>
          </a:p>
          <a:p>
            <a:pPr algn="ctr"/>
            <a:endParaRPr lang="en-US" sz="2400"/>
          </a:p>
        </p:txBody>
      </p:sp>
      <p:sp>
        <p:nvSpPr>
          <p:cNvPr id="3" name="Text Placeholder 2">
            <a:extLst>
              <a:ext uri="{FF2B5EF4-FFF2-40B4-BE49-F238E27FC236}">
                <a16:creationId xmlns:a16="http://schemas.microsoft.com/office/drawing/2014/main" id="{0BB975D3-AE1E-9425-AF8F-42B919B9C381}"/>
              </a:ext>
            </a:extLst>
          </p:cNvPr>
          <p:cNvSpPr>
            <a:spLocks noGrp="1"/>
          </p:cNvSpPr>
          <p:nvPr>
            <p:ph type="body" sz="quarter" idx="11"/>
          </p:nvPr>
        </p:nvSpPr>
        <p:spPr>
          <a:xfrm>
            <a:off x="1773551" y="1834978"/>
            <a:ext cx="7555798" cy="1143000"/>
          </a:xfrm>
        </p:spPr>
        <p:txBody>
          <a:bodyPr/>
          <a:lstStyle/>
          <a:p>
            <a:pPr algn="ctr"/>
            <a:r>
              <a:rPr lang="en" sz="5400">
                <a:latin typeface="Georgia" panose="02040502050405020303" pitchFamily="18" charset="0"/>
                <a:ea typeface="Times New Roman"/>
                <a:cs typeface="Times New Roman"/>
                <a:sym typeface="Times New Roman"/>
              </a:rPr>
              <a:t>United States v. Apple</a:t>
            </a:r>
            <a:endParaRPr lang="en-US" sz="5400">
              <a:latin typeface="Georgia" panose="02040502050405020303" pitchFamily="18" charset="0"/>
            </a:endParaRPr>
          </a:p>
        </p:txBody>
      </p:sp>
      <p:sp>
        <p:nvSpPr>
          <p:cNvPr id="7" name="TextBox 6">
            <a:extLst>
              <a:ext uri="{FF2B5EF4-FFF2-40B4-BE49-F238E27FC236}">
                <a16:creationId xmlns:a16="http://schemas.microsoft.com/office/drawing/2014/main" id="{4E9B0986-3412-DA77-A26F-467CB52ACD98}"/>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82572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49A3F-E449-3A9A-86DE-3C13D711AF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DED4D2-1216-8058-524D-8A85150D9482}"/>
              </a:ext>
            </a:extLst>
          </p:cNvPr>
          <p:cNvSpPr>
            <a:spLocks noGrp="1"/>
          </p:cNvSpPr>
          <p:nvPr>
            <p:ph type="body" sz="quarter" idx="10"/>
          </p:nvPr>
        </p:nvSpPr>
        <p:spPr>
          <a:xfrm>
            <a:off x="716692" y="1828800"/>
            <a:ext cx="10367319" cy="4343400"/>
          </a:xfrm>
        </p:spPr>
        <p:txBody>
          <a:bodyPr>
            <a:noAutofit/>
          </a:bodyPr>
          <a:lstStyle/>
          <a:p>
            <a:pPr lvl="0">
              <a:lnSpc>
                <a:spcPct val="150000"/>
              </a:lnSpc>
              <a:spcBef>
                <a:spcPts val="0"/>
              </a:spcBef>
            </a:pPr>
            <a:r>
              <a:rPr lang="en-US">
                <a:ea typeface="Times New Roman"/>
                <a:cs typeface="Times New Roman"/>
                <a:sym typeface="Times New Roman"/>
              </a:rPr>
              <a:t>Apple has monopoly power in the smartphone and performance smartphones markets. Apple has blocked the entry of competitors by:</a:t>
            </a:r>
          </a:p>
          <a:p>
            <a:pPr marL="457200" lvl="0" indent="-342900">
              <a:lnSpc>
                <a:spcPct val="150000"/>
              </a:lnSpc>
              <a:spcBef>
                <a:spcPts val="1200"/>
              </a:spcBef>
              <a:buSzPts val="1800"/>
              <a:buFont typeface="Times New Roman"/>
              <a:buAutoNum type="alphaUcPeriod"/>
            </a:pPr>
            <a:r>
              <a:rPr lang="en-US">
                <a:ea typeface="Times New Roman"/>
                <a:cs typeface="Times New Roman"/>
                <a:sym typeface="Times New Roman"/>
              </a:rPr>
              <a:t>Disrupting the growth of super apps.</a:t>
            </a:r>
          </a:p>
          <a:p>
            <a:pPr marL="457200" lvl="0" indent="-342900">
              <a:lnSpc>
                <a:spcPct val="150000"/>
              </a:lnSpc>
              <a:spcBef>
                <a:spcPts val="0"/>
              </a:spcBef>
              <a:buSzPts val="1800"/>
              <a:buFont typeface="Times New Roman"/>
              <a:buAutoNum type="alphaUcPeriod"/>
            </a:pPr>
            <a:r>
              <a:rPr lang="en-US">
                <a:ea typeface="Times New Roman"/>
                <a:cs typeface="Times New Roman"/>
                <a:sym typeface="Times New Roman"/>
              </a:rPr>
              <a:t>Blocking the development of cloud-streaming services.</a:t>
            </a:r>
          </a:p>
          <a:p>
            <a:pPr marL="457200" lvl="0" indent="-342900">
              <a:lnSpc>
                <a:spcPct val="150000"/>
              </a:lnSpc>
              <a:spcBef>
                <a:spcPts val="0"/>
              </a:spcBef>
              <a:buSzPts val="1800"/>
              <a:buFont typeface="Times New Roman"/>
              <a:buAutoNum type="alphaUcPeriod"/>
            </a:pPr>
            <a:r>
              <a:rPr lang="en-US">
                <a:ea typeface="Times New Roman"/>
                <a:cs typeface="Times New Roman"/>
                <a:sym typeface="Times New Roman"/>
              </a:rPr>
              <a:t>Making the quality of cross-platform messaging worse, less innovative, and less secure for users.</a:t>
            </a:r>
          </a:p>
          <a:p>
            <a:pPr marL="457200" lvl="0" indent="-342900">
              <a:lnSpc>
                <a:spcPct val="150000"/>
              </a:lnSpc>
              <a:spcBef>
                <a:spcPts val="0"/>
              </a:spcBef>
              <a:buSzPts val="1800"/>
              <a:buFont typeface="Times New Roman"/>
              <a:buAutoNum type="alphaUcPeriod"/>
            </a:pPr>
            <a:r>
              <a:rPr lang="en-US">
                <a:ea typeface="Times New Roman"/>
                <a:cs typeface="Times New Roman"/>
                <a:sym typeface="Times New Roman"/>
              </a:rPr>
              <a:t>Limiting the functionality of third-party smartwatches.</a:t>
            </a:r>
          </a:p>
          <a:p>
            <a:pPr marL="457200" lvl="0" indent="-342900">
              <a:lnSpc>
                <a:spcPct val="150000"/>
              </a:lnSpc>
              <a:spcBef>
                <a:spcPts val="0"/>
              </a:spcBef>
              <a:buSzPts val="1800"/>
              <a:buFont typeface="Times New Roman"/>
              <a:buAutoNum type="alphaUcPeriod"/>
            </a:pPr>
            <a:r>
              <a:rPr lang="en-US">
                <a:ea typeface="Times New Roman"/>
                <a:cs typeface="Times New Roman"/>
                <a:sym typeface="Times New Roman"/>
              </a:rPr>
              <a:t>Preventing third-party apps from offering tap-to-pay functionality.</a:t>
            </a:r>
          </a:p>
          <a:p>
            <a:pPr algn="ctr">
              <a:lnSpc>
                <a:spcPct val="150000"/>
              </a:lnSpc>
            </a:pPr>
            <a:endParaRPr lang="en-US"/>
          </a:p>
        </p:txBody>
      </p:sp>
      <p:sp>
        <p:nvSpPr>
          <p:cNvPr id="3" name="Text Placeholder 2">
            <a:extLst>
              <a:ext uri="{FF2B5EF4-FFF2-40B4-BE49-F238E27FC236}">
                <a16:creationId xmlns:a16="http://schemas.microsoft.com/office/drawing/2014/main" id="{AC10A970-0098-26BB-AEE5-EED4FDEEA187}"/>
              </a:ext>
            </a:extLst>
          </p:cNvPr>
          <p:cNvSpPr>
            <a:spLocks noGrp="1"/>
          </p:cNvSpPr>
          <p:nvPr>
            <p:ph type="body" sz="quarter" idx="11"/>
          </p:nvPr>
        </p:nvSpPr>
        <p:spPr>
          <a:xfrm>
            <a:off x="988541" y="685800"/>
            <a:ext cx="8217240" cy="1143000"/>
          </a:xfrm>
        </p:spPr>
        <p:txBody>
          <a:bodyPr/>
          <a:lstStyle/>
          <a:p>
            <a:r>
              <a:rPr lang="en" sz="4000">
                <a:latin typeface="Georgia" panose="02040502050405020303" pitchFamily="18" charset="0"/>
                <a:ea typeface="Times New Roman"/>
                <a:cs typeface="Times New Roman"/>
                <a:sym typeface="Times New Roman"/>
              </a:rPr>
              <a:t>Complaint Overview</a:t>
            </a:r>
            <a:endParaRPr lang="en-US" sz="4000">
              <a:latin typeface="Georgia" panose="02040502050405020303" pitchFamily="18" charset="0"/>
            </a:endParaRPr>
          </a:p>
        </p:txBody>
      </p:sp>
      <p:sp>
        <p:nvSpPr>
          <p:cNvPr id="8" name="TextBox 7">
            <a:extLst>
              <a:ext uri="{FF2B5EF4-FFF2-40B4-BE49-F238E27FC236}">
                <a16:creationId xmlns:a16="http://schemas.microsoft.com/office/drawing/2014/main" id="{2E7D7267-B72C-B99C-026B-889D84BECFBB}"/>
              </a:ext>
            </a:extLst>
          </p:cNvPr>
          <p:cNvSpPr txBox="1"/>
          <p:nvPr/>
        </p:nvSpPr>
        <p:spPr>
          <a:xfrm>
            <a:off x="10169611" y="6067168"/>
            <a:ext cx="1332416" cy="369332"/>
          </a:xfrm>
          <a:prstGeom prst="rect">
            <a:avLst/>
          </a:prstGeom>
          <a:noFill/>
        </p:spPr>
        <p:txBody>
          <a:bodyPr wrap="none" rtlCol="0">
            <a:spAutoFit/>
          </a:bodyPr>
          <a:lstStyle/>
          <a:p>
            <a:r>
              <a:rPr lang="en-US">
                <a:solidFill>
                  <a:schemeClr val="bg1"/>
                </a:solidFill>
                <a:latin typeface="Georgia" panose="02040502050405020303" pitchFamily="18" charset="0"/>
              </a:rPr>
              <a:t>TAP@ Yale</a:t>
            </a:r>
          </a:p>
        </p:txBody>
      </p:sp>
    </p:spTree>
    <p:extLst>
      <p:ext uri="{BB962C8B-B14F-4D97-AF65-F5344CB8AC3E}">
        <p14:creationId xmlns:p14="http://schemas.microsoft.com/office/powerpoint/2010/main" val="1795405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1881</Words>
  <Application>Microsoft Office PowerPoint</Application>
  <PresentationFormat>Widescreen</PresentationFormat>
  <Paragraphs>217</Paragraphs>
  <Slides>26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Aptos</vt:lpstr>
      <vt:lpstr>Aptos Display</vt:lpstr>
      <vt:lpstr>Arial</vt:lpstr>
      <vt:lpstr>EB Garamond</vt:lpstr>
      <vt:lpstr>Georgia</vt:lpstr>
      <vt:lpstr>Josefin Sans</vt:lpstr>
      <vt:lpstr>Lato</vt:lpstr>
      <vt:lpstr>Roboto</vt:lpstr>
      <vt:lpstr>Times New Roman</vt:lpstr>
      <vt:lpstr>Wingdings</vt:lpstr>
      <vt:lpstr>Wingdings,Sans-Serif</vt:lpstr>
      <vt:lpstr>YaleNew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Singh, Madhavi</dc:creator>
  <cp:lastModifiedBy>Scott Morton, Fiona</cp:lastModifiedBy>
  <cp:revision>127</cp:revision>
  <dcterms:created xsi:type="dcterms:W3CDTF">2025-05-18T19:42:19Z</dcterms:created>
  <dcterms:modified xsi:type="dcterms:W3CDTF">2025-05-21T01:50:38Z</dcterms:modified>
</cp:coreProperties>
</file>