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omments/modernComment_163_D4534FBB.xml" ContentType="application/vnd.ms-powerpoint.comment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omments/modernComment_107_BA348168.xml" ContentType="application/vnd.ms-powerpoint.comments+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omments/modernComment_10E_B880FFB0.xml" ContentType="application/vnd.ms-powerpoint.comments+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31"/>
  </p:notesMasterIdLst>
  <p:sldIdLst>
    <p:sldId id="323" r:id="rId3"/>
    <p:sldId id="350" r:id="rId4"/>
    <p:sldId id="349" r:id="rId5"/>
    <p:sldId id="348" r:id="rId6"/>
    <p:sldId id="257" r:id="rId7"/>
    <p:sldId id="340" r:id="rId8"/>
    <p:sldId id="267" r:id="rId9"/>
    <p:sldId id="347" r:id="rId10"/>
    <p:sldId id="268" r:id="rId11"/>
    <p:sldId id="279" r:id="rId12"/>
    <p:sldId id="355" r:id="rId13"/>
    <p:sldId id="351" r:id="rId14"/>
    <p:sldId id="258" r:id="rId15"/>
    <p:sldId id="271" r:id="rId16"/>
    <p:sldId id="342" r:id="rId17"/>
    <p:sldId id="339" r:id="rId18"/>
    <p:sldId id="334" r:id="rId19"/>
    <p:sldId id="352" r:id="rId20"/>
    <p:sldId id="263" r:id="rId21"/>
    <p:sldId id="269" r:id="rId22"/>
    <p:sldId id="265" r:id="rId23"/>
    <p:sldId id="278" r:id="rId24"/>
    <p:sldId id="272" r:id="rId25"/>
    <p:sldId id="273" r:id="rId26"/>
    <p:sldId id="270" r:id="rId27"/>
    <p:sldId id="274" r:id="rId28"/>
    <p:sldId id="275" r:id="rId29"/>
    <p:sldId id="354"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F702F2A-AF72-3571-E409-3C6202022676}" name="Calvet Bademunt, Jordi" initials="CJ" userId="S::jcalvet@hks.harvard.edu::0d88efcf-29d6-4008-998c-0a4e8f648016" providerId="AD"/>
  <p188:author id="{C4748343-26A7-C0D8-BC37-0E16FA2094E4}" name="Parikh, Sadev" initials="PS" userId="S::sadevparikh@hks.harvard.edu::79b26d51-0058-4753-90a0-509e5a93e680" providerId="AD"/>
  <p188:author id="{8443ED59-20C7-4FDF-8DCA-8A14D1AA1C8C}" name="Microsoft Office User" initials="MOU" userId="Microsoft Office User" providerId="None"/>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618"/>
    <p:restoredTop sz="86395"/>
  </p:normalViewPr>
  <p:slideViewPr>
    <p:cSldViewPr snapToGrid="0">
      <p:cViewPr varScale="1">
        <p:scale>
          <a:sx n="110" d="100"/>
          <a:sy n="110" d="100"/>
        </p:scale>
        <p:origin x="40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microsoft.com/office/2018/10/relationships/authors" Targe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 Id="rId8" Type="http://schemas.openxmlformats.org/officeDocument/2006/relationships/slide" Target="slides/slide6.xml"/></Relationships>
</file>

<file path=ppt/comments/modernComment_107_BA348168.xml><?xml version="1.0" encoding="utf-8"?>
<p188:cmLst xmlns:a="http://schemas.openxmlformats.org/drawingml/2006/main" xmlns:r="http://schemas.openxmlformats.org/officeDocument/2006/relationships" xmlns:p188="http://schemas.microsoft.com/office/powerpoint/2018/8/main">
  <p188:cm id="{8EA432F2-305D-4B42-A850-5A559254E9F4}" authorId="{5F702F2A-AF72-3571-E409-3C6202022676}" created="2023-03-01T17:19:01.187">
    <ac:txMkLst xmlns:ac="http://schemas.microsoft.com/office/drawing/2013/main/command">
      <pc:docMk xmlns:pc="http://schemas.microsoft.com/office/powerpoint/2013/main/command"/>
      <pc:sldMk xmlns:pc="http://schemas.microsoft.com/office/powerpoint/2013/main/command" cId="3124003176" sldId="263"/>
      <ac:spMk id="3" creationId="{D386AC3B-0A8B-CFBD-E0E0-31C62600D20F}"/>
      <ac:txMk cp="609" len="23">
        <ac:context len="952" hash="1102086885"/>
      </ac:txMk>
    </ac:txMkLst>
    <p188:pos x="4663051" y="3298685"/>
    <p188:txBody>
      <a:bodyPr/>
      <a:lstStyle/>
      <a:p>
        <a:r>
          <a:rPr lang="en-US"/>
          <a:t>If any feature or combination of features, of each relevant market prevents, restricts or distorts competition in connection with the supply or acquisition of goods or services in the UK or a part of the UK, this constitutes an AEC.
A feature is: 
- the structure of the market concerned or any aspect of that structure;
- any conduct (whether or not in the market concerned) of one or more persons who supply or acquire goods or services in the market concerned; or
- any conduct relating to the market concerned of customers or any person who supplies or acquires goods or services.</a:t>
        </a:r>
      </a:p>
    </p188:txBody>
  </p188:cm>
</p188:cmLst>
</file>

<file path=ppt/comments/modernComment_10E_B880FFB0.xml><?xml version="1.0" encoding="utf-8"?>
<p188:cmLst xmlns:a="http://schemas.openxmlformats.org/drawingml/2006/main" xmlns:r="http://schemas.openxmlformats.org/officeDocument/2006/relationships" xmlns:p188="http://schemas.microsoft.com/office/powerpoint/2018/8/main">
  <p188:cm id="{067069FF-F4A9-484F-949B-ADA4647B3B2E}" authorId="{C4748343-26A7-C0D8-BC37-0E16FA2094E4}" created="2023-02-26T20:34:04.012">
    <ac:deMkLst xmlns:ac="http://schemas.microsoft.com/office/drawing/2013/main/command">
      <pc:docMk xmlns:pc="http://schemas.microsoft.com/office/powerpoint/2013/main/command"/>
      <pc:sldMk xmlns:pc="http://schemas.microsoft.com/office/powerpoint/2013/main/command" cId="3095461808" sldId="270"/>
      <ac:spMk id="2" creationId="{ABEBA35E-72EF-02CA-9D1F-491E26233047}"/>
    </ac:deMkLst>
    <p188:replyLst>
      <p188:reply id="{9A0A648E-C4CD-2148-8956-6D4BD5A0C4BF}" authorId="{8443ED59-20C7-4FDF-8DCA-8A14D1AA1C8C}" created="2023-02-27T02:56:36.395">
        <p188:txBody>
          <a:bodyPr/>
          <a:lstStyle/>
          <a:p>
            <a:r>
              <a:rPr lang="en-US"/>
              <a:t>Good idea; this is great list, I’ll try to find out more before the presentation</a:t>
            </a:r>
          </a:p>
        </p188:txBody>
      </p188:reply>
    </p188:replyLst>
    <p188:txBody>
      <a:bodyPr/>
      <a:lstStyle/>
      <a:p>
        <a:r>
          <a:rPr lang="en-US"/>
          <a:t>Perhaps we could ask Amelia or another expert for insight into which of these is likely to spur swift action?</a:t>
        </a:r>
      </a:p>
    </p188:txBody>
  </p188:cm>
</p188:cmLst>
</file>

<file path=ppt/comments/modernComment_163_D4534FBB.xml><?xml version="1.0" encoding="utf-8"?>
<p188:cmLst xmlns:a="http://schemas.openxmlformats.org/drawingml/2006/main" xmlns:r="http://schemas.openxmlformats.org/officeDocument/2006/relationships" xmlns:p188="http://schemas.microsoft.com/office/powerpoint/2018/8/main">
  <p188:cm id="{4F5F3B3A-661C-C44C-8EB3-9A859E972865}" authorId="{5F702F2A-AF72-3571-E409-3C6202022676}" created="2023-03-01T16:32:14.410">
    <ac:txMkLst xmlns:ac="http://schemas.microsoft.com/office/drawing/2013/main/command">
      <pc:docMk xmlns:pc="http://schemas.microsoft.com/office/powerpoint/2013/main/command"/>
      <pc:sldMk xmlns:pc="http://schemas.microsoft.com/office/powerpoint/2013/main/command" cId="3562229691" sldId="355"/>
      <ac:spMk id="7" creationId="{3556CCF0-3060-5C1D-4298-9E48AF054A6D}"/>
      <ac:txMk cp="525" len="114">
        <ac:context len="1041" hash="3076594919"/>
      </ac:txMk>
    </ac:txMkLst>
    <p188:pos x="10044519" y="3534254"/>
    <p188:txBody>
      <a:bodyPr/>
      <a:lstStyle/>
      <a:p>
        <a:r>
          <a:rPr lang="en-US"/>
          <a:t>Note: Procedurally, it may do so at the same time as issuing its step one decision or in a separate subsequent decision.</a:t>
        </a:r>
      </a:p>
    </p188:txBody>
  </p188:cm>
  <p188:cm id="{DBCAE913-5428-8144-85B1-7084ED632E3E}" authorId="{5F702F2A-AF72-3571-E409-3C6202022676}" created="2023-03-01T16:40:15.575">
    <ac:txMkLst xmlns:ac="http://schemas.microsoft.com/office/drawing/2013/main/command">
      <pc:docMk xmlns:pc="http://schemas.microsoft.com/office/powerpoint/2013/main/command"/>
      <pc:sldMk xmlns:pc="http://schemas.microsoft.com/office/powerpoint/2013/main/command" cId="3562229691" sldId="355"/>
      <ac:spMk id="7" creationId="{3556CCF0-3060-5C1D-4298-9E48AF054A6D}"/>
      <ac:txMk cp="362" len="31">
        <ac:context len="1041" hash="3076594919"/>
      </ac:txMk>
    </ac:txMkLst>
    <p188:pos x="5442539" y="2979618"/>
    <p188:txBody>
      <a:bodyPr/>
      <a:lstStyle/>
      <a:p>
        <a:r>
          <a:rPr lang="en-US"/>
          <a:t>Note: The existence of a dominant position – although listed as one consideration – is not a mandatory requirement for a company to qualify as having paramount cross-market significance. </a:t>
        </a:r>
      </a:p>
    </p188:txBody>
  </p188:cm>
</p188:cmLst>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B2847DC-CBF7-424C-BAB7-D8682E624D4A}"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38227B29-BDBC-41F8-94FD-F941C68E3040}">
      <dgm:prSet custT="1"/>
      <dgm:spPr/>
      <dgm:t>
        <a:bodyPr/>
        <a:lstStyle/>
        <a:p>
          <a:r>
            <a:rPr lang="en-US" sz="2400" dirty="0"/>
            <a:t>In many cases, digital markets are subject to ‘tipping’ in which a winner will take most of the market </a:t>
          </a:r>
        </a:p>
      </dgm:t>
    </dgm:pt>
    <dgm:pt modelId="{8EE67694-ADD5-4683-9102-CA2B739D1BB4}" type="parTrans" cxnId="{C1351D59-5306-4C50-9E42-2A14FDE6D4D3}">
      <dgm:prSet/>
      <dgm:spPr/>
      <dgm:t>
        <a:bodyPr/>
        <a:lstStyle/>
        <a:p>
          <a:endParaRPr lang="en-US"/>
        </a:p>
      </dgm:t>
    </dgm:pt>
    <dgm:pt modelId="{F093F8D6-5D79-4818-9C0A-BF97FCBD72C4}" type="sibTrans" cxnId="{C1351D59-5306-4C50-9E42-2A14FDE6D4D3}">
      <dgm:prSet/>
      <dgm:spPr/>
      <dgm:t>
        <a:bodyPr/>
        <a:lstStyle/>
        <a:p>
          <a:pPr>
            <a:lnSpc>
              <a:spcPct val="100000"/>
            </a:lnSpc>
          </a:pPr>
          <a:endParaRPr lang="en-US"/>
        </a:p>
      </dgm:t>
    </dgm:pt>
    <dgm:pt modelId="{23DF0F6E-B436-40EF-B5A8-DC0558012EF5}">
      <dgm:prSet custT="1"/>
      <dgm:spPr/>
      <dgm:t>
        <a:bodyPr/>
        <a:lstStyle/>
        <a:p>
          <a:r>
            <a:rPr lang="en-US" sz="2400" dirty="0"/>
            <a:t>Competition for the market cannot be counted on, by itself, to solve the problems associated with market tipping and ‘winner-takes-most’</a:t>
          </a:r>
        </a:p>
      </dgm:t>
    </dgm:pt>
    <dgm:pt modelId="{6F532983-B5AE-4E72-9E12-944134769DD1}" type="parTrans" cxnId="{49CAF875-D31C-45D0-80D4-4A894F2FA27C}">
      <dgm:prSet/>
      <dgm:spPr/>
      <dgm:t>
        <a:bodyPr/>
        <a:lstStyle/>
        <a:p>
          <a:endParaRPr lang="en-US"/>
        </a:p>
      </dgm:t>
    </dgm:pt>
    <dgm:pt modelId="{BCA13F72-98CD-459C-98DC-44057FCB9B44}" type="sibTrans" cxnId="{49CAF875-D31C-45D0-80D4-4A894F2FA27C}">
      <dgm:prSet/>
      <dgm:spPr/>
      <dgm:t>
        <a:bodyPr/>
        <a:lstStyle/>
        <a:p>
          <a:pPr>
            <a:lnSpc>
              <a:spcPct val="100000"/>
            </a:lnSpc>
          </a:pPr>
          <a:endParaRPr lang="en-US"/>
        </a:p>
      </dgm:t>
    </dgm:pt>
    <dgm:pt modelId="{85A0275C-F093-4DD2-B286-49999CDC3586}">
      <dgm:prSet custT="1"/>
      <dgm:spPr/>
      <dgm:t>
        <a:bodyPr/>
        <a:lstStyle/>
        <a:p>
          <a:r>
            <a:rPr lang="en-US" sz="2400" dirty="0"/>
            <a:t>Concentration in digital markets can have benefits but also can give rise to substantial costs </a:t>
          </a:r>
        </a:p>
      </dgm:t>
    </dgm:pt>
    <dgm:pt modelId="{E33C7FAA-CCC4-4C67-B73A-4F7BEBC66ABE}" type="parTrans" cxnId="{6D6CDE6E-1DEB-4F4C-BCED-0E9A62BEE154}">
      <dgm:prSet/>
      <dgm:spPr/>
      <dgm:t>
        <a:bodyPr/>
        <a:lstStyle/>
        <a:p>
          <a:endParaRPr lang="en-US"/>
        </a:p>
      </dgm:t>
    </dgm:pt>
    <dgm:pt modelId="{A9933993-1572-456A-A91B-F8A6BD0313C8}" type="sibTrans" cxnId="{6D6CDE6E-1DEB-4F4C-BCED-0E9A62BEE154}">
      <dgm:prSet/>
      <dgm:spPr/>
      <dgm:t>
        <a:bodyPr/>
        <a:lstStyle/>
        <a:p>
          <a:pPr>
            <a:lnSpc>
              <a:spcPct val="100000"/>
            </a:lnSpc>
          </a:pPr>
          <a:endParaRPr lang="en-US"/>
        </a:p>
      </dgm:t>
    </dgm:pt>
    <dgm:pt modelId="{618B835B-F497-4D1A-A741-8FAFF2ED6110}">
      <dgm:prSet custT="1"/>
      <dgm:spPr/>
      <dgm:t>
        <a:bodyPr/>
        <a:lstStyle/>
        <a:p>
          <a:r>
            <a:rPr lang="en-US" sz="2400" dirty="0"/>
            <a:t>Today, network effects and returns to scale of data appear to be even more entrenched and the market seems to have stabilized quickly compared to the much larger degree of churn in the early days of the World Wide Web</a:t>
          </a:r>
        </a:p>
      </dgm:t>
    </dgm:pt>
    <dgm:pt modelId="{34D599A4-8F30-4DB7-81F8-E2B3E0771799}" type="parTrans" cxnId="{2475BC2E-A292-4285-A9B6-99C4810F0AFA}">
      <dgm:prSet/>
      <dgm:spPr/>
      <dgm:t>
        <a:bodyPr/>
        <a:lstStyle/>
        <a:p>
          <a:endParaRPr lang="en-US"/>
        </a:p>
      </dgm:t>
    </dgm:pt>
    <dgm:pt modelId="{9BED46E3-AB37-4E61-B391-8330CF0F5E26}" type="sibTrans" cxnId="{2475BC2E-A292-4285-A9B6-99C4810F0AFA}">
      <dgm:prSet/>
      <dgm:spPr/>
      <dgm:t>
        <a:bodyPr/>
        <a:lstStyle/>
        <a:p>
          <a:endParaRPr lang="en-US"/>
        </a:p>
      </dgm:t>
    </dgm:pt>
    <dgm:pt modelId="{2C359100-AE5B-480D-B658-54468439289C}" type="pres">
      <dgm:prSet presAssocID="{7B2847DC-CBF7-424C-BAB7-D8682E624D4A}" presName="linear" presStyleCnt="0">
        <dgm:presLayoutVars>
          <dgm:animLvl val="lvl"/>
          <dgm:resizeHandles val="exact"/>
        </dgm:presLayoutVars>
      </dgm:prSet>
      <dgm:spPr/>
    </dgm:pt>
    <dgm:pt modelId="{BFC8E3DF-A570-4CC8-89BB-DF4A38A40A7C}" type="pres">
      <dgm:prSet presAssocID="{38227B29-BDBC-41F8-94FD-F941C68E3040}" presName="parentText" presStyleLbl="node1" presStyleIdx="0" presStyleCnt="4">
        <dgm:presLayoutVars>
          <dgm:chMax val="0"/>
          <dgm:bulletEnabled val="1"/>
        </dgm:presLayoutVars>
      </dgm:prSet>
      <dgm:spPr/>
    </dgm:pt>
    <dgm:pt modelId="{D6589D5D-5055-4EAA-B87A-AD0A083F9EC2}" type="pres">
      <dgm:prSet presAssocID="{F093F8D6-5D79-4818-9C0A-BF97FCBD72C4}" presName="spacer" presStyleCnt="0"/>
      <dgm:spPr/>
    </dgm:pt>
    <dgm:pt modelId="{C182D58F-69CC-48BC-82F0-BBCD0F096DCA}" type="pres">
      <dgm:prSet presAssocID="{23DF0F6E-B436-40EF-B5A8-DC0558012EF5}" presName="parentText" presStyleLbl="node1" presStyleIdx="1" presStyleCnt="4">
        <dgm:presLayoutVars>
          <dgm:chMax val="0"/>
          <dgm:bulletEnabled val="1"/>
        </dgm:presLayoutVars>
      </dgm:prSet>
      <dgm:spPr/>
    </dgm:pt>
    <dgm:pt modelId="{88A4AB5B-A812-4ACF-B9D6-EADF8EB07468}" type="pres">
      <dgm:prSet presAssocID="{BCA13F72-98CD-459C-98DC-44057FCB9B44}" presName="spacer" presStyleCnt="0"/>
      <dgm:spPr/>
    </dgm:pt>
    <dgm:pt modelId="{54BED9E6-EDE1-438C-9B35-FB5D4B3FB7A0}" type="pres">
      <dgm:prSet presAssocID="{85A0275C-F093-4DD2-B286-49999CDC3586}" presName="parentText" presStyleLbl="node1" presStyleIdx="2" presStyleCnt="4">
        <dgm:presLayoutVars>
          <dgm:chMax val="0"/>
          <dgm:bulletEnabled val="1"/>
        </dgm:presLayoutVars>
      </dgm:prSet>
      <dgm:spPr/>
    </dgm:pt>
    <dgm:pt modelId="{FDEECFD0-A039-43ED-B342-2DBB825D5C81}" type="pres">
      <dgm:prSet presAssocID="{A9933993-1572-456A-A91B-F8A6BD0313C8}" presName="spacer" presStyleCnt="0"/>
      <dgm:spPr/>
    </dgm:pt>
    <dgm:pt modelId="{8C76CDF5-5B63-49DA-9BDB-7FC490DE319E}" type="pres">
      <dgm:prSet presAssocID="{618B835B-F497-4D1A-A741-8FAFF2ED6110}" presName="parentText" presStyleLbl="node1" presStyleIdx="3" presStyleCnt="4">
        <dgm:presLayoutVars>
          <dgm:chMax val="0"/>
          <dgm:bulletEnabled val="1"/>
        </dgm:presLayoutVars>
      </dgm:prSet>
      <dgm:spPr/>
    </dgm:pt>
  </dgm:ptLst>
  <dgm:cxnLst>
    <dgm:cxn modelId="{98AEF811-03BE-4ECC-B9DB-8F70DB58A041}" type="presOf" srcId="{618B835B-F497-4D1A-A741-8FAFF2ED6110}" destId="{8C76CDF5-5B63-49DA-9BDB-7FC490DE319E}" srcOrd="0" destOrd="0" presId="urn:microsoft.com/office/officeart/2005/8/layout/vList2"/>
    <dgm:cxn modelId="{2475BC2E-A292-4285-A9B6-99C4810F0AFA}" srcId="{7B2847DC-CBF7-424C-BAB7-D8682E624D4A}" destId="{618B835B-F497-4D1A-A741-8FAFF2ED6110}" srcOrd="3" destOrd="0" parTransId="{34D599A4-8F30-4DB7-81F8-E2B3E0771799}" sibTransId="{9BED46E3-AB37-4E61-B391-8330CF0F5E26}"/>
    <dgm:cxn modelId="{7BD7C43A-508A-450E-974F-98541C148FDD}" type="presOf" srcId="{85A0275C-F093-4DD2-B286-49999CDC3586}" destId="{54BED9E6-EDE1-438C-9B35-FB5D4B3FB7A0}" srcOrd="0" destOrd="0" presId="urn:microsoft.com/office/officeart/2005/8/layout/vList2"/>
    <dgm:cxn modelId="{9BEB8E40-F731-43B3-B726-71399D0933A8}" type="presOf" srcId="{38227B29-BDBC-41F8-94FD-F941C68E3040}" destId="{BFC8E3DF-A570-4CC8-89BB-DF4A38A40A7C}" srcOrd="0" destOrd="0" presId="urn:microsoft.com/office/officeart/2005/8/layout/vList2"/>
    <dgm:cxn modelId="{C1351D59-5306-4C50-9E42-2A14FDE6D4D3}" srcId="{7B2847DC-CBF7-424C-BAB7-D8682E624D4A}" destId="{38227B29-BDBC-41F8-94FD-F941C68E3040}" srcOrd="0" destOrd="0" parTransId="{8EE67694-ADD5-4683-9102-CA2B739D1BB4}" sibTransId="{F093F8D6-5D79-4818-9C0A-BF97FCBD72C4}"/>
    <dgm:cxn modelId="{A1843A59-9BCB-407B-A0B8-68256E3D95F5}" type="presOf" srcId="{7B2847DC-CBF7-424C-BAB7-D8682E624D4A}" destId="{2C359100-AE5B-480D-B658-54468439289C}" srcOrd="0" destOrd="0" presId="urn:microsoft.com/office/officeart/2005/8/layout/vList2"/>
    <dgm:cxn modelId="{6D6CDE6E-1DEB-4F4C-BCED-0E9A62BEE154}" srcId="{7B2847DC-CBF7-424C-BAB7-D8682E624D4A}" destId="{85A0275C-F093-4DD2-B286-49999CDC3586}" srcOrd="2" destOrd="0" parTransId="{E33C7FAA-CCC4-4C67-B73A-4F7BEBC66ABE}" sibTransId="{A9933993-1572-456A-A91B-F8A6BD0313C8}"/>
    <dgm:cxn modelId="{49CAF875-D31C-45D0-80D4-4A894F2FA27C}" srcId="{7B2847DC-CBF7-424C-BAB7-D8682E624D4A}" destId="{23DF0F6E-B436-40EF-B5A8-DC0558012EF5}" srcOrd="1" destOrd="0" parTransId="{6F532983-B5AE-4E72-9E12-944134769DD1}" sibTransId="{BCA13F72-98CD-459C-98DC-44057FCB9B44}"/>
    <dgm:cxn modelId="{8267B88A-3085-44CE-B20C-3AC6476C1CDE}" type="presOf" srcId="{23DF0F6E-B436-40EF-B5A8-DC0558012EF5}" destId="{C182D58F-69CC-48BC-82F0-BBCD0F096DCA}" srcOrd="0" destOrd="0" presId="urn:microsoft.com/office/officeart/2005/8/layout/vList2"/>
    <dgm:cxn modelId="{F49C115B-F03F-4B13-85AF-72F829AD5057}" type="presParOf" srcId="{2C359100-AE5B-480D-B658-54468439289C}" destId="{BFC8E3DF-A570-4CC8-89BB-DF4A38A40A7C}" srcOrd="0" destOrd="0" presId="urn:microsoft.com/office/officeart/2005/8/layout/vList2"/>
    <dgm:cxn modelId="{A13EC166-A2AF-42AC-81D1-0812B29EFFDC}" type="presParOf" srcId="{2C359100-AE5B-480D-B658-54468439289C}" destId="{D6589D5D-5055-4EAA-B87A-AD0A083F9EC2}" srcOrd="1" destOrd="0" presId="urn:microsoft.com/office/officeart/2005/8/layout/vList2"/>
    <dgm:cxn modelId="{D8A00A50-3163-460F-AE11-B9337A44CEC9}" type="presParOf" srcId="{2C359100-AE5B-480D-B658-54468439289C}" destId="{C182D58F-69CC-48BC-82F0-BBCD0F096DCA}" srcOrd="2" destOrd="0" presId="urn:microsoft.com/office/officeart/2005/8/layout/vList2"/>
    <dgm:cxn modelId="{C31E3A16-32B3-46BA-89CB-9D0DB5E50458}" type="presParOf" srcId="{2C359100-AE5B-480D-B658-54468439289C}" destId="{88A4AB5B-A812-4ACF-B9D6-EADF8EB07468}" srcOrd="3" destOrd="0" presId="urn:microsoft.com/office/officeart/2005/8/layout/vList2"/>
    <dgm:cxn modelId="{AA29DCC0-A5D4-4EF0-A059-BEFBA5B67884}" type="presParOf" srcId="{2C359100-AE5B-480D-B658-54468439289C}" destId="{54BED9E6-EDE1-438C-9B35-FB5D4B3FB7A0}" srcOrd="4" destOrd="0" presId="urn:microsoft.com/office/officeart/2005/8/layout/vList2"/>
    <dgm:cxn modelId="{21C44131-6883-4F8F-BF6B-DD2AA1B690E6}" type="presParOf" srcId="{2C359100-AE5B-480D-B658-54468439289C}" destId="{FDEECFD0-A039-43ED-B342-2DBB825D5C81}" srcOrd="5" destOrd="0" presId="urn:microsoft.com/office/officeart/2005/8/layout/vList2"/>
    <dgm:cxn modelId="{9F8FE2DF-41E3-4881-9271-A1CE2F4A25C3}" type="presParOf" srcId="{2C359100-AE5B-480D-B658-54468439289C}" destId="{8C76CDF5-5B63-49DA-9BDB-7FC490DE319E}"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F753CB4-9550-4A05-AA62-1AF55F0148EF}" type="doc">
      <dgm:prSet loTypeId="urn:microsoft.com/office/officeart/2016/7/layout/BasicTimeline" loCatId="process" qsTypeId="urn:microsoft.com/office/officeart/2005/8/quickstyle/simple1" qsCatId="simple" csTypeId="urn:microsoft.com/office/officeart/2005/8/colors/accent1_2" csCatId="accent1" phldr="1"/>
      <dgm:spPr/>
      <dgm:t>
        <a:bodyPr/>
        <a:lstStyle/>
        <a:p>
          <a:endParaRPr lang="en-US"/>
        </a:p>
      </dgm:t>
    </dgm:pt>
    <dgm:pt modelId="{414B2CC5-2692-42B6-A2E2-DC973C63D764}">
      <dgm:prSet/>
      <dgm:spPr/>
      <dgm:t>
        <a:bodyPr/>
        <a:lstStyle/>
        <a:p>
          <a:pPr>
            <a:defRPr b="1"/>
          </a:pPr>
          <a:r>
            <a:rPr lang="en-US"/>
            <a:t>Mar. 2019</a:t>
          </a:r>
        </a:p>
      </dgm:t>
    </dgm:pt>
    <dgm:pt modelId="{832A8E86-A3BF-4C12-B8B7-4F50615C53DF}" type="parTrans" cxnId="{7363B7FD-45F4-42C7-9B02-298937C5AF1E}">
      <dgm:prSet/>
      <dgm:spPr/>
      <dgm:t>
        <a:bodyPr/>
        <a:lstStyle/>
        <a:p>
          <a:endParaRPr lang="en-US"/>
        </a:p>
      </dgm:t>
    </dgm:pt>
    <dgm:pt modelId="{C0BF8B26-EA4A-4500-957A-CD24BD16C514}" type="sibTrans" cxnId="{7363B7FD-45F4-42C7-9B02-298937C5AF1E}">
      <dgm:prSet/>
      <dgm:spPr/>
      <dgm:t>
        <a:bodyPr/>
        <a:lstStyle/>
        <a:p>
          <a:endParaRPr lang="en-US"/>
        </a:p>
      </dgm:t>
    </dgm:pt>
    <dgm:pt modelId="{E46DA7FE-D62D-4D69-A0A8-99198E70781B}">
      <dgm:prSet/>
      <dgm:spPr/>
      <dgm:t>
        <a:bodyPr/>
        <a:lstStyle/>
        <a:p>
          <a:r>
            <a:rPr lang="en-US"/>
            <a:t>Furman Report</a:t>
          </a:r>
        </a:p>
      </dgm:t>
    </dgm:pt>
    <dgm:pt modelId="{43EF150F-D165-4E80-8D1A-4DD9E291A44B}" type="parTrans" cxnId="{3A731FBF-8ECD-499C-A500-97DD21499E17}">
      <dgm:prSet/>
      <dgm:spPr/>
      <dgm:t>
        <a:bodyPr/>
        <a:lstStyle/>
        <a:p>
          <a:endParaRPr lang="en-US"/>
        </a:p>
      </dgm:t>
    </dgm:pt>
    <dgm:pt modelId="{6CB6FB5A-7A97-4F11-8184-DC7B7174210D}" type="sibTrans" cxnId="{3A731FBF-8ECD-499C-A500-97DD21499E17}">
      <dgm:prSet/>
      <dgm:spPr/>
      <dgm:t>
        <a:bodyPr/>
        <a:lstStyle/>
        <a:p>
          <a:endParaRPr lang="en-US"/>
        </a:p>
      </dgm:t>
    </dgm:pt>
    <dgm:pt modelId="{BC10E122-3E78-4678-A31E-00F7C2FF07AC}">
      <dgm:prSet/>
      <dgm:spPr/>
      <dgm:t>
        <a:bodyPr/>
        <a:lstStyle/>
        <a:p>
          <a:pPr>
            <a:defRPr b="1"/>
          </a:pPr>
          <a:r>
            <a:rPr lang="en-US"/>
            <a:t>Dec. 2020</a:t>
          </a:r>
        </a:p>
      </dgm:t>
    </dgm:pt>
    <dgm:pt modelId="{854AF1F7-EDCB-4BD5-A368-A04A50CA1DD0}" type="parTrans" cxnId="{8C6805C2-5231-44D1-B8FA-8859CD94D39F}">
      <dgm:prSet/>
      <dgm:spPr/>
      <dgm:t>
        <a:bodyPr/>
        <a:lstStyle/>
        <a:p>
          <a:endParaRPr lang="en-US"/>
        </a:p>
      </dgm:t>
    </dgm:pt>
    <dgm:pt modelId="{8944190F-9B47-410C-8C8D-642E4DBF3954}" type="sibTrans" cxnId="{8C6805C2-5231-44D1-B8FA-8859CD94D39F}">
      <dgm:prSet/>
      <dgm:spPr/>
      <dgm:t>
        <a:bodyPr/>
        <a:lstStyle/>
        <a:p>
          <a:endParaRPr lang="en-US"/>
        </a:p>
      </dgm:t>
    </dgm:pt>
    <dgm:pt modelId="{56A74F8F-6839-4C42-A0DC-D39BAB9D3DE1}">
      <dgm:prSet/>
      <dgm:spPr/>
      <dgm:t>
        <a:bodyPr/>
        <a:lstStyle/>
        <a:p>
          <a:r>
            <a:rPr lang="en-US"/>
            <a:t>Digital Markets Taskforce Proposals</a:t>
          </a:r>
        </a:p>
      </dgm:t>
    </dgm:pt>
    <dgm:pt modelId="{E1EEBE45-D388-4975-BC91-0776A2D0EEC8}" type="parTrans" cxnId="{FA095A9B-522E-4A93-98A6-BCBEA6C419C7}">
      <dgm:prSet/>
      <dgm:spPr/>
      <dgm:t>
        <a:bodyPr/>
        <a:lstStyle/>
        <a:p>
          <a:endParaRPr lang="en-US"/>
        </a:p>
      </dgm:t>
    </dgm:pt>
    <dgm:pt modelId="{17A89EED-FA83-4A46-A285-1B4B5A151675}" type="sibTrans" cxnId="{FA095A9B-522E-4A93-98A6-BCBEA6C419C7}">
      <dgm:prSet/>
      <dgm:spPr/>
      <dgm:t>
        <a:bodyPr/>
        <a:lstStyle/>
        <a:p>
          <a:endParaRPr lang="en-US"/>
        </a:p>
      </dgm:t>
    </dgm:pt>
    <dgm:pt modelId="{162F50AB-5571-413D-85E0-E4F212BBB5D8}">
      <dgm:prSet/>
      <dgm:spPr/>
      <dgm:t>
        <a:bodyPr/>
        <a:lstStyle/>
        <a:p>
          <a:pPr>
            <a:defRPr b="1"/>
          </a:pPr>
          <a:r>
            <a:rPr lang="en-US"/>
            <a:t>Feb. 2021</a:t>
          </a:r>
        </a:p>
      </dgm:t>
    </dgm:pt>
    <dgm:pt modelId="{DEE2BA2B-DD6D-4EFD-A5C4-C5BBFDD2F247}" type="parTrans" cxnId="{F0A58BFF-4028-41E7-AC6B-E1AF0D631C8E}">
      <dgm:prSet/>
      <dgm:spPr/>
      <dgm:t>
        <a:bodyPr/>
        <a:lstStyle/>
        <a:p>
          <a:endParaRPr lang="en-US"/>
        </a:p>
      </dgm:t>
    </dgm:pt>
    <dgm:pt modelId="{D4A3A955-F1C7-4865-8A49-DE47081BA0C5}" type="sibTrans" cxnId="{F0A58BFF-4028-41E7-AC6B-E1AF0D631C8E}">
      <dgm:prSet/>
      <dgm:spPr/>
      <dgm:t>
        <a:bodyPr/>
        <a:lstStyle/>
        <a:p>
          <a:endParaRPr lang="en-US"/>
        </a:p>
      </dgm:t>
    </dgm:pt>
    <dgm:pt modelId="{2A37E866-2494-44C5-88BD-E642EBFADC8F}">
      <dgm:prSet/>
      <dgm:spPr/>
      <dgm:t>
        <a:bodyPr/>
        <a:lstStyle/>
        <a:p>
          <a:r>
            <a:rPr lang="en-US"/>
            <a:t>Penrose Report</a:t>
          </a:r>
        </a:p>
      </dgm:t>
    </dgm:pt>
    <dgm:pt modelId="{0926DBE3-05DE-4121-81FF-0DF4742F20EA}" type="parTrans" cxnId="{8A575786-4EB8-403E-BCFB-3D9D78566C57}">
      <dgm:prSet/>
      <dgm:spPr/>
      <dgm:t>
        <a:bodyPr/>
        <a:lstStyle/>
        <a:p>
          <a:endParaRPr lang="en-US"/>
        </a:p>
      </dgm:t>
    </dgm:pt>
    <dgm:pt modelId="{A246C1A0-DCE4-48CC-84E4-6C808092C72C}" type="sibTrans" cxnId="{8A575786-4EB8-403E-BCFB-3D9D78566C57}">
      <dgm:prSet/>
      <dgm:spPr/>
      <dgm:t>
        <a:bodyPr/>
        <a:lstStyle/>
        <a:p>
          <a:endParaRPr lang="en-US"/>
        </a:p>
      </dgm:t>
    </dgm:pt>
    <dgm:pt modelId="{8BB1C155-CA8A-41AB-B105-B9533062748F}">
      <dgm:prSet/>
      <dgm:spPr/>
      <dgm:t>
        <a:bodyPr/>
        <a:lstStyle/>
        <a:p>
          <a:pPr>
            <a:defRPr b="1"/>
          </a:pPr>
          <a:r>
            <a:rPr lang="en-US"/>
            <a:t>July 2021</a:t>
          </a:r>
        </a:p>
      </dgm:t>
    </dgm:pt>
    <dgm:pt modelId="{15404A61-7A06-49FD-955D-B07E2EEBDF18}" type="parTrans" cxnId="{5DC6A27C-8B7B-4E3C-87EF-49EB97A05B8A}">
      <dgm:prSet/>
      <dgm:spPr/>
      <dgm:t>
        <a:bodyPr/>
        <a:lstStyle/>
        <a:p>
          <a:endParaRPr lang="en-US"/>
        </a:p>
      </dgm:t>
    </dgm:pt>
    <dgm:pt modelId="{74C84AF1-F002-4235-BD84-B1FA2ACC4E21}" type="sibTrans" cxnId="{5DC6A27C-8B7B-4E3C-87EF-49EB97A05B8A}">
      <dgm:prSet/>
      <dgm:spPr/>
      <dgm:t>
        <a:bodyPr/>
        <a:lstStyle/>
        <a:p>
          <a:endParaRPr lang="en-US"/>
        </a:p>
      </dgm:t>
    </dgm:pt>
    <dgm:pt modelId="{039982E8-1223-4192-BF18-552604C625ED}">
      <dgm:prSet/>
      <dgm:spPr/>
      <dgm:t>
        <a:bodyPr/>
        <a:lstStyle/>
        <a:p>
          <a:r>
            <a:rPr lang="en-US"/>
            <a:t>Two Government Consultations (Consumer/Competition &amp; digital)</a:t>
          </a:r>
        </a:p>
      </dgm:t>
    </dgm:pt>
    <dgm:pt modelId="{53FAADD2-E5A2-4C50-B068-4B15535F1D40}" type="parTrans" cxnId="{CD320DB9-0DCB-46BE-AE8F-E05070A45937}">
      <dgm:prSet/>
      <dgm:spPr/>
      <dgm:t>
        <a:bodyPr/>
        <a:lstStyle/>
        <a:p>
          <a:endParaRPr lang="en-US"/>
        </a:p>
      </dgm:t>
    </dgm:pt>
    <dgm:pt modelId="{7687FFDA-0252-4838-B4F1-34DAC2D15277}" type="sibTrans" cxnId="{CD320DB9-0DCB-46BE-AE8F-E05070A45937}">
      <dgm:prSet/>
      <dgm:spPr/>
      <dgm:t>
        <a:bodyPr/>
        <a:lstStyle/>
        <a:p>
          <a:endParaRPr lang="en-US"/>
        </a:p>
      </dgm:t>
    </dgm:pt>
    <dgm:pt modelId="{AF87A0D1-3731-4D4A-9B92-B7F612FEFAEE}">
      <dgm:prSet/>
      <dgm:spPr/>
      <dgm:t>
        <a:bodyPr/>
        <a:lstStyle/>
        <a:p>
          <a:pPr>
            <a:defRPr b="1"/>
          </a:pPr>
          <a:r>
            <a:rPr lang="en-US"/>
            <a:t>Apr. 2022</a:t>
          </a:r>
        </a:p>
      </dgm:t>
    </dgm:pt>
    <dgm:pt modelId="{C8FD392A-F761-4FE3-A82E-57AA15C94137}" type="parTrans" cxnId="{33ADAA88-0790-4753-B691-367FFA471E61}">
      <dgm:prSet/>
      <dgm:spPr/>
      <dgm:t>
        <a:bodyPr/>
        <a:lstStyle/>
        <a:p>
          <a:endParaRPr lang="en-US"/>
        </a:p>
      </dgm:t>
    </dgm:pt>
    <dgm:pt modelId="{12E2394B-BA55-42F6-BE02-C9CD3A4362BA}" type="sibTrans" cxnId="{33ADAA88-0790-4753-B691-367FFA471E61}">
      <dgm:prSet/>
      <dgm:spPr/>
      <dgm:t>
        <a:bodyPr/>
        <a:lstStyle/>
        <a:p>
          <a:endParaRPr lang="en-US"/>
        </a:p>
      </dgm:t>
    </dgm:pt>
    <dgm:pt modelId="{B2C4D954-3F97-47E9-8A59-74810AB3C37A}">
      <dgm:prSet/>
      <dgm:spPr/>
      <dgm:t>
        <a:bodyPr/>
        <a:lstStyle/>
        <a:p>
          <a:r>
            <a:rPr lang="en-US"/>
            <a:t>Gov's Response to Consultation regarding Consumer/Competition</a:t>
          </a:r>
        </a:p>
      </dgm:t>
    </dgm:pt>
    <dgm:pt modelId="{0C40EB10-CB67-4930-8EC2-022C3F752957}" type="parTrans" cxnId="{AE484E58-B033-418C-9F2E-CE3B36678BDE}">
      <dgm:prSet/>
      <dgm:spPr/>
      <dgm:t>
        <a:bodyPr/>
        <a:lstStyle/>
        <a:p>
          <a:endParaRPr lang="en-US"/>
        </a:p>
      </dgm:t>
    </dgm:pt>
    <dgm:pt modelId="{E2E9BCA5-6BD6-4F44-AE05-28A025719884}" type="sibTrans" cxnId="{AE484E58-B033-418C-9F2E-CE3B36678BDE}">
      <dgm:prSet/>
      <dgm:spPr/>
      <dgm:t>
        <a:bodyPr/>
        <a:lstStyle/>
        <a:p>
          <a:endParaRPr lang="en-US"/>
        </a:p>
      </dgm:t>
    </dgm:pt>
    <dgm:pt modelId="{F795DBCA-042B-4907-8515-D5259BC0FF57}">
      <dgm:prSet/>
      <dgm:spPr/>
      <dgm:t>
        <a:bodyPr/>
        <a:lstStyle/>
        <a:p>
          <a:pPr>
            <a:defRPr b="1"/>
          </a:pPr>
          <a:r>
            <a:rPr lang="en-US"/>
            <a:t>May 2022</a:t>
          </a:r>
        </a:p>
      </dgm:t>
    </dgm:pt>
    <dgm:pt modelId="{83E2F7D5-1650-477B-8860-BC37CDE01DFB}" type="parTrans" cxnId="{C09DCB71-A7F8-49C6-8C0B-0B5C3B17BD3B}">
      <dgm:prSet/>
      <dgm:spPr/>
      <dgm:t>
        <a:bodyPr/>
        <a:lstStyle/>
        <a:p>
          <a:endParaRPr lang="en-US"/>
        </a:p>
      </dgm:t>
    </dgm:pt>
    <dgm:pt modelId="{E6619593-60E4-41F9-A34A-C3BACBF1F626}" type="sibTrans" cxnId="{C09DCB71-A7F8-49C6-8C0B-0B5C3B17BD3B}">
      <dgm:prSet/>
      <dgm:spPr/>
      <dgm:t>
        <a:bodyPr/>
        <a:lstStyle/>
        <a:p>
          <a:endParaRPr lang="en-US"/>
        </a:p>
      </dgm:t>
    </dgm:pt>
    <dgm:pt modelId="{9886743C-2DB0-4407-ABCB-4F70B26BD45E}">
      <dgm:prSet/>
      <dgm:spPr/>
      <dgm:t>
        <a:bodyPr/>
        <a:lstStyle/>
        <a:p>
          <a:r>
            <a:rPr lang="en-US" dirty="0"/>
            <a:t>Gov's Response to Consultation regarding Digital</a:t>
          </a:r>
        </a:p>
      </dgm:t>
    </dgm:pt>
    <dgm:pt modelId="{BD452BF4-51C7-481E-87A2-1ADD60980491}" type="parTrans" cxnId="{B18EFA0A-D8D9-4F95-8DA3-40919B114FA5}">
      <dgm:prSet/>
      <dgm:spPr/>
      <dgm:t>
        <a:bodyPr/>
        <a:lstStyle/>
        <a:p>
          <a:endParaRPr lang="en-US"/>
        </a:p>
      </dgm:t>
    </dgm:pt>
    <dgm:pt modelId="{2D57E50C-26CE-427E-9E1C-DFBAFC9D9739}" type="sibTrans" cxnId="{B18EFA0A-D8D9-4F95-8DA3-40919B114FA5}">
      <dgm:prSet/>
      <dgm:spPr/>
      <dgm:t>
        <a:bodyPr/>
        <a:lstStyle/>
        <a:p>
          <a:endParaRPr lang="en-US"/>
        </a:p>
      </dgm:t>
    </dgm:pt>
    <dgm:pt modelId="{44652D52-FF9C-403B-AE52-31269115DFC9}">
      <dgm:prSet/>
      <dgm:spPr/>
      <dgm:t>
        <a:bodyPr/>
        <a:lstStyle/>
        <a:p>
          <a:pPr>
            <a:defRPr b="1"/>
          </a:pPr>
          <a:r>
            <a:rPr lang="en-US"/>
            <a:t>Sep. 2022</a:t>
          </a:r>
        </a:p>
      </dgm:t>
    </dgm:pt>
    <dgm:pt modelId="{9BCC1735-C694-401D-A30B-1D3945168A3C}" type="parTrans" cxnId="{24DECB86-382B-4460-897E-D7353E957A9A}">
      <dgm:prSet/>
      <dgm:spPr/>
      <dgm:t>
        <a:bodyPr/>
        <a:lstStyle/>
        <a:p>
          <a:endParaRPr lang="en-US"/>
        </a:p>
      </dgm:t>
    </dgm:pt>
    <dgm:pt modelId="{081DBEBC-0C9B-46A5-94A8-6B587E340116}" type="sibTrans" cxnId="{24DECB86-382B-4460-897E-D7353E957A9A}">
      <dgm:prSet/>
      <dgm:spPr/>
      <dgm:t>
        <a:bodyPr/>
        <a:lstStyle/>
        <a:p>
          <a:endParaRPr lang="en-US"/>
        </a:p>
      </dgm:t>
    </dgm:pt>
    <dgm:pt modelId="{483FF961-1965-4C5E-8463-1D9C1B7C62DA}">
      <dgm:prSet/>
      <dgm:spPr/>
      <dgm:t>
        <a:bodyPr/>
        <a:lstStyle/>
        <a:p>
          <a:r>
            <a:rPr lang="en-US"/>
            <a:t>Government Statement Saying That Bill Will Be Brought To Parliament</a:t>
          </a:r>
        </a:p>
      </dgm:t>
    </dgm:pt>
    <dgm:pt modelId="{58CC4323-DCCD-46BC-B122-034321CC12F8}" type="parTrans" cxnId="{EA80BC10-2F87-496D-A2E4-561A193FEC08}">
      <dgm:prSet/>
      <dgm:spPr/>
      <dgm:t>
        <a:bodyPr/>
        <a:lstStyle/>
        <a:p>
          <a:endParaRPr lang="en-US"/>
        </a:p>
      </dgm:t>
    </dgm:pt>
    <dgm:pt modelId="{290A76F9-DFE4-47F8-9CB2-4896779EB77C}" type="sibTrans" cxnId="{EA80BC10-2F87-496D-A2E4-561A193FEC08}">
      <dgm:prSet/>
      <dgm:spPr/>
      <dgm:t>
        <a:bodyPr/>
        <a:lstStyle/>
        <a:p>
          <a:endParaRPr lang="en-US"/>
        </a:p>
      </dgm:t>
    </dgm:pt>
    <dgm:pt modelId="{2E07AFC6-8F8C-4146-A6BC-576F9122602F}">
      <dgm:prSet/>
      <dgm:spPr/>
      <dgm:t>
        <a:bodyPr/>
        <a:lstStyle/>
        <a:p>
          <a:pPr>
            <a:defRPr b="1"/>
          </a:pPr>
          <a:r>
            <a:rPr lang="en-US" dirty="0"/>
            <a:t>Fall 2023</a:t>
          </a:r>
        </a:p>
      </dgm:t>
    </dgm:pt>
    <dgm:pt modelId="{F4F77168-46D5-4E44-ABB3-649F825180A3}" type="parTrans" cxnId="{6C0F7C85-5EFA-49E1-BBA1-FD6471FDB737}">
      <dgm:prSet/>
      <dgm:spPr/>
      <dgm:t>
        <a:bodyPr/>
        <a:lstStyle/>
        <a:p>
          <a:endParaRPr lang="en-US"/>
        </a:p>
      </dgm:t>
    </dgm:pt>
    <dgm:pt modelId="{11DEA225-6032-4627-8B54-96CBD823BCB1}" type="sibTrans" cxnId="{6C0F7C85-5EFA-49E1-BBA1-FD6471FDB737}">
      <dgm:prSet/>
      <dgm:spPr/>
      <dgm:t>
        <a:bodyPr/>
        <a:lstStyle/>
        <a:p>
          <a:endParaRPr lang="en-US"/>
        </a:p>
      </dgm:t>
    </dgm:pt>
    <dgm:pt modelId="{BE9E22FD-8D82-4DED-94AF-5BC3ED3A76A9}">
      <dgm:prSet/>
      <dgm:spPr/>
      <dgm:t>
        <a:bodyPr/>
        <a:lstStyle/>
        <a:p>
          <a:r>
            <a:rPr lang="en-US" dirty="0"/>
            <a:t>First Reading of Bill (Expected)</a:t>
          </a:r>
        </a:p>
      </dgm:t>
    </dgm:pt>
    <dgm:pt modelId="{96D83628-4646-4669-9734-242B38985BB4}" type="parTrans" cxnId="{A800E0D6-FD75-4A8D-9541-46A6D69CCF59}">
      <dgm:prSet/>
      <dgm:spPr/>
      <dgm:t>
        <a:bodyPr/>
        <a:lstStyle/>
        <a:p>
          <a:endParaRPr lang="en-US"/>
        </a:p>
      </dgm:t>
    </dgm:pt>
    <dgm:pt modelId="{F6E03B3A-3B20-4D1B-B39F-45CCA546F934}" type="sibTrans" cxnId="{A800E0D6-FD75-4A8D-9541-46A6D69CCF59}">
      <dgm:prSet/>
      <dgm:spPr/>
      <dgm:t>
        <a:bodyPr/>
        <a:lstStyle/>
        <a:p>
          <a:endParaRPr lang="en-US"/>
        </a:p>
      </dgm:t>
    </dgm:pt>
    <dgm:pt modelId="{9C0F05F6-7410-44C0-AF3E-989A5768632F}" type="pres">
      <dgm:prSet presAssocID="{7F753CB4-9550-4A05-AA62-1AF55F0148EF}" presName="root" presStyleCnt="0">
        <dgm:presLayoutVars>
          <dgm:chMax/>
          <dgm:chPref/>
          <dgm:animLvl val="lvl"/>
        </dgm:presLayoutVars>
      </dgm:prSet>
      <dgm:spPr/>
    </dgm:pt>
    <dgm:pt modelId="{D3465811-51A0-44D5-8822-01B9C6A35445}" type="pres">
      <dgm:prSet presAssocID="{7F753CB4-9550-4A05-AA62-1AF55F0148EF}" presName="divider" presStyleLbl="fgAccFollowNode1" presStyleIdx="0" presStyleCnt="1"/>
      <dgm:spPr>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tailEnd type="triangle" w="lg" len="lg"/>
        </a:ln>
        <a:effectLst/>
      </dgm:spPr>
    </dgm:pt>
    <dgm:pt modelId="{E153DFA5-3644-4D59-8413-96A3C89051FC}" type="pres">
      <dgm:prSet presAssocID="{7F753CB4-9550-4A05-AA62-1AF55F0148EF}" presName="nodes" presStyleCnt="0">
        <dgm:presLayoutVars>
          <dgm:chMax/>
          <dgm:chPref/>
          <dgm:animLvl val="lvl"/>
        </dgm:presLayoutVars>
      </dgm:prSet>
      <dgm:spPr/>
    </dgm:pt>
    <dgm:pt modelId="{E4E0F795-1781-4BA9-9F11-1FF1533F0844}" type="pres">
      <dgm:prSet presAssocID="{414B2CC5-2692-42B6-A2E2-DC973C63D764}" presName="composite" presStyleCnt="0"/>
      <dgm:spPr/>
    </dgm:pt>
    <dgm:pt modelId="{DC0C9CD3-4FC3-4A5F-8118-8395DDA2178B}" type="pres">
      <dgm:prSet presAssocID="{414B2CC5-2692-42B6-A2E2-DC973C63D764}" presName="L1TextContainer" presStyleLbl="revTx" presStyleIdx="0" presStyleCnt="8">
        <dgm:presLayoutVars>
          <dgm:chMax val="1"/>
          <dgm:chPref val="1"/>
          <dgm:bulletEnabled val="1"/>
        </dgm:presLayoutVars>
      </dgm:prSet>
      <dgm:spPr/>
    </dgm:pt>
    <dgm:pt modelId="{D0E4F3E5-A1A7-4CBD-BE3B-734CF2B85AB9}" type="pres">
      <dgm:prSet presAssocID="{414B2CC5-2692-42B6-A2E2-DC973C63D764}" presName="L2TextContainerWrapper" presStyleCnt="0">
        <dgm:presLayoutVars>
          <dgm:chMax val="0"/>
          <dgm:chPref val="0"/>
          <dgm:bulletEnabled val="1"/>
        </dgm:presLayoutVars>
      </dgm:prSet>
      <dgm:spPr/>
    </dgm:pt>
    <dgm:pt modelId="{0E3383F2-8D03-475F-BB51-4E38D207EB6B}" type="pres">
      <dgm:prSet presAssocID="{414B2CC5-2692-42B6-A2E2-DC973C63D764}" presName="L2TextContainer" presStyleLbl="bgAcc1" presStyleIdx="0" presStyleCnt="8"/>
      <dgm:spPr/>
    </dgm:pt>
    <dgm:pt modelId="{A53A8F25-664D-4E0C-AFD4-065522945976}" type="pres">
      <dgm:prSet presAssocID="{414B2CC5-2692-42B6-A2E2-DC973C63D764}" presName="FlexibleEmptyPlaceHolder" presStyleCnt="0"/>
      <dgm:spPr/>
    </dgm:pt>
    <dgm:pt modelId="{DD2D4873-5F19-4953-BAC7-5F5C482A088D}" type="pres">
      <dgm:prSet presAssocID="{414B2CC5-2692-42B6-A2E2-DC973C63D764}" presName="ConnectLine" presStyleLbl="sibTrans1D1" presStyleIdx="0" presStyleCnt="8"/>
      <dgm:spPr>
        <a:noFill/>
        <a:ln w="6350" cap="flat" cmpd="sng" algn="ctr">
          <a:solidFill>
            <a:schemeClr val="accent1">
              <a:hueOff val="0"/>
              <a:satOff val="0"/>
              <a:lumOff val="0"/>
              <a:alphaOff val="0"/>
            </a:schemeClr>
          </a:solidFill>
          <a:prstDash val="dash"/>
          <a:miter lim="800000"/>
        </a:ln>
        <a:effectLst/>
      </dgm:spPr>
    </dgm:pt>
    <dgm:pt modelId="{08BEEDFF-A203-4B92-9D3C-AD1A0C408CC3}" type="pres">
      <dgm:prSet presAssocID="{414B2CC5-2692-42B6-A2E2-DC973C63D764}" presName="ConnectorPoint" presStyleLbl="alignNode1" presStyleIdx="0" presStyleCnt="8"/>
      <dgm:spPr/>
    </dgm:pt>
    <dgm:pt modelId="{250F074A-DACA-47AD-A61C-5C4F88EA1B05}" type="pres">
      <dgm:prSet presAssocID="{414B2CC5-2692-42B6-A2E2-DC973C63D764}" presName="EmptyPlaceHolder" presStyleCnt="0"/>
      <dgm:spPr/>
    </dgm:pt>
    <dgm:pt modelId="{14DD8B9F-5994-46BA-BCF9-FB0C71828C34}" type="pres">
      <dgm:prSet presAssocID="{C0BF8B26-EA4A-4500-957A-CD24BD16C514}" presName="spaceBetweenRectangles" presStyleCnt="0"/>
      <dgm:spPr/>
    </dgm:pt>
    <dgm:pt modelId="{C7D19607-9E8E-4065-B743-395F907A75CA}" type="pres">
      <dgm:prSet presAssocID="{BC10E122-3E78-4678-A31E-00F7C2FF07AC}" presName="composite" presStyleCnt="0"/>
      <dgm:spPr/>
    </dgm:pt>
    <dgm:pt modelId="{ED951BE1-2320-4D2D-A3AD-4B56D3A51733}" type="pres">
      <dgm:prSet presAssocID="{BC10E122-3E78-4678-A31E-00F7C2FF07AC}" presName="L1TextContainer" presStyleLbl="revTx" presStyleIdx="1" presStyleCnt="8">
        <dgm:presLayoutVars>
          <dgm:chMax val="1"/>
          <dgm:chPref val="1"/>
          <dgm:bulletEnabled val="1"/>
        </dgm:presLayoutVars>
      </dgm:prSet>
      <dgm:spPr/>
    </dgm:pt>
    <dgm:pt modelId="{131120BD-AD5A-40BF-B530-2E677810B826}" type="pres">
      <dgm:prSet presAssocID="{BC10E122-3E78-4678-A31E-00F7C2FF07AC}" presName="L2TextContainerWrapper" presStyleCnt="0">
        <dgm:presLayoutVars>
          <dgm:chMax val="0"/>
          <dgm:chPref val="0"/>
          <dgm:bulletEnabled val="1"/>
        </dgm:presLayoutVars>
      </dgm:prSet>
      <dgm:spPr/>
    </dgm:pt>
    <dgm:pt modelId="{A1B293E8-744F-446E-B318-324641146B92}" type="pres">
      <dgm:prSet presAssocID="{BC10E122-3E78-4678-A31E-00F7C2FF07AC}" presName="L2TextContainer" presStyleLbl="bgAcc1" presStyleIdx="1" presStyleCnt="8"/>
      <dgm:spPr/>
    </dgm:pt>
    <dgm:pt modelId="{4ACEBE48-51AD-4183-8921-7EA34A6FD9B4}" type="pres">
      <dgm:prSet presAssocID="{BC10E122-3E78-4678-A31E-00F7C2FF07AC}" presName="FlexibleEmptyPlaceHolder" presStyleCnt="0"/>
      <dgm:spPr/>
    </dgm:pt>
    <dgm:pt modelId="{65A39625-3CC6-4C1E-B5A3-54E86AA5E60A}" type="pres">
      <dgm:prSet presAssocID="{BC10E122-3E78-4678-A31E-00F7C2FF07AC}" presName="ConnectLine" presStyleLbl="sibTrans1D1" presStyleIdx="1" presStyleCnt="8"/>
      <dgm:spPr>
        <a:noFill/>
        <a:ln w="6350" cap="flat" cmpd="sng" algn="ctr">
          <a:solidFill>
            <a:schemeClr val="accent1">
              <a:hueOff val="0"/>
              <a:satOff val="0"/>
              <a:lumOff val="0"/>
              <a:alphaOff val="0"/>
            </a:schemeClr>
          </a:solidFill>
          <a:prstDash val="dash"/>
          <a:miter lim="800000"/>
        </a:ln>
        <a:effectLst/>
      </dgm:spPr>
    </dgm:pt>
    <dgm:pt modelId="{5A2668E3-72FF-45E1-961B-8749212135E9}" type="pres">
      <dgm:prSet presAssocID="{BC10E122-3E78-4678-A31E-00F7C2FF07AC}" presName="ConnectorPoint" presStyleLbl="alignNode1" presStyleIdx="1" presStyleCnt="8"/>
      <dgm:spPr/>
    </dgm:pt>
    <dgm:pt modelId="{7D51F02C-B0C0-40F7-990C-136BA1E85139}" type="pres">
      <dgm:prSet presAssocID="{BC10E122-3E78-4678-A31E-00F7C2FF07AC}" presName="EmptyPlaceHolder" presStyleCnt="0"/>
      <dgm:spPr/>
    </dgm:pt>
    <dgm:pt modelId="{3F8A249B-EBE6-44FB-86CD-102F0BE15BC2}" type="pres">
      <dgm:prSet presAssocID="{8944190F-9B47-410C-8C8D-642E4DBF3954}" presName="spaceBetweenRectangles" presStyleCnt="0"/>
      <dgm:spPr/>
    </dgm:pt>
    <dgm:pt modelId="{3BA5F5E0-8547-4D2F-940E-CF373B456AE0}" type="pres">
      <dgm:prSet presAssocID="{162F50AB-5571-413D-85E0-E4F212BBB5D8}" presName="composite" presStyleCnt="0"/>
      <dgm:spPr/>
    </dgm:pt>
    <dgm:pt modelId="{CDDA27D6-9F33-4566-87FA-F1974AF7244A}" type="pres">
      <dgm:prSet presAssocID="{162F50AB-5571-413D-85E0-E4F212BBB5D8}" presName="L1TextContainer" presStyleLbl="revTx" presStyleIdx="2" presStyleCnt="8">
        <dgm:presLayoutVars>
          <dgm:chMax val="1"/>
          <dgm:chPref val="1"/>
          <dgm:bulletEnabled val="1"/>
        </dgm:presLayoutVars>
      </dgm:prSet>
      <dgm:spPr/>
    </dgm:pt>
    <dgm:pt modelId="{A3F02AA7-650F-4436-96E7-4C713EC5D106}" type="pres">
      <dgm:prSet presAssocID="{162F50AB-5571-413D-85E0-E4F212BBB5D8}" presName="L2TextContainerWrapper" presStyleCnt="0">
        <dgm:presLayoutVars>
          <dgm:chMax val="0"/>
          <dgm:chPref val="0"/>
          <dgm:bulletEnabled val="1"/>
        </dgm:presLayoutVars>
      </dgm:prSet>
      <dgm:spPr/>
    </dgm:pt>
    <dgm:pt modelId="{16D9CB93-67C1-49A0-BB92-338347998E4D}" type="pres">
      <dgm:prSet presAssocID="{162F50AB-5571-413D-85E0-E4F212BBB5D8}" presName="L2TextContainer" presStyleLbl="bgAcc1" presStyleIdx="2" presStyleCnt="8"/>
      <dgm:spPr/>
    </dgm:pt>
    <dgm:pt modelId="{B16BE493-707F-43EB-AD02-B39A65F5109F}" type="pres">
      <dgm:prSet presAssocID="{162F50AB-5571-413D-85E0-E4F212BBB5D8}" presName="FlexibleEmptyPlaceHolder" presStyleCnt="0"/>
      <dgm:spPr/>
    </dgm:pt>
    <dgm:pt modelId="{D865291B-B31A-49C5-9C23-6C76AC212070}" type="pres">
      <dgm:prSet presAssocID="{162F50AB-5571-413D-85E0-E4F212BBB5D8}" presName="ConnectLine" presStyleLbl="sibTrans1D1" presStyleIdx="2" presStyleCnt="8"/>
      <dgm:spPr>
        <a:noFill/>
        <a:ln w="6350" cap="flat" cmpd="sng" algn="ctr">
          <a:solidFill>
            <a:schemeClr val="accent1">
              <a:hueOff val="0"/>
              <a:satOff val="0"/>
              <a:lumOff val="0"/>
              <a:alphaOff val="0"/>
            </a:schemeClr>
          </a:solidFill>
          <a:prstDash val="dash"/>
          <a:miter lim="800000"/>
        </a:ln>
        <a:effectLst/>
      </dgm:spPr>
    </dgm:pt>
    <dgm:pt modelId="{30EE0235-46AF-4110-9818-8A9F9975375B}" type="pres">
      <dgm:prSet presAssocID="{162F50AB-5571-413D-85E0-E4F212BBB5D8}" presName="ConnectorPoint" presStyleLbl="alignNode1" presStyleIdx="2" presStyleCnt="8"/>
      <dgm:spPr/>
    </dgm:pt>
    <dgm:pt modelId="{54C5A58C-92C4-47CB-969A-919FBE650DAB}" type="pres">
      <dgm:prSet presAssocID="{162F50AB-5571-413D-85E0-E4F212BBB5D8}" presName="EmptyPlaceHolder" presStyleCnt="0"/>
      <dgm:spPr/>
    </dgm:pt>
    <dgm:pt modelId="{356D5612-0C2E-4733-8EC9-D9BCE635A6F4}" type="pres">
      <dgm:prSet presAssocID="{D4A3A955-F1C7-4865-8A49-DE47081BA0C5}" presName="spaceBetweenRectangles" presStyleCnt="0"/>
      <dgm:spPr/>
    </dgm:pt>
    <dgm:pt modelId="{358084C2-0357-4952-9788-825A847EFD95}" type="pres">
      <dgm:prSet presAssocID="{8BB1C155-CA8A-41AB-B105-B9533062748F}" presName="composite" presStyleCnt="0"/>
      <dgm:spPr/>
    </dgm:pt>
    <dgm:pt modelId="{3085ABED-FECA-405C-ADC1-93894CC921BB}" type="pres">
      <dgm:prSet presAssocID="{8BB1C155-CA8A-41AB-B105-B9533062748F}" presName="L1TextContainer" presStyleLbl="revTx" presStyleIdx="3" presStyleCnt="8">
        <dgm:presLayoutVars>
          <dgm:chMax val="1"/>
          <dgm:chPref val="1"/>
          <dgm:bulletEnabled val="1"/>
        </dgm:presLayoutVars>
      </dgm:prSet>
      <dgm:spPr/>
    </dgm:pt>
    <dgm:pt modelId="{B54C7ECE-BDAC-4496-A19D-3305BA3B1A35}" type="pres">
      <dgm:prSet presAssocID="{8BB1C155-CA8A-41AB-B105-B9533062748F}" presName="L2TextContainerWrapper" presStyleCnt="0">
        <dgm:presLayoutVars>
          <dgm:chMax val="0"/>
          <dgm:chPref val="0"/>
          <dgm:bulletEnabled val="1"/>
        </dgm:presLayoutVars>
      </dgm:prSet>
      <dgm:spPr/>
    </dgm:pt>
    <dgm:pt modelId="{DC831930-C648-463F-B115-710032EDEF4D}" type="pres">
      <dgm:prSet presAssocID="{8BB1C155-CA8A-41AB-B105-B9533062748F}" presName="L2TextContainer" presStyleLbl="bgAcc1" presStyleIdx="3" presStyleCnt="8"/>
      <dgm:spPr/>
    </dgm:pt>
    <dgm:pt modelId="{77F3100D-4A76-429A-B6A2-FF92741713D5}" type="pres">
      <dgm:prSet presAssocID="{8BB1C155-CA8A-41AB-B105-B9533062748F}" presName="FlexibleEmptyPlaceHolder" presStyleCnt="0"/>
      <dgm:spPr/>
    </dgm:pt>
    <dgm:pt modelId="{87F8D2F4-AD1B-4195-9B5B-42516F150CB0}" type="pres">
      <dgm:prSet presAssocID="{8BB1C155-CA8A-41AB-B105-B9533062748F}" presName="ConnectLine" presStyleLbl="sibTrans1D1" presStyleIdx="3" presStyleCnt="8"/>
      <dgm:spPr>
        <a:noFill/>
        <a:ln w="6350" cap="flat" cmpd="sng" algn="ctr">
          <a:solidFill>
            <a:schemeClr val="accent1">
              <a:hueOff val="0"/>
              <a:satOff val="0"/>
              <a:lumOff val="0"/>
              <a:alphaOff val="0"/>
            </a:schemeClr>
          </a:solidFill>
          <a:prstDash val="dash"/>
          <a:miter lim="800000"/>
        </a:ln>
        <a:effectLst/>
      </dgm:spPr>
    </dgm:pt>
    <dgm:pt modelId="{B80FA071-C3A4-4394-B9C4-91A188EB07ED}" type="pres">
      <dgm:prSet presAssocID="{8BB1C155-CA8A-41AB-B105-B9533062748F}" presName="ConnectorPoint" presStyleLbl="alignNode1" presStyleIdx="3" presStyleCnt="8"/>
      <dgm:spPr/>
    </dgm:pt>
    <dgm:pt modelId="{78821CE1-4E09-4A15-9A9E-5B2C89EF6C9C}" type="pres">
      <dgm:prSet presAssocID="{8BB1C155-CA8A-41AB-B105-B9533062748F}" presName="EmptyPlaceHolder" presStyleCnt="0"/>
      <dgm:spPr/>
    </dgm:pt>
    <dgm:pt modelId="{0EA8CC60-2C01-45BB-B265-0A24105F5C5A}" type="pres">
      <dgm:prSet presAssocID="{74C84AF1-F002-4235-BD84-B1FA2ACC4E21}" presName="spaceBetweenRectangles" presStyleCnt="0"/>
      <dgm:spPr/>
    </dgm:pt>
    <dgm:pt modelId="{313E3DC7-7BD4-4AB4-A061-B912A4DB4D51}" type="pres">
      <dgm:prSet presAssocID="{AF87A0D1-3731-4D4A-9B92-B7F612FEFAEE}" presName="composite" presStyleCnt="0"/>
      <dgm:spPr/>
    </dgm:pt>
    <dgm:pt modelId="{406A3A42-8349-4E10-9791-32993B1519D6}" type="pres">
      <dgm:prSet presAssocID="{AF87A0D1-3731-4D4A-9B92-B7F612FEFAEE}" presName="L1TextContainer" presStyleLbl="revTx" presStyleIdx="4" presStyleCnt="8">
        <dgm:presLayoutVars>
          <dgm:chMax val="1"/>
          <dgm:chPref val="1"/>
          <dgm:bulletEnabled val="1"/>
        </dgm:presLayoutVars>
      </dgm:prSet>
      <dgm:spPr/>
    </dgm:pt>
    <dgm:pt modelId="{D6EA2458-0AB3-414F-AAA1-6831D5DA5C0C}" type="pres">
      <dgm:prSet presAssocID="{AF87A0D1-3731-4D4A-9B92-B7F612FEFAEE}" presName="L2TextContainerWrapper" presStyleCnt="0">
        <dgm:presLayoutVars>
          <dgm:chMax val="0"/>
          <dgm:chPref val="0"/>
          <dgm:bulletEnabled val="1"/>
        </dgm:presLayoutVars>
      </dgm:prSet>
      <dgm:spPr/>
    </dgm:pt>
    <dgm:pt modelId="{618C1F0E-D7A5-41C3-A3B9-BC9C46DB1873}" type="pres">
      <dgm:prSet presAssocID="{AF87A0D1-3731-4D4A-9B92-B7F612FEFAEE}" presName="L2TextContainer" presStyleLbl="bgAcc1" presStyleIdx="4" presStyleCnt="8"/>
      <dgm:spPr/>
    </dgm:pt>
    <dgm:pt modelId="{04510644-2054-41EA-B024-975DFC9666DD}" type="pres">
      <dgm:prSet presAssocID="{AF87A0D1-3731-4D4A-9B92-B7F612FEFAEE}" presName="FlexibleEmptyPlaceHolder" presStyleCnt="0"/>
      <dgm:spPr/>
    </dgm:pt>
    <dgm:pt modelId="{9E8A7052-5EF5-4127-97C2-23EFD781DA0D}" type="pres">
      <dgm:prSet presAssocID="{AF87A0D1-3731-4D4A-9B92-B7F612FEFAEE}" presName="ConnectLine" presStyleLbl="sibTrans1D1" presStyleIdx="4" presStyleCnt="8"/>
      <dgm:spPr>
        <a:noFill/>
        <a:ln w="6350" cap="flat" cmpd="sng" algn="ctr">
          <a:solidFill>
            <a:schemeClr val="accent1">
              <a:hueOff val="0"/>
              <a:satOff val="0"/>
              <a:lumOff val="0"/>
              <a:alphaOff val="0"/>
            </a:schemeClr>
          </a:solidFill>
          <a:prstDash val="dash"/>
          <a:miter lim="800000"/>
        </a:ln>
        <a:effectLst/>
      </dgm:spPr>
    </dgm:pt>
    <dgm:pt modelId="{9AEE3A9A-02B7-4200-9BFD-667EC82C4789}" type="pres">
      <dgm:prSet presAssocID="{AF87A0D1-3731-4D4A-9B92-B7F612FEFAEE}" presName="ConnectorPoint" presStyleLbl="alignNode1" presStyleIdx="4" presStyleCnt="8"/>
      <dgm:spPr/>
    </dgm:pt>
    <dgm:pt modelId="{37B42596-EEB2-4A40-AFFB-8949B69449A9}" type="pres">
      <dgm:prSet presAssocID="{AF87A0D1-3731-4D4A-9B92-B7F612FEFAEE}" presName="EmptyPlaceHolder" presStyleCnt="0"/>
      <dgm:spPr/>
    </dgm:pt>
    <dgm:pt modelId="{1AC377DF-F7BB-4735-9C81-8C3C338F9354}" type="pres">
      <dgm:prSet presAssocID="{12E2394B-BA55-42F6-BE02-C9CD3A4362BA}" presName="spaceBetweenRectangles" presStyleCnt="0"/>
      <dgm:spPr/>
    </dgm:pt>
    <dgm:pt modelId="{35F9C179-47F7-49EF-ABAB-BBE4731F48AF}" type="pres">
      <dgm:prSet presAssocID="{F795DBCA-042B-4907-8515-D5259BC0FF57}" presName="composite" presStyleCnt="0"/>
      <dgm:spPr/>
    </dgm:pt>
    <dgm:pt modelId="{5F1A1261-77CF-4BC3-86BA-11F6271BE601}" type="pres">
      <dgm:prSet presAssocID="{F795DBCA-042B-4907-8515-D5259BC0FF57}" presName="L1TextContainer" presStyleLbl="revTx" presStyleIdx="5" presStyleCnt="8">
        <dgm:presLayoutVars>
          <dgm:chMax val="1"/>
          <dgm:chPref val="1"/>
          <dgm:bulletEnabled val="1"/>
        </dgm:presLayoutVars>
      </dgm:prSet>
      <dgm:spPr/>
    </dgm:pt>
    <dgm:pt modelId="{F4FFAA28-56AC-402F-90E1-39C4CF785DEF}" type="pres">
      <dgm:prSet presAssocID="{F795DBCA-042B-4907-8515-D5259BC0FF57}" presName="L2TextContainerWrapper" presStyleCnt="0">
        <dgm:presLayoutVars>
          <dgm:chMax val="0"/>
          <dgm:chPref val="0"/>
          <dgm:bulletEnabled val="1"/>
        </dgm:presLayoutVars>
      </dgm:prSet>
      <dgm:spPr/>
    </dgm:pt>
    <dgm:pt modelId="{B16BDFF1-5712-41FD-A10A-90229F0DB3D6}" type="pres">
      <dgm:prSet presAssocID="{F795DBCA-042B-4907-8515-D5259BC0FF57}" presName="L2TextContainer" presStyleLbl="bgAcc1" presStyleIdx="5" presStyleCnt="8"/>
      <dgm:spPr/>
    </dgm:pt>
    <dgm:pt modelId="{6074849E-45CC-4F07-AF83-16B01B638B28}" type="pres">
      <dgm:prSet presAssocID="{F795DBCA-042B-4907-8515-D5259BC0FF57}" presName="FlexibleEmptyPlaceHolder" presStyleCnt="0"/>
      <dgm:spPr/>
    </dgm:pt>
    <dgm:pt modelId="{63BE87F3-A7BA-4A28-9EE7-64DA203E9709}" type="pres">
      <dgm:prSet presAssocID="{F795DBCA-042B-4907-8515-D5259BC0FF57}" presName="ConnectLine" presStyleLbl="sibTrans1D1" presStyleIdx="5" presStyleCnt="8"/>
      <dgm:spPr>
        <a:noFill/>
        <a:ln w="6350" cap="flat" cmpd="sng" algn="ctr">
          <a:solidFill>
            <a:schemeClr val="accent1">
              <a:hueOff val="0"/>
              <a:satOff val="0"/>
              <a:lumOff val="0"/>
              <a:alphaOff val="0"/>
            </a:schemeClr>
          </a:solidFill>
          <a:prstDash val="dash"/>
          <a:miter lim="800000"/>
        </a:ln>
        <a:effectLst/>
      </dgm:spPr>
    </dgm:pt>
    <dgm:pt modelId="{6AB39100-535E-46C1-B618-5BEFDEF5855C}" type="pres">
      <dgm:prSet presAssocID="{F795DBCA-042B-4907-8515-D5259BC0FF57}" presName="ConnectorPoint" presStyleLbl="alignNode1" presStyleIdx="5" presStyleCnt="8"/>
      <dgm:spPr/>
    </dgm:pt>
    <dgm:pt modelId="{848E0B00-CBCE-4D9B-96FE-EACA9A07E5FD}" type="pres">
      <dgm:prSet presAssocID="{F795DBCA-042B-4907-8515-D5259BC0FF57}" presName="EmptyPlaceHolder" presStyleCnt="0"/>
      <dgm:spPr/>
    </dgm:pt>
    <dgm:pt modelId="{EB9BED12-1D45-46FD-A91B-33E76C2D203F}" type="pres">
      <dgm:prSet presAssocID="{E6619593-60E4-41F9-A34A-C3BACBF1F626}" presName="spaceBetweenRectangles" presStyleCnt="0"/>
      <dgm:spPr/>
    </dgm:pt>
    <dgm:pt modelId="{55F8AE32-07DA-4267-8503-1F5D71370B37}" type="pres">
      <dgm:prSet presAssocID="{44652D52-FF9C-403B-AE52-31269115DFC9}" presName="composite" presStyleCnt="0"/>
      <dgm:spPr/>
    </dgm:pt>
    <dgm:pt modelId="{7749BD11-85AF-4A7B-8932-44DA3C3BEAFF}" type="pres">
      <dgm:prSet presAssocID="{44652D52-FF9C-403B-AE52-31269115DFC9}" presName="L1TextContainer" presStyleLbl="revTx" presStyleIdx="6" presStyleCnt="8">
        <dgm:presLayoutVars>
          <dgm:chMax val="1"/>
          <dgm:chPref val="1"/>
          <dgm:bulletEnabled val="1"/>
        </dgm:presLayoutVars>
      </dgm:prSet>
      <dgm:spPr/>
    </dgm:pt>
    <dgm:pt modelId="{A3D7DBCE-7173-49FA-B9B8-FD4D2CEE3590}" type="pres">
      <dgm:prSet presAssocID="{44652D52-FF9C-403B-AE52-31269115DFC9}" presName="L2TextContainerWrapper" presStyleCnt="0">
        <dgm:presLayoutVars>
          <dgm:chMax val="0"/>
          <dgm:chPref val="0"/>
          <dgm:bulletEnabled val="1"/>
        </dgm:presLayoutVars>
      </dgm:prSet>
      <dgm:spPr/>
    </dgm:pt>
    <dgm:pt modelId="{B71BAE5F-398A-4248-885C-A16E4CB2A413}" type="pres">
      <dgm:prSet presAssocID="{44652D52-FF9C-403B-AE52-31269115DFC9}" presName="L2TextContainer" presStyleLbl="bgAcc1" presStyleIdx="6" presStyleCnt="8"/>
      <dgm:spPr/>
    </dgm:pt>
    <dgm:pt modelId="{F886864A-2F8F-411D-BC3E-C931C5A85168}" type="pres">
      <dgm:prSet presAssocID="{44652D52-FF9C-403B-AE52-31269115DFC9}" presName="FlexibleEmptyPlaceHolder" presStyleCnt="0"/>
      <dgm:spPr/>
    </dgm:pt>
    <dgm:pt modelId="{3B9386A1-78E0-45D6-982E-4FD44CFB11AB}" type="pres">
      <dgm:prSet presAssocID="{44652D52-FF9C-403B-AE52-31269115DFC9}" presName="ConnectLine" presStyleLbl="sibTrans1D1" presStyleIdx="6" presStyleCnt="8"/>
      <dgm:spPr>
        <a:noFill/>
        <a:ln w="6350" cap="flat" cmpd="sng" algn="ctr">
          <a:solidFill>
            <a:schemeClr val="accent1">
              <a:hueOff val="0"/>
              <a:satOff val="0"/>
              <a:lumOff val="0"/>
              <a:alphaOff val="0"/>
            </a:schemeClr>
          </a:solidFill>
          <a:prstDash val="dash"/>
          <a:miter lim="800000"/>
        </a:ln>
        <a:effectLst/>
      </dgm:spPr>
    </dgm:pt>
    <dgm:pt modelId="{F3BCDF99-24CA-4AD0-9017-BD6FB915C641}" type="pres">
      <dgm:prSet presAssocID="{44652D52-FF9C-403B-AE52-31269115DFC9}" presName="ConnectorPoint" presStyleLbl="alignNode1" presStyleIdx="6" presStyleCnt="8"/>
      <dgm:spPr/>
    </dgm:pt>
    <dgm:pt modelId="{E014E362-B756-4172-9D03-584B4411CA37}" type="pres">
      <dgm:prSet presAssocID="{44652D52-FF9C-403B-AE52-31269115DFC9}" presName="EmptyPlaceHolder" presStyleCnt="0"/>
      <dgm:spPr/>
    </dgm:pt>
    <dgm:pt modelId="{B69EE352-5B2C-4CDB-A414-BBEEA95287D4}" type="pres">
      <dgm:prSet presAssocID="{081DBEBC-0C9B-46A5-94A8-6B587E340116}" presName="spaceBetweenRectangles" presStyleCnt="0"/>
      <dgm:spPr/>
    </dgm:pt>
    <dgm:pt modelId="{D925A2FA-ACE1-44D1-BCF7-9F6D5FA70881}" type="pres">
      <dgm:prSet presAssocID="{2E07AFC6-8F8C-4146-A6BC-576F9122602F}" presName="composite" presStyleCnt="0"/>
      <dgm:spPr/>
    </dgm:pt>
    <dgm:pt modelId="{E53E82F7-FDFF-4C8A-829D-07E297995F0E}" type="pres">
      <dgm:prSet presAssocID="{2E07AFC6-8F8C-4146-A6BC-576F9122602F}" presName="L1TextContainer" presStyleLbl="revTx" presStyleIdx="7" presStyleCnt="8">
        <dgm:presLayoutVars>
          <dgm:chMax val="1"/>
          <dgm:chPref val="1"/>
          <dgm:bulletEnabled val="1"/>
        </dgm:presLayoutVars>
      </dgm:prSet>
      <dgm:spPr/>
    </dgm:pt>
    <dgm:pt modelId="{8915E0C8-8288-4AA8-A25F-3541CF837199}" type="pres">
      <dgm:prSet presAssocID="{2E07AFC6-8F8C-4146-A6BC-576F9122602F}" presName="L2TextContainerWrapper" presStyleCnt="0">
        <dgm:presLayoutVars>
          <dgm:chMax val="0"/>
          <dgm:chPref val="0"/>
          <dgm:bulletEnabled val="1"/>
        </dgm:presLayoutVars>
      </dgm:prSet>
      <dgm:spPr/>
    </dgm:pt>
    <dgm:pt modelId="{DC98BB88-C8A5-49DF-9075-FB7352DC9C8E}" type="pres">
      <dgm:prSet presAssocID="{2E07AFC6-8F8C-4146-A6BC-576F9122602F}" presName="L2TextContainer" presStyleLbl="bgAcc1" presStyleIdx="7" presStyleCnt="8"/>
      <dgm:spPr/>
    </dgm:pt>
    <dgm:pt modelId="{23AAAC85-A0EC-42FD-9A26-DD473BBC7435}" type="pres">
      <dgm:prSet presAssocID="{2E07AFC6-8F8C-4146-A6BC-576F9122602F}" presName="FlexibleEmptyPlaceHolder" presStyleCnt="0"/>
      <dgm:spPr/>
    </dgm:pt>
    <dgm:pt modelId="{57CB620D-9F4D-4E36-90CC-D3279B5D5C1B}" type="pres">
      <dgm:prSet presAssocID="{2E07AFC6-8F8C-4146-A6BC-576F9122602F}" presName="ConnectLine" presStyleLbl="sibTrans1D1" presStyleIdx="7" presStyleCnt="8"/>
      <dgm:spPr>
        <a:noFill/>
        <a:ln w="6350" cap="flat" cmpd="sng" algn="ctr">
          <a:solidFill>
            <a:schemeClr val="accent1">
              <a:hueOff val="0"/>
              <a:satOff val="0"/>
              <a:lumOff val="0"/>
              <a:alphaOff val="0"/>
            </a:schemeClr>
          </a:solidFill>
          <a:prstDash val="dash"/>
          <a:miter lim="800000"/>
        </a:ln>
        <a:effectLst/>
      </dgm:spPr>
    </dgm:pt>
    <dgm:pt modelId="{AB7C910E-EB85-4976-911E-6C04D6995D9B}" type="pres">
      <dgm:prSet presAssocID="{2E07AFC6-8F8C-4146-A6BC-576F9122602F}" presName="ConnectorPoint" presStyleLbl="alignNode1" presStyleIdx="7" presStyleCnt="8"/>
      <dgm:spPr/>
    </dgm:pt>
    <dgm:pt modelId="{692C769B-B019-465C-B34D-914368E5EB65}" type="pres">
      <dgm:prSet presAssocID="{2E07AFC6-8F8C-4146-A6BC-576F9122602F}" presName="EmptyPlaceHolder" presStyleCnt="0"/>
      <dgm:spPr/>
    </dgm:pt>
  </dgm:ptLst>
  <dgm:cxnLst>
    <dgm:cxn modelId="{68783A01-5F57-4AD6-9E41-F1BE9C48E364}" type="presOf" srcId="{E46DA7FE-D62D-4D69-A0A8-99198E70781B}" destId="{0E3383F2-8D03-475F-BB51-4E38D207EB6B}" srcOrd="0" destOrd="0" presId="urn:microsoft.com/office/officeart/2016/7/layout/BasicTimeline"/>
    <dgm:cxn modelId="{B18EFA0A-D8D9-4F95-8DA3-40919B114FA5}" srcId="{F795DBCA-042B-4907-8515-D5259BC0FF57}" destId="{9886743C-2DB0-4407-ABCB-4F70B26BD45E}" srcOrd="0" destOrd="0" parTransId="{BD452BF4-51C7-481E-87A2-1ADD60980491}" sibTransId="{2D57E50C-26CE-427E-9E1C-DFBAFC9D9739}"/>
    <dgm:cxn modelId="{7AB8120D-7E34-4DDE-94E5-C1ED4C3AE573}" type="presOf" srcId="{2A37E866-2494-44C5-88BD-E642EBFADC8F}" destId="{16D9CB93-67C1-49A0-BB92-338347998E4D}" srcOrd="0" destOrd="0" presId="urn:microsoft.com/office/officeart/2016/7/layout/BasicTimeline"/>
    <dgm:cxn modelId="{EA80BC10-2F87-496D-A2E4-561A193FEC08}" srcId="{44652D52-FF9C-403B-AE52-31269115DFC9}" destId="{483FF961-1965-4C5E-8463-1D9C1B7C62DA}" srcOrd="0" destOrd="0" parTransId="{58CC4323-DCCD-46BC-B122-034321CC12F8}" sibTransId="{290A76F9-DFE4-47F8-9CB2-4896779EB77C}"/>
    <dgm:cxn modelId="{8096C016-66D8-4F31-9F29-557FA9A0F71F}" type="presOf" srcId="{483FF961-1965-4C5E-8463-1D9C1B7C62DA}" destId="{B71BAE5F-398A-4248-885C-A16E4CB2A413}" srcOrd="0" destOrd="0" presId="urn:microsoft.com/office/officeart/2016/7/layout/BasicTimeline"/>
    <dgm:cxn modelId="{604B9129-9D4D-4E20-91DE-B91A7691565F}" type="presOf" srcId="{9886743C-2DB0-4407-ABCB-4F70B26BD45E}" destId="{B16BDFF1-5712-41FD-A10A-90229F0DB3D6}" srcOrd="0" destOrd="0" presId="urn:microsoft.com/office/officeart/2016/7/layout/BasicTimeline"/>
    <dgm:cxn modelId="{919ACC2E-2F09-46C8-BED7-96B3C7802C34}" type="presOf" srcId="{BE9E22FD-8D82-4DED-94AF-5BC3ED3A76A9}" destId="{DC98BB88-C8A5-49DF-9075-FB7352DC9C8E}" srcOrd="0" destOrd="0" presId="urn:microsoft.com/office/officeart/2016/7/layout/BasicTimeline"/>
    <dgm:cxn modelId="{0A294B2F-2380-4223-BE9B-170B18061D30}" type="presOf" srcId="{F795DBCA-042B-4907-8515-D5259BC0FF57}" destId="{5F1A1261-77CF-4BC3-86BA-11F6271BE601}" srcOrd="0" destOrd="0" presId="urn:microsoft.com/office/officeart/2016/7/layout/BasicTimeline"/>
    <dgm:cxn modelId="{A1580838-80EE-485C-93F9-2AB1B7F5D87B}" type="presOf" srcId="{AF87A0D1-3731-4D4A-9B92-B7F612FEFAEE}" destId="{406A3A42-8349-4E10-9791-32993B1519D6}" srcOrd="0" destOrd="0" presId="urn:microsoft.com/office/officeart/2016/7/layout/BasicTimeline"/>
    <dgm:cxn modelId="{CEECE838-2926-47C8-AE2E-46E3B164574D}" type="presOf" srcId="{8BB1C155-CA8A-41AB-B105-B9533062748F}" destId="{3085ABED-FECA-405C-ADC1-93894CC921BB}" srcOrd="0" destOrd="0" presId="urn:microsoft.com/office/officeart/2016/7/layout/BasicTimeline"/>
    <dgm:cxn modelId="{2254F443-6FB5-4A35-B2EF-2B4F71ECBB3B}" type="presOf" srcId="{56A74F8F-6839-4C42-A0DC-D39BAB9D3DE1}" destId="{A1B293E8-744F-446E-B318-324641146B92}" srcOrd="0" destOrd="0" presId="urn:microsoft.com/office/officeart/2016/7/layout/BasicTimeline"/>
    <dgm:cxn modelId="{AE484E58-B033-418C-9F2E-CE3B36678BDE}" srcId="{AF87A0D1-3731-4D4A-9B92-B7F612FEFAEE}" destId="{B2C4D954-3F97-47E9-8A59-74810AB3C37A}" srcOrd="0" destOrd="0" parTransId="{0C40EB10-CB67-4930-8EC2-022C3F752957}" sibTransId="{E2E9BCA5-6BD6-4F44-AE05-28A025719884}"/>
    <dgm:cxn modelId="{3C93AA68-C43D-46EF-A230-20D3DD98DBDF}" type="presOf" srcId="{B2C4D954-3F97-47E9-8A59-74810AB3C37A}" destId="{618C1F0E-D7A5-41C3-A3B9-BC9C46DB1873}" srcOrd="0" destOrd="0" presId="urn:microsoft.com/office/officeart/2016/7/layout/BasicTimeline"/>
    <dgm:cxn modelId="{C09DCB71-A7F8-49C6-8C0B-0B5C3B17BD3B}" srcId="{7F753CB4-9550-4A05-AA62-1AF55F0148EF}" destId="{F795DBCA-042B-4907-8515-D5259BC0FF57}" srcOrd="5" destOrd="0" parTransId="{83E2F7D5-1650-477B-8860-BC37CDE01DFB}" sibTransId="{E6619593-60E4-41F9-A34A-C3BACBF1F626}"/>
    <dgm:cxn modelId="{5DC6A27C-8B7B-4E3C-87EF-49EB97A05B8A}" srcId="{7F753CB4-9550-4A05-AA62-1AF55F0148EF}" destId="{8BB1C155-CA8A-41AB-B105-B9533062748F}" srcOrd="3" destOrd="0" parTransId="{15404A61-7A06-49FD-955D-B07E2EEBDF18}" sibTransId="{74C84AF1-F002-4235-BD84-B1FA2ACC4E21}"/>
    <dgm:cxn modelId="{382EA97F-D69D-4863-9B61-175FB4897DA9}" type="presOf" srcId="{162F50AB-5571-413D-85E0-E4F212BBB5D8}" destId="{CDDA27D6-9F33-4566-87FA-F1974AF7244A}" srcOrd="0" destOrd="0" presId="urn:microsoft.com/office/officeart/2016/7/layout/BasicTimeline"/>
    <dgm:cxn modelId="{50FFAA81-67C0-4F9F-9DB4-458C985BCE7B}" type="presOf" srcId="{7F753CB4-9550-4A05-AA62-1AF55F0148EF}" destId="{9C0F05F6-7410-44C0-AF3E-989A5768632F}" srcOrd="0" destOrd="0" presId="urn:microsoft.com/office/officeart/2016/7/layout/BasicTimeline"/>
    <dgm:cxn modelId="{2351D682-3781-4A72-8410-267036FCA81F}" type="presOf" srcId="{414B2CC5-2692-42B6-A2E2-DC973C63D764}" destId="{DC0C9CD3-4FC3-4A5F-8118-8395DDA2178B}" srcOrd="0" destOrd="0" presId="urn:microsoft.com/office/officeart/2016/7/layout/BasicTimeline"/>
    <dgm:cxn modelId="{6C0F7C85-5EFA-49E1-BBA1-FD6471FDB737}" srcId="{7F753CB4-9550-4A05-AA62-1AF55F0148EF}" destId="{2E07AFC6-8F8C-4146-A6BC-576F9122602F}" srcOrd="7" destOrd="0" parTransId="{F4F77168-46D5-4E44-ABB3-649F825180A3}" sibTransId="{11DEA225-6032-4627-8B54-96CBD823BCB1}"/>
    <dgm:cxn modelId="{8A575786-4EB8-403E-BCFB-3D9D78566C57}" srcId="{162F50AB-5571-413D-85E0-E4F212BBB5D8}" destId="{2A37E866-2494-44C5-88BD-E642EBFADC8F}" srcOrd="0" destOrd="0" parTransId="{0926DBE3-05DE-4121-81FF-0DF4742F20EA}" sibTransId="{A246C1A0-DCE4-48CC-84E4-6C808092C72C}"/>
    <dgm:cxn modelId="{24DECB86-382B-4460-897E-D7353E957A9A}" srcId="{7F753CB4-9550-4A05-AA62-1AF55F0148EF}" destId="{44652D52-FF9C-403B-AE52-31269115DFC9}" srcOrd="6" destOrd="0" parTransId="{9BCC1735-C694-401D-A30B-1D3945168A3C}" sibTransId="{081DBEBC-0C9B-46A5-94A8-6B587E340116}"/>
    <dgm:cxn modelId="{33ADAA88-0790-4753-B691-367FFA471E61}" srcId="{7F753CB4-9550-4A05-AA62-1AF55F0148EF}" destId="{AF87A0D1-3731-4D4A-9B92-B7F612FEFAEE}" srcOrd="4" destOrd="0" parTransId="{C8FD392A-F761-4FE3-A82E-57AA15C94137}" sibTransId="{12E2394B-BA55-42F6-BE02-C9CD3A4362BA}"/>
    <dgm:cxn modelId="{FA095A9B-522E-4A93-98A6-BCBEA6C419C7}" srcId="{BC10E122-3E78-4678-A31E-00F7C2FF07AC}" destId="{56A74F8F-6839-4C42-A0DC-D39BAB9D3DE1}" srcOrd="0" destOrd="0" parTransId="{E1EEBE45-D388-4975-BC91-0776A2D0EEC8}" sibTransId="{17A89EED-FA83-4A46-A285-1B4B5A151675}"/>
    <dgm:cxn modelId="{173EEEAF-7DA1-4D2B-889A-737F363B88A1}" type="presOf" srcId="{44652D52-FF9C-403B-AE52-31269115DFC9}" destId="{7749BD11-85AF-4A7B-8932-44DA3C3BEAFF}" srcOrd="0" destOrd="0" presId="urn:microsoft.com/office/officeart/2016/7/layout/BasicTimeline"/>
    <dgm:cxn modelId="{CD320DB9-0DCB-46BE-AE8F-E05070A45937}" srcId="{8BB1C155-CA8A-41AB-B105-B9533062748F}" destId="{039982E8-1223-4192-BF18-552604C625ED}" srcOrd="0" destOrd="0" parTransId="{53FAADD2-E5A2-4C50-B068-4B15535F1D40}" sibTransId="{7687FFDA-0252-4838-B4F1-34DAC2D15277}"/>
    <dgm:cxn modelId="{3A731FBF-8ECD-499C-A500-97DD21499E17}" srcId="{414B2CC5-2692-42B6-A2E2-DC973C63D764}" destId="{E46DA7FE-D62D-4D69-A0A8-99198E70781B}" srcOrd="0" destOrd="0" parTransId="{43EF150F-D165-4E80-8D1A-4DD9E291A44B}" sibTransId="{6CB6FB5A-7A97-4F11-8184-DC7B7174210D}"/>
    <dgm:cxn modelId="{8C6805C2-5231-44D1-B8FA-8859CD94D39F}" srcId="{7F753CB4-9550-4A05-AA62-1AF55F0148EF}" destId="{BC10E122-3E78-4678-A31E-00F7C2FF07AC}" srcOrd="1" destOrd="0" parTransId="{854AF1F7-EDCB-4BD5-A368-A04A50CA1DD0}" sibTransId="{8944190F-9B47-410C-8C8D-642E4DBF3954}"/>
    <dgm:cxn modelId="{9F03B8C9-AF09-409A-A4AE-BF2A1DCCE57C}" type="presOf" srcId="{039982E8-1223-4192-BF18-552604C625ED}" destId="{DC831930-C648-463F-B115-710032EDEF4D}" srcOrd="0" destOrd="0" presId="urn:microsoft.com/office/officeart/2016/7/layout/BasicTimeline"/>
    <dgm:cxn modelId="{A800E0D6-FD75-4A8D-9541-46A6D69CCF59}" srcId="{2E07AFC6-8F8C-4146-A6BC-576F9122602F}" destId="{BE9E22FD-8D82-4DED-94AF-5BC3ED3A76A9}" srcOrd="0" destOrd="0" parTransId="{96D83628-4646-4669-9734-242B38985BB4}" sibTransId="{F6E03B3A-3B20-4D1B-B39F-45CCA546F934}"/>
    <dgm:cxn modelId="{275F5CDD-E457-40BF-9BB1-893B4BBAAA5C}" type="presOf" srcId="{2E07AFC6-8F8C-4146-A6BC-576F9122602F}" destId="{E53E82F7-FDFF-4C8A-829D-07E297995F0E}" srcOrd="0" destOrd="0" presId="urn:microsoft.com/office/officeart/2016/7/layout/BasicTimeline"/>
    <dgm:cxn modelId="{513243F9-543D-4625-AFD6-10AF08638FE4}" type="presOf" srcId="{BC10E122-3E78-4678-A31E-00F7C2FF07AC}" destId="{ED951BE1-2320-4D2D-A3AD-4B56D3A51733}" srcOrd="0" destOrd="0" presId="urn:microsoft.com/office/officeart/2016/7/layout/BasicTimeline"/>
    <dgm:cxn modelId="{7363B7FD-45F4-42C7-9B02-298937C5AF1E}" srcId="{7F753CB4-9550-4A05-AA62-1AF55F0148EF}" destId="{414B2CC5-2692-42B6-A2E2-DC973C63D764}" srcOrd="0" destOrd="0" parTransId="{832A8E86-A3BF-4C12-B8B7-4F50615C53DF}" sibTransId="{C0BF8B26-EA4A-4500-957A-CD24BD16C514}"/>
    <dgm:cxn modelId="{F0A58BFF-4028-41E7-AC6B-E1AF0D631C8E}" srcId="{7F753CB4-9550-4A05-AA62-1AF55F0148EF}" destId="{162F50AB-5571-413D-85E0-E4F212BBB5D8}" srcOrd="2" destOrd="0" parTransId="{DEE2BA2B-DD6D-4EFD-A5C4-C5BBFDD2F247}" sibTransId="{D4A3A955-F1C7-4865-8A49-DE47081BA0C5}"/>
    <dgm:cxn modelId="{E949A955-46E9-4E4F-B345-6F9480684C4D}" type="presParOf" srcId="{9C0F05F6-7410-44C0-AF3E-989A5768632F}" destId="{D3465811-51A0-44D5-8822-01B9C6A35445}" srcOrd="0" destOrd="0" presId="urn:microsoft.com/office/officeart/2016/7/layout/BasicTimeline"/>
    <dgm:cxn modelId="{332244BD-CE78-4BF3-A9BF-49C33891BDA1}" type="presParOf" srcId="{9C0F05F6-7410-44C0-AF3E-989A5768632F}" destId="{E153DFA5-3644-4D59-8413-96A3C89051FC}" srcOrd="1" destOrd="0" presId="urn:microsoft.com/office/officeart/2016/7/layout/BasicTimeline"/>
    <dgm:cxn modelId="{9485562E-5797-4E5A-B2D7-69D2A763DB5B}" type="presParOf" srcId="{E153DFA5-3644-4D59-8413-96A3C89051FC}" destId="{E4E0F795-1781-4BA9-9F11-1FF1533F0844}" srcOrd="0" destOrd="0" presId="urn:microsoft.com/office/officeart/2016/7/layout/BasicTimeline"/>
    <dgm:cxn modelId="{02E5D85C-1D46-423A-9E44-6259CA2588D6}" type="presParOf" srcId="{E4E0F795-1781-4BA9-9F11-1FF1533F0844}" destId="{DC0C9CD3-4FC3-4A5F-8118-8395DDA2178B}" srcOrd="0" destOrd="0" presId="urn:microsoft.com/office/officeart/2016/7/layout/BasicTimeline"/>
    <dgm:cxn modelId="{75199116-C6DC-48D6-903E-9AF71669D84C}" type="presParOf" srcId="{E4E0F795-1781-4BA9-9F11-1FF1533F0844}" destId="{D0E4F3E5-A1A7-4CBD-BE3B-734CF2B85AB9}" srcOrd="1" destOrd="0" presId="urn:microsoft.com/office/officeart/2016/7/layout/BasicTimeline"/>
    <dgm:cxn modelId="{66150C05-8D41-42D5-906A-3B5230E4A29D}" type="presParOf" srcId="{D0E4F3E5-A1A7-4CBD-BE3B-734CF2B85AB9}" destId="{0E3383F2-8D03-475F-BB51-4E38D207EB6B}" srcOrd="0" destOrd="0" presId="urn:microsoft.com/office/officeart/2016/7/layout/BasicTimeline"/>
    <dgm:cxn modelId="{80742124-368F-4F8D-B46A-921EABEFFD47}" type="presParOf" srcId="{D0E4F3E5-A1A7-4CBD-BE3B-734CF2B85AB9}" destId="{A53A8F25-664D-4E0C-AFD4-065522945976}" srcOrd="1" destOrd="0" presId="urn:microsoft.com/office/officeart/2016/7/layout/BasicTimeline"/>
    <dgm:cxn modelId="{22DE19B3-8534-45E9-B5EC-6CCFEE1018A7}" type="presParOf" srcId="{E4E0F795-1781-4BA9-9F11-1FF1533F0844}" destId="{DD2D4873-5F19-4953-BAC7-5F5C482A088D}" srcOrd="2" destOrd="0" presId="urn:microsoft.com/office/officeart/2016/7/layout/BasicTimeline"/>
    <dgm:cxn modelId="{14638092-5E24-4260-B512-8CC81902586D}" type="presParOf" srcId="{E4E0F795-1781-4BA9-9F11-1FF1533F0844}" destId="{08BEEDFF-A203-4B92-9D3C-AD1A0C408CC3}" srcOrd="3" destOrd="0" presId="urn:microsoft.com/office/officeart/2016/7/layout/BasicTimeline"/>
    <dgm:cxn modelId="{196F73F9-D442-4A11-9C6B-9A690CE602A1}" type="presParOf" srcId="{E4E0F795-1781-4BA9-9F11-1FF1533F0844}" destId="{250F074A-DACA-47AD-A61C-5C4F88EA1B05}" srcOrd="4" destOrd="0" presId="urn:microsoft.com/office/officeart/2016/7/layout/BasicTimeline"/>
    <dgm:cxn modelId="{5F8246BE-78EC-4FF5-898E-518FF271C59B}" type="presParOf" srcId="{E153DFA5-3644-4D59-8413-96A3C89051FC}" destId="{14DD8B9F-5994-46BA-BCF9-FB0C71828C34}" srcOrd="1" destOrd="0" presId="urn:microsoft.com/office/officeart/2016/7/layout/BasicTimeline"/>
    <dgm:cxn modelId="{5A415807-B153-4EB1-AEDA-0D181D2890D8}" type="presParOf" srcId="{E153DFA5-3644-4D59-8413-96A3C89051FC}" destId="{C7D19607-9E8E-4065-B743-395F907A75CA}" srcOrd="2" destOrd="0" presId="urn:microsoft.com/office/officeart/2016/7/layout/BasicTimeline"/>
    <dgm:cxn modelId="{E3A02295-EE5F-4446-888F-F5820CF3D9C8}" type="presParOf" srcId="{C7D19607-9E8E-4065-B743-395F907A75CA}" destId="{ED951BE1-2320-4D2D-A3AD-4B56D3A51733}" srcOrd="0" destOrd="0" presId="urn:microsoft.com/office/officeart/2016/7/layout/BasicTimeline"/>
    <dgm:cxn modelId="{5B3E7273-D723-43B3-BA29-776F713E5EFB}" type="presParOf" srcId="{C7D19607-9E8E-4065-B743-395F907A75CA}" destId="{131120BD-AD5A-40BF-B530-2E677810B826}" srcOrd="1" destOrd="0" presId="urn:microsoft.com/office/officeart/2016/7/layout/BasicTimeline"/>
    <dgm:cxn modelId="{A5E32D32-9AE2-4E23-B993-A3B6765AC9E9}" type="presParOf" srcId="{131120BD-AD5A-40BF-B530-2E677810B826}" destId="{A1B293E8-744F-446E-B318-324641146B92}" srcOrd="0" destOrd="0" presId="urn:microsoft.com/office/officeart/2016/7/layout/BasicTimeline"/>
    <dgm:cxn modelId="{98442C41-DD67-424F-9748-F400E28D26AF}" type="presParOf" srcId="{131120BD-AD5A-40BF-B530-2E677810B826}" destId="{4ACEBE48-51AD-4183-8921-7EA34A6FD9B4}" srcOrd="1" destOrd="0" presId="urn:microsoft.com/office/officeart/2016/7/layout/BasicTimeline"/>
    <dgm:cxn modelId="{91B9C70C-1E3C-414A-9394-1321017D7C75}" type="presParOf" srcId="{C7D19607-9E8E-4065-B743-395F907A75CA}" destId="{65A39625-3CC6-4C1E-B5A3-54E86AA5E60A}" srcOrd="2" destOrd="0" presId="urn:microsoft.com/office/officeart/2016/7/layout/BasicTimeline"/>
    <dgm:cxn modelId="{3FC441AF-3826-47AF-9A84-FA0658DCAC6D}" type="presParOf" srcId="{C7D19607-9E8E-4065-B743-395F907A75CA}" destId="{5A2668E3-72FF-45E1-961B-8749212135E9}" srcOrd="3" destOrd="0" presId="urn:microsoft.com/office/officeart/2016/7/layout/BasicTimeline"/>
    <dgm:cxn modelId="{6CE8F355-72E8-498A-AE3A-2F2767186687}" type="presParOf" srcId="{C7D19607-9E8E-4065-B743-395F907A75CA}" destId="{7D51F02C-B0C0-40F7-990C-136BA1E85139}" srcOrd="4" destOrd="0" presId="urn:microsoft.com/office/officeart/2016/7/layout/BasicTimeline"/>
    <dgm:cxn modelId="{2779C75D-D25D-44AB-968D-1789BDF1E187}" type="presParOf" srcId="{E153DFA5-3644-4D59-8413-96A3C89051FC}" destId="{3F8A249B-EBE6-44FB-86CD-102F0BE15BC2}" srcOrd="3" destOrd="0" presId="urn:microsoft.com/office/officeart/2016/7/layout/BasicTimeline"/>
    <dgm:cxn modelId="{1F26BAC4-13E2-4C3F-A98C-AED5BC057339}" type="presParOf" srcId="{E153DFA5-3644-4D59-8413-96A3C89051FC}" destId="{3BA5F5E0-8547-4D2F-940E-CF373B456AE0}" srcOrd="4" destOrd="0" presId="urn:microsoft.com/office/officeart/2016/7/layout/BasicTimeline"/>
    <dgm:cxn modelId="{018D3B7C-856B-4574-83E1-B50689677BFE}" type="presParOf" srcId="{3BA5F5E0-8547-4D2F-940E-CF373B456AE0}" destId="{CDDA27D6-9F33-4566-87FA-F1974AF7244A}" srcOrd="0" destOrd="0" presId="urn:microsoft.com/office/officeart/2016/7/layout/BasicTimeline"/>
    <dgm:cxn modelId="{5AC57631-461C-4917-8115-C254A37C546C}" type="presParOf" srcId="{3BA5F5E0-8547-4D2F-940E-CF373B456AE0}" destId="{A3F02AA7-650F-4436-96E7-4C713EC5D106}" srcOrd="1" destOrd="0" presId="urn:microsoft.com/office/officeart/2016/7/layout/BasicTimeline"/>
    <dgm:cxn modelId="{FE2FA2E0-0609-4287-B0B8-5F878DD80BDD}" type="presParOf" srcId="{A3F02AA7-650F-4436-96E7-4C713EC5D106}" destId="{16D9CB93-67C1-49A0-BB92-338347998E4D}" srcOrd="0" destOrd="0" presId="urn:microsoft.com/office/officeart/2016/7/layout/BasicTimeline"/>
    <dgm:cxn modelId="{2E6B20D4-55FD-4B2D-BC6F-E0523B012C46}" type="presParOf" srcId="{A3F02AA7-650F-4436-96E7-4C713EC5D106}" destId="{B16BE493-707F-43EB-AD02-B39A65F5109F}" srcOrd="1" destOrd="0" presId="urn:microsoft.com/office/officeart/2016/7/layout/BasicTimeline"/>
    <dgm:cxn modelId="{167E5190-362A-4517-8043-7E852701459D}" type="presParOf" srcId="{3BA5F5E0-8547-4D2F-940E-CF373B456AE0}" destId="{D865291B-B31A-49C5-9C23-6C76AC212070}" srcOrd="2" destOrd="0" presId="urn:microsoft.com/office/officeart/2016/7/layout/BasicTimeline"/>
    <dgm:cxn modelId="{45B9E2FF-D9AE-4294-99A8-AC8C92D8F5B5}" type="presParOf" srcId="{3BA5F5E0-8547-4D2F-940E-CF373B456AE0}" destId="{30EE0235-46AF-4110-9818-8A9F9975375B}" srcOrd="3" destOrd="0" presId="urn:microsoft.com/office/officeart/2016/7/layout/BasicTimeline"/>
    <dgm:cxn modelId="{7AF73401-876F-45A4-89C0-9BFF8D05E233}" type="presParOf" srcId="{3BA5F5E0-8547-4D2F-940E-CF373B456AE0}" destId="{54C5A58C-92C4-47CB-969A-919FBE650DAB}" srcOrd="4" destOrd="0" presId="urn:microsoft.com/office/officeart/2016/7/layout/BasicTimeline"/>
    <dgm:cxn modelId="{E2523CD3-DB5D-4392-BE01-3E52BD98C9F4}" type="presParOf" srcId="{E153DFA5-3644-4D59-8413-96A3C89051FC}" destId="{356D5612-0C2E-4733-8EC9-D9BCE635A6F4}" srcOrd="5" destOrd="0" presId="urn:microsoft.com/office/officeart/2016/7/layout/BasicTimeline"/>
    <dgm:cxn modelId="{9333176E-A6E4-4D1B-AFAD-052DC13121BA}" type="presParOf" srcId="{E153DFA5-3644-4D59-8413-96A3C89051FC}" destId="{358084C2-0357-4952-9788-825A847EFD95}" srcOrd="6" destOrd="0" presId="urn:microsoft.com/office/officeart/2016/7/layout/BasicTimeline"/>
    <dgm:cxn modelId="{53CF11B1-BB0E-4BFA-8BD8-04BD18689624}" type="presParOf" srcId="{358084C2-0357-4952-9788-825A847EFD95}" destId="{3085ABED-FECA-405C-ADC1-93894CC921BB}" srcOrd="0" destOrd="0" presId="urn:microsoft.com/office/officeart/2016/7/layout/BasicTimeline"/>
    <dgm:cxn modelId="{D531608D-81E5-4AD1-940F-8584320FACBD}" type="presParOf" srcId="{358084C2-0357-4952-9788-825A847EFD95}" destId="{B54C7ECE-BDAC-4496-A19D-3305BA3B1A35}" srcOrd="1" destOrd="0" presId="urn:microsoft.com/office/officeart/2016/7/layout/BasicTimeline"/>
    <dgm:cxn modelId="{94A37473-807B-4F0D-9E8F-0ACB20DFB316}" type="presParOf" srcId="{B54C7ECE-BDAC-4496-A19D-3305BA3B1A35}" destId="{DC831930-C648-463F-B115-710032EDEF4D}" srcOrd="0" destOrd="0" presId="urn:microsoft.com/office/officeart/2016/7/layout/BasicTimeline"/>
    <dgm:cxn modelId="{1086EEE6-F131-45DF-ADD4-45C043119E7A}" type="presParOf" srcId="{B54C7ECE-BDAC-4496-A19D-3305BA3B1A35}" destId="{77F3100D-4A76-429A-B6A2-FF92741713D5}" srcOrd="1" destOrd="0" presId="urn:microsoft.com/office/officeart/2016/7/layout/BasicTimeline"/>
    <dgm:cxn modelId="{D36E8617-E196-4259-AAFA-575CD7ADEC01}" type="presParOf" srcId="{358084C2-0357-4952-9788-825A847EFD95}" destId="{87F8D2F4-AD1B-4195-9B5B-42516F150CB0}" srcOrd="2" destOrd="0" presId="urn:microsoft.com/office/officeart/2016/7/layout/BasicTimeline"/>
    <dgm:cxn modelId="{1F34BA44-6A7E-4225-A5D2-2AAB12CBAEF0}" type="presParOf" srcId="{358084C2-0357-4952-9788-825A847EFD95}" destId="{B80FA071-C3A4-4394-B9C4-91A188EB07ED}" srcOrd="3" destOrd="0" presId="urn:microsoft.com/office/officeart/2016/7/layout/BasicTimeline"/>
    <dgm:cxn modelId="{35AB7341-325F-4732-9C31-0B354A18B9ED}" type="presParOf" srcId="{358084C2-0357-4952-9788-825A847EFD95}" destId="{78821CE1-4E09-4A15-9A9E-5B2C89EF6C9C}" srcOrd="4" destOrd="0" presId="urn:microsoft.com/office/officeart/2016/7/layout/BasicTimeline"/>
    <dgm:cxn modelId="{DE562EB9-AC52-4729-BE3E-C55906606940}" type="presParOf" srcId="{E153DFA5-3644-4D59-8413-96A3C89051FC}" destId="{0EA8CC60-2C01-45BB-B265-0A24105F5C5A}" srcOrd="7" destOrd="0" presId="urn:microsoft.com/office/officeart/2016/7/layout/BasicTimeline"/>
    <dgm:cxn modelId="{F135420C-EFA6-413F-815E-AF6AE9BD15FE}" type="presParOf" srcId="{E153DFA5-3644-4D59-8413-96A3C89051FC}" destId="{313E3DC7-7BD4-4AB4-A061-B912A4DB4D51}" srcOrd="8" destOrd="0" presId="urn:microsoft.com/office/officeart/2016/7/layout/BasicTimeline"/>
    <dgm:cxn modelId="{691A4804-0D23-43D6-B363-3D55F372A355}" type="presParOf" srcId="{313E3DC7-7BD4-4AB4-A061-B912A4DB4D51}" destId="{406A3A42-8349-4E10-9791-32993B1519D6}" srcOrd="0" destOrd="0" presId="urn:microsoft.com/office/officeart/2016/7/layout/BasicTimeline"/>
    <dgm:cxn modelId="{A87C6A50-BFF6-4E38-9E93-C8EEB69E4B61}" type="presParOf" srcId="{313E3DC7-7BD4-4AB4-A061-B912A4DB4D51}" destId="{D6EA2458-0AB3-414F-AAA1-6831D5DA5C0C}" srcOrd="1" destOrd="0" presId="urn:microsoft.com/office/officeart/2016/7/layout/BasicTimeline"/>
    <dgm:cxn modelId="{32C5E779-5CE3-47DD-AF60-F5A1C3F430CA}" type="presParOf" srcId="{D6EA2458-0AB3-414F-AAA1-6831D5DA5C0C}" destId="{618C1F0E-D7A5-41C3-A3B9-BC9C46DB1873}" srcOrd="0" destOrd="0" presId="urn:microsoft.com/office/officeart/2016/7/layout/BasicTimeline"/>
    <dgm:cxn modelId="{3D80F76F-8DC2-4911-9E0C-9E701C51FEA8}" type="presParOf" srcId="{D6EA2458-0AB3-414F-AAA1-6831D5DA5C0C}" destId="{04510644-2054-41EA-B024-975DFC9666DD}" srcOrd="1" destOrd="0" presId="urn:microsoft.com/office/officeart/2016/7/layout/BasicTimeline"/>
    <dgm:cxn modelId="{8C28D3C1-AE98-4C28-9F67-A8107A6227AF}" type="presParOf" srcId="{313E3DC7-7BD4-4AB4-A061-B912A4DB4D51}" destId="{9E8A7052-5EF5-4127-97C2-23EFD781DA0D}" srcOrd="2" destOrd="0" presId="urn:microsoft.com/office/officeart/2016/7/layout/BasicTimeline"/>
    <dgm:cxn modelId="{008737E0-6CDE-469A-86DB-1AC6EC3428FD}" type="presParOf" srcId="{313E3DC7-7BD4-4AB4-A061-B912A4DB4D51}" destId="{9AEE3A9A-02B7-4200-9BFD-667EC82C4789}" srcOrd="3" destOrd="0" presId="urn:microsoft.com/office/officeart/2016/7/layout/BasicTimeline"/>
    <dgm:cxn modelId="{B24B0264-7C07-47AF-8F60-AF8735EA1FB6}" type="presParOf" srcId="{313E3DC7-7BD4-4AB4-A061-B912A4DB4D51}" destId="{37B42596-EEB2-4A40-AFFB-8949B69449A9}" srcOrd="4" destOrd="0" presId="urn:microsoft.com/office/officeart/2016/7/layout/BasicTimeline"/>
    <dgm:cxn modelId="{EAEAF2A3-9193-49AA-AD64-C8FE8D509DC1}" type="presParOf" srcId="{E153DFA5-3644-4D59-8413-96A3C89051FC}" destId="{1AC377DF-F7BB-4735-9C81-8C3C338F9354}" srcOrd="9" destOrd="0" presId="urn:microsoft.com/office/officeart/2016/7/layout/BasicTimeline"/>
    <dgm:cxn modelId="{371BA69A-5BB5-40F9-AA13-657BB9611CA0}" type="presParOf" srcId="{E153DFA5-3644-4D59-8413-96A3C89051FC}" destId="{35F9C179-47F7-49EF-ABAB-BBE4731F48AF}" srcOrd="10" destOrd="0" presId="urn:microsoft.com/office/officeart/2016/7/layout/BasicTimeline"/>
    <dgm:cxn modelId="{2E8CD7F7-27F3-4B7F-8368-422983736118}" type="presParOf" srcId="{35F9C179-47F7-49EF-ABAB-BBE4731F48AF}" destId="{5F1A1261-77CF-4BC3-86BA-11F6271BE601}" srcOrd="0" destOrd="0" presId="urn:microsoft.com/office/officeart/2016/7/layout/BasicTimeline"/>
    <dgm:cxn modelId="{1CB8D9BB-C0B6-4E3D-BB8E-AC932813D549}" type="presParOf" srcId="{35F9C179-47F7-49EF-ABAB-BBE4731F48AF}" destId="{F4FFAA28-56AC-402F-90E1-39C4CF785DEF}" srcOrd="1" destOrd="0" presId="urn:microsoft.com/office/officeart/2016/7/layout/BasicTimeline"/>
    <dgm:cxn modelId="{4AC666DF-8C3D-4E1F-B26E-EE62AACA421F}" type="presParOf" srcId="{F4FFAA28-56AC-402F-90E1-39C4CF785DEF}" destId="{B16BDFF1-5712-41FD-A10A-90229F0DB3D6}" srcOrd="0" destOrd="0" presId="urn:microsoft.com/office/officeart/2016/7/layout/BasicTimeline"/>
    <dgm:cxn modelId="{066385A9-8B19-42DB-A170-FE885BFC5068}" type="presParOf" srcId="{F4FFAA28-56AC-402F-90E1-39C4CF785DEF}" destId="{6074849E-45CC-4F07-AF83-16B01B638B28}" srcOrd="1" destOrd="0" presId="urn:microsoft.com/office/officeart/2016/7/layout/BasicTimeline"/>
    <dgm:cxn modelId="{05520BDE-F8F7-478C-AEE7-B259540EDE1D}" type="presParOf" srcId="{35F9C179-47F7-49EF-ABAB-BBE4731F48AF}" destId="{63BE87F3-A7BA-4A28-9EE7-64DA203E9709}" srcOrd="2" destOrd="0" presId="urn:microsoft.com/office/officeart/2016/7/layout/BasicTimeline"/>
    <dgm:cxn modelId="{F1A361A8-DE58-4289-A0C9-F5D26EF3FABD}" type="presParOf" srcId="{35F9C179-47F7-49EF-ABAB-BBE4731F48AF}" destId="{6AB39100-535E-46C1-B618-5BEFDEF5855C}" srcOrd="3" destOrd="0" presId="urn:microsoft.com/office/officeart/2016/7/layout/BasicTimeline"/>
    <dgm:cxn modelId="{5A52A7B5-CFE9-4699-BB46-D5D825528BA0}" type="presParOf" srcId="{35F9C179-47F7-49EF-ABAB-BBE4731F48AF}" destId="{848E0B00-CBCE-4D9B-96FE-EACA9A07E5FD}" srcOrd="4" destOrd="0" presId="urn:microsoft.com/office/officeart/2016/7/layout/BasicTimeline"/>
    <dgm:cxn modelId="{B2A63036-E6CE-41F0-BFE7-4737A70E4B24}" type="presParOf" srcId="{E153DFA5-3644-4D59-8413-96A3C89051FC}" destId="{EB9BED12-1D45-46FD-A91B-33E76C2D203F}" srcOrd="11" destOrd="0" presId="urn:microsoft.com/office/officeart/2016/7/layout/BasicTimeline"/>
    <dgm:cxn modelId="{E03D9052-23E6-42AF-AF82-5BEECE996725}" type="presParOf" srcId="{E153DFA5-3644-4D59-8413-96A3C89051FC}" destId="{55F8AE32-07DA-4267-8503-1F5D71370B37}" srcOrd="12" destOrd="0" presId="urn:microsoft.com/office/officeart/2016/7/layout/BasicTimeline"/>
    <dgm:cxn modelId="{DE4B4846-8EA2-4F65-BDB4-44680CD4A353}" type="presParOf" srcId="{55F8AE32-07DA-4267-8503-1F5D71370B37}" destId="{7749BD11-85AF-4A7B-8932-44DA3C3BEAFF}" srcOrd="0" destOrd="0" presId="urn:microsoft.com/office/officeart/2016/7/layout/BasicTimeline"/>
    <dgm:cxn modelId="{CA77A060-6197-40D5-A667-C113293DF0E1}" type="presParOf" srcId="{55F8AE32-07DA-4267-8503-1F5D71370B37}" destId="{A3D7DBCE-7173-49FA-B9B8-FD4D2CEE3590}" srcOrd="1" destOrd="0" presId="urn:microsoft.com/office/officeart/2016/7/layout/BasicTimeline"/>
    <dgm:cxn modelId="{4FD8C3EA-276D-444D-9A86-47CE59B7D471}" type="presParOf" srcId="{A3D7DBCE-7173-49FA-B9B8-FD4D2CEE3590}" destId="{B71BAE5F-398A-4248-885C-A16E4CB2A413}" srcOrd="0" destOrd="0" presId="urn:microsoft.com/office/officeart/2016/7/layout/BasicTimeline"/>
    <dgm:cxn modelId="{C424A289-2B9B-4029-9995-8906727E16E4}" type="presParOf" srcId="{A3D7DBCE-7173-49FA-B9B8-FD4D2CEE3590}" destId="{F886864A-2F8F-411D-BC3E-C931C5A85168}" srcOrd="1" destOrd="0" presId="urn:microsoft.com/office/officeart/2016/7/layout/BasicTimeline"/>
    <dgm:cxn modelId="{B274E2EF-38F8-4E28-93C8-400252CA449A}" type="presParOf" srcId="{55F8AE32-07DA-4267-8503-1F5D71370B37}" destId="{3B9386A1-78E0-45D6-982E-4FD44CFB11AB}" srcOrd="2" destOrd="0" presId="urn:microsoft.com/office/officeart/2016/7/layout/BasicTimeline"/>
    <dgm:cxn modelId="{D812C35C-4EA6-4C06-AE1B-7B264BAA69B6}" type="presParOf" srcId="{55F8AE32-07DA-4267-8503-1F5D71370B37}" destId="{F3BCDF99-24CA-4AD0-9017-BD6FB915C641}" srcOrd="3" destOrd="0" presId="urn:microsoft.com/office/officeart/2016/7/layout/BasicTimeline"/>
    <dgm:cxn modelId="{7F20F2CE-3A83-4B39-AD3F-1B93FCF13532}" type="presParOf" srcId="{55F8AE32-07DA-4267-8503-1F5D71370B37}" destId="{E014E362-B756-4172-9D03-584B4411CA37}" srcOrd="4" destOrd="0" presId="urn:microsoft.com/office/officeart/2016/7/layout/BasicTimeline"/>
    <dgm:cxn modelId="{C97DF2D4-19F2-4954-A948-E0C92041C444}" type="presParOf" srcId="{E153DFA5-3644-4D59-8413-96A3C89051FC}" destId="{B69EE352-5B2C-4CDB-A414-BBEEA95287D4}" srcOrd="13" destOrd="0" presId="urn:microsoft.com/office/officeart/2016/7/layout/BasicTimeline"/>
    <dgm:cxn modelId="{81D20F67-5D44-458A-A82B-8FC7477BE91B}" type="presParOf" srcId="{E153DFA5-3644-4D59-8413-96A3C89051FC}" destId="{D925A2FA-ACE1-44D1-BCF7-9F6D5FA70881}" srcOrd="14" destOrd="0" presId="urn:microsoft.com/office/officeart/2016/7/layout/BasicTimeline"/>
    <dgm:cxn modelId="{74F7A21F-53B5-47B4-B81B-116BFFE2E9C7}" type="presParOf" srcId="{D925A2FA-ACE1-44D1-BCF7-9F6D5FA70881}" destId="{E53E82F7-FDFF-4C8A-829D-07E297995F0E}" srcOrd="0" destOrd="0" presId="urn:microsoft.com/office/officeart/2016/7/layout/BasicTimeline"/>
    <dgm:cxn modelId="{49C822E5-7922-4C9B-8377-8B346E6F1F38}" type="presParOf" srcId="{D925A2FA-ACE1-44D1-BCF7-9F6D5FA70881}" destId="{8915E0C8-8288-4AA8-A25F-3541CF837199}" srcOrd="1" destOrd="0" presId="urn:microsoft.com/office/officeart/2016/7/layout/BasicTimeline"/>
    <dgm:cxn modelId="{5C4B5F16-5CF4-4B40-9080-B622B48341AC}" type="presParOf" srcId="{8915E0C8-8288-4AA8-A25F-3541CF837199}" destId="{DC98BB88-C8A5-49DF-9075-FB7352DC9C8E}" srcOrd="0" destOrd="0" presId="urn:microsoft.com/office/officeart/2016/7/layout/BasicTimeline"/>
    <dgm:cxn modelId="{42037783-BB5D-4930-A432-6FD0E719DB21}" type="presParOf" srcId="{8915E0C8-8288-4AA8-A25F-3541CF837199}" destId="{23AAAC85-A0EC-42FD-9A26-DD473BBC7435}" srcOrd="1" destOrd="0" presId="urn:microsoft.com/office/officeart/2016/7/layout/BasicTimeline"/>
    <dgm:cxn modelId="{964A8531-2C52-4D36-87F3-ABCCEB4BAFB9}" type="presParOf" srcId="{D925A2FA-ACE1-44D1-BCF7-9F6D5FA70881}" destId="{57CB620D-9F4D-4E36-90CC-D3279B5D5C1B}" srcOrd="2" destOrd="0" presId="urn:microsoft.com/office/officeart/2016/7/layout/BasicTimeline"/>
    <dgm:cxn modelId="{ECD4B75C-C790-4AD3-B14F-83E320BE102F}" type="presParOf" srcId="{D925A2FA-ACE1-44D1-BCF7-9F6D5FA70881}" destId="{AB7C910E-EB85-4976-911E-6C04D6995D9B}" srcOrd="3" destOrd="0" presId="urn:microsoft.com/office/officeart/2016/7/layout/BasicTimeline"/>
    <dgm:cxn modelId="{B3F6A4F9-8C89-40E8-8F03-2B5FCC593123}" type="presParOf" srcId="{D925A2FA-ACE1-44D1-BCF7-9F6D5FA70881}" destId="{692C769B-B019-465C-B34D-914368E5EB65}" srcOrd="4" destOrd="0" presId="urn:microsoft.com/office/officeart/2016/7/layout/BasicTimeline"/>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F753CB4-9550-4A05-AA62-1AF55F0148EF}" type="doc">
      <dgm:prSet loTypeId="urn:microsoft.com/office/officeart/2016/7/layout/BasicTimeline" loCatId="process" qsTypeId="urn:microsoft.com/office/officeart/2005/8/quickstyle/simple1" qsCatId="simple" csTypeId="urn:microsoft.com/office/officeart/2005/8/colors/accent1_2" csCatId="accent1" phldr="1"/>
      <dgm:spPr/>
      <dgm:t>
        <a:bodyPr/>
        <a:lstStyle/>
        <a:p>
          <a:endParaRPr lang="en-US"/>
        </a:p>
      </dgm:t>
    </dgm:pt>
    <dgm:pt modelId="{414B2CC5-2692-42B6-A2E2-DC973C63D764}">
      <dgm:prSet/>
      <dgm:spPr/>
      <dgm:t>
        <a:bodyPr/>
        <a:lstStyle/>
        <a:p>
          <a:pPr>
            <a:defRPr b="1"/>
          </a:pPr>
          <a:r>
            <a:rPr lang="en-US" dirty="0"/>
            <a:t>Dec. 2020</a:t>
          </a:r>
        </a:p>
      </dgm:t>
    </dgm:pt>
    <dgm:pt modelId="{832A8E86-A3BF-4C12-B8B7-4F50615C53DF}" type="parTrans" cxnId="{7363B7FD-45F4-42C7-9B02-298937C5AF1E}">
      <dgm:prSet/>
      <dgm:spPr/>
      <dgm:t>
        <a:bodyPr/>
        <a:lstStyle/>
        <a:p>
          <a:endParaRPr lang="en-US"/>
        </a:p>
      </dgm:t>
    </dgm:pt>
    <dgm:pt modelId="{C0BF8B26-EA4A-4500-957A-CD24BD16C514}" type="sibTrans" cxnId="{7363B7FD-45F4-42C7-9B02-298937C5AF1E}">
      <dgm:prSet/>
      <dgm:spPr/>
      <dgm:t>
        <a:bodyPr/>
        <a:lstStyle/>
        <a:p>
          <a:endParaRPr lang="en-US"/>
        </a:p>
      </dgm:t>
    </dgm:pt>
    <dgm:pt modelId="{E46DA7FE-D62D-4D69-A0A8-99198E70781B}">
      <dgm:prSet/>
      <dgm:spPr/>
      <dgm:t>
        <a:bodyPr/>
        <a:lstStyle/>
        <a:p>
          <a:r>
            <a:rPr lang="en-US" dirty="0"/>
            <a:t>European Commission Proposal</a:t>
          </a:r>
        </a:p>
      </dgm:t>
    </dgm:pt>
    <dgm:pt modelId="{43EF150F-D165-4E80-8D1A-4DD9E291A44B}" type="parTrans" cxnId="{3A731FBF-8ECD-499C-A500-97DD21499E17}">
      <dgm:prSet/>
      <dgm:spPr/>
      <dgm:t>
        <a:bodyPr/>
        <a:lstStyle/>
        <a:p>
          <a:endParaRPr lang="en-US"/>
        </a:p>
      </dgm:t>
    </dgm:pt>
    <dgm:pt modelId="{6CB6FB5A-7A97-4F11-8184-DC7B7174210D}" type="sibTrans" cxnId="{3A731FBF-8ECD-499C-A500-97DD21499E17}">
      <dgm:prSet/>
      <dgm:spPr/>
      <dgm:t>
        <a:bodyPr/>
        <a:lstStyle/>
        <a:p>
          <a:endParaRPr lang="en-US"/>
        </a:p>
      </dgm:t>
    </dgm:pt>
    <dgm:pt modelId="{BC10E122-3E78-4678-A31E-00F7C2FF07AC}">
      <dgm:prSet/>
      <dgm:spPr/>
      <dgm:t>
        <a:bodyPr/>
        <a:lstStyle/>
        <a:p>
          <a:pPr>
            <a:defRPr b="1"/>
          </a:pPr>
          <a:r>
            <a:rPr lang="en-US" dirty="0"/>
            <a:t>Nov. 2022</a:t>
          </a:r>
        </a:p>
      </dgm:t>
    </dgm:pt>
    <dgm:pt modelId="{854AF1F7-EDCB-4BD5-A368-A04A50CA1DD0}" type="parTrans" cxnId="{8C6805C2-5231-44D1-B8FA-8859CD94D39F}">
      <dgm:prSet/>
      <dgm:spPr/>
      <dgm:t>
        <a:bodyPr/>
        <a:lstStyle/>
        <a:p>
          <a:endParaRPr lang="en-US"/>
        </a:p>
      </dgm:t>
    </dgm:pt>
    <dgm:pt modelId="{8944190F-9B47-410C-8C8D-642E4DBF3954}" type="sibTrans" cxnId="{8C6805C2-5231-44D1-B8FA-8859CD94D39F}">
      <dgm:prSet/>
      <dgm:spPr/>
      <dgm:t>
        <a:bodyPr/>
        <a:lstStyle/>
        <a:p>
          <a:endParaRPr lang="en-US"/>
        </a:p>
      </dgm:t>
    </dgm:pt>
    <dgm:pt modelId="{56A74F8F-6839-4C42-A0DC-D39BAB9D3DE1}">
      <dgm:prSet/>
      <dgm:spPr/>
      <dgm:t>
        <a:bodyPr/>
        <a:lstStyle/>
        <a:p>
          <a:r>
            <a:rPr lang="en-US" dirty="0"/>
            <a:t>DMA Enters Into Force</a:t>
          </a:r>
        </a:p>
      </dgm:t>
    </dgm:pt>
    <dgm:pt modelId="{E1EEBE45-D388-4975-BC91-0776A2D0EEC8}" type="parTrans" cxnId="{FA095A9B-522E-4A93-98A6-BCBEA6C419C7}">
      <dgm:prSet/>
      <dgm:spPr/>
      <dgm:t>
        <a:bodyPr/>
        <a:lstStyle/>
        <a:p>
          <a:endParaRPr lang="en-US"/>
        </a:p>
      </dgm:t>
    </dgm:pt>
    <dgm:pt modelId="{17A89EED-FA83-4A46-A285-1B4B5A151675}" type="sibTrans" cxnId="{FA095A9B-522E-4A93-98A6-BCBEA6C419C7}">
      <dgm:prSet/>
      <dgm:spPr/>
      <dgm:t>
        <a:bodyPr/>
        <a:lstStyle/>
        <a:p>
          <a:endParaRPr lang="en-US"/>
        </a:p>
      </dgm:t>
    </dgm:pt>
    <dgm:pt modelId="{162F50AB-5571-413D-85E0-E4F212BBB5D8}">
      <dgm:prSet/>
      <dgm:spPr/>
      <dgm:t>
        <a:bodyPr/>
        <a:lstStyle/>
        <a:p>
          <a:pPr>
            <a:defRPr b="1"/>
          </a:pPr>
          <a:r>
            <a:rPr lang="en-US" dirty="0"/>
            <a:t>May 2023</a:t>
          </a:r>
        </a:p>
      </dgm:t>
    </dgm:pt>
    <dgm:pt modelId="{DEE2BA2B-DD6D-4EFD-A5C4-C5BBFDD2F247}" type="parTrans" cxnId="{F0A58BFF-4028-41E7-AC6B-E1AF0D631C8E}">
      <dgm:prSet/>
      <dgm:spPr/>
      <dgm:t>
        <a:bodyPr/>
        <a:lstStyle/>
        <a:p>
          <a:endParaRPr lang="en-US"/>
        </a:p>
      </dgm:t>
    </dgm:pt>
    <dgm:pt modelId="{D4A3A955-F1C7-4865-8A49-DE47081BA0C5}" type="sibTrans" cxnId="{F0A58BFF-4028-41E7-AC6B-E1AF0D631C8E}">
      <dgm:prSet/>
      <dgm:spPr/>
      <dgm:t>
        <a:bodyPr/>
        <a:lstStyle/>
        <a:p>
          <a:endParaRPr lang="en-US"/>
        </a:p>
      </dgm:t>
    </dgm:pt>
    <dgm:pt modelId="{2A37E866-2494-44C5-88BD-E642EBFADC8F}">
      <dgm:prSet/>
      <dgm:spPr/>
      <dgm:t>
        <a:bodyPr/>
        <a:lstStyle/>
        <a:p>
          <a:r>
            <a:rPr lang="en-US" dirty="0"/>
            <a:t>DMA Rules Start To Apply</a:t>
          </a:r>
        </a:p>
      </dgm:t>
    </dgm:pt>
    <dgm:pt modelId="{0926DBE3-05DE-4121-81FF-0DF4742F20EA}" type="parTrans" cxnId="{8A575786-4EB8-403E-BCFB-3D9D78566C57}">
      <dgm:prSet/>
      <dgm:spPr/>
      <dgm:t>
        <a:bodyPr/>
        <a:lstStyle/>
        <a:p>
          <a:endParaRPr lang="en-US"/>
        </a:p>
      </dgm:t>
    </dgm:pt>
    <dgm:pt modelId="{A246C1A0-DCE4-48CC-84E4-6C808092C72C}" type="sibTrans" cxnId="{8A575786-4EB8-403E-BCFB-3D9D78566C57}">
      <dgm:prSet/>
      <dgm:spPr/>
      <dgm:t>
        <a:bodyPr/>
        <a:lstStyle/>
        <a:p>
          <a:endParaRPr lang="en-US"/>
        </a:p>
      </dgm:t>
    </dgm:pt>
    <dgm:pt modelId="{8BB1C155-CA8A-41AB-B105-B9533062748F}">
      <dgm:prSet/>
      <dgm:spPr/>
      <dgm:t>
        <a:bodyPr/>
        <a:lstStyle/>
        <a:p>
          <a:pPr>
            <a:defRPr b="1"/>
          </a:pPr>
          <a:r>
            <a:rPr lang="en-US" dirty="0"/>
            <a:t>Jul. 2023</a:t>
          </a:r>
        </a:p>
      </dgm:t>
    </dgm:pt>
    <dgm:pt modelId="{15404A61-7A06-49FD-955D-B07E2EEBDF18}" type="parTrans" cxnId="{5DC6A27C-8B7B-4E3C-87EF-49EB97A05B8A}">
      <dgm:prSet/>
      <dgm:spPr/>
      <dgm:t>
        <a:bodyPr/>
        <a:lstStyle/>
        <a:p>
          <a:endParaRPr lang="en-US"/>
        </a:p>
      </dgm:t>
    </dgm:pt>
    <dgm:pt modelId="{74C84AF1-F002-4235-BD84-B1FA2ACC4E21}" type="sibTrans" cxnId="{5DC6A27C-8B7B-4E3C-87EF-49EB97A05B8A}">
      <dgm:prSet/>
      <dgm:spPr/>
      <dgm:t>
        <a:bodyPr/>
        <a:lstStyle/>
        <a:p>
          <a:endParaRPr lang="en-US"/>
        </a:p>
      </dgm:t>
    </dgm:pt>
    <dgm:pt modelId="{039982E8-1223-4192-BF18-552604C625ED}">
      <dgm:prSet/>
      <dgm:spPr/>
      <dgm:t>
        <a:bodyPr/>
        <a:lstStyle/>
        <a:p>
          <a:r>
            <a:rPr lang="en-US" dirty="0"/>
            <a:t>Companies Notify Number Of Users</a:t>
          </a:r>
        </a:p>
      </dgm:t>
    </dgm:pt>
    <dgm:pt modelId="{53FAADD2-E5A2-4C50-B068-4B15535F1D40}" type="parTrans" cxnId="{CD320DB9-0DCB-46BE-AE8F-E05070A45937}">
      <dgm:prSet/>
      <dgm:spPr/>
      <dgm:t>
        <a:bodyPr/>
        <a:lstStyle/>
        <a:p>
          <a:endParaRPr lang="en-US"/>
        </a:p>
      </dgm:t>
    </dgm:pt>
    <dgm:pt modelId="{7687FFDA-0252-4838-B4F1-34DAC2D15277}" type="sibTrans" cxnId="{CD320DB9-0DCB-46BE-AE8F-E05070A45937}">
      <dgm:prSet/>
      <dgm:spPr/>
      <dgm:t>
        <a:bodyPr/>
        <a:lstStyle/>
        <a:p>
          <a:endParaRPr lang="en-US"/>
        </a:p>
      </dgm:t>
    </dgm:pt>
    <dgm:pt modelId="{AF87A0D1-3731-4D4A-9B92-B7F612FEFAEE}">
      <dgm:prSet/>
      <dgm:spPr/>
      <dgm:t>
        <a:bodyPr/>
        <a:lstStyle/>
        <a:p>
          <a:pPr>
            <a:defRPr b="1"/>
          </a:pPr>
          <a:r>
            <a:rPr lang="en-US" dirty="0"/>
            <a:t>Sep. 2023</a:t>
          </a:r>
        </a:p>
      </dgm:t>
    </dgm:pt>
    <dgm:pt modelId="{C8FD392A-F761-4FE3-A82E-57AA15C94137}" type="parTrans" cxnId="{33ADAA88-0790-4753-B691-367FFA471E61}">
      <dgm:prSet/>
      <dgm:spPr/>
      <dgm:t>
        <a:bodyPr/>
        <a:lstStyle/>
        <a:p>
          <a:endParaRPr lang="en-US"/>
        </a:p>
      </dgm:t>
    </dgm:pt>
    <dgm:pt modelId="{12E2394B-BA55-42F6-BE02-C9CD3A4362BA}" type="sibTrans" cxnId="{33ADAA88-0790-4753-B691-367FFA471E61}">
      <dgm:prSet/>
      <dgm:spPr/>
      <dgm:t>
        <a:bodyPr/>
        <a:lstStyle/>
        <a:p>
          <a:endParaRPr lang="en-US"/>
        </a:p>
      </dgm:t>
    </dgm:pt>
    <dgm:pt modelId="{B2C4D954-3F97-47E9-8A59-74810AB3C37A}">
      <dgm:prSet/>
      <dgm:spPr/>
      <dgm:t>
        <a:bodyPr/>
        <a:lstStyle/>
        <a:p>
          <a:r>
            <a:rPr lang="en-US" dirty="0"/>
            <a:t>Designation Of Gatekeepers</a:t>
          </a:r>
        </a:p>
      </dgm:t>
    </dgm:pt>
    <dgm:pt modelId="{0C40EB10-CB67-4930-8EC2-022C3F752957}" type="parTrans" cxnId="{AE484E58-B033-418C-9F2E-CE3B36678BDE}">
      <dgm:prSet/>
      <dgm:spPr/>
      <dgm:t>
        <a:bodyPr/>
        <a:lstStyle/>
        <a:p>
          <a:endParaRPr lang="en-US"/>
        </a:p>
      </dgm:t>
    </dgm:pt>
    <dgm:pt modelId="{E2E9BCA5-6BD6-4F44-AE05-28A025719884}" type="sibTrans" cxnId="{AE484E58-B033-418C-9F2E-CE3B36678BDE}">
      <dgm:prSet/>
      <dgm:spPr/>
      <dgm:t>
        <a:bodyPr/>
        <a:lstStyle/>
        <a:p>
          <a:endParaRPr lang="en-US"/>
        </a:p>
      </dgm:t>
    </dgm:pt>
    <dgm:pt modelId="{F795DBCA-042B-4907-8515-D5259BC0FF57}">
      <dgm:prSet/>
      <dgm:spPr/>
      <dgm:t>
        <a:bodyPr/>
        <a:lstStyle/>
        <a:p>
          <a:pPr>
            <a:defRPr b="1"/>
          </a:pPr>
          <a:r>
            <a:rPr lang="en-US" dirty="0"/>
            <a:t>Mar 2024</a:t>
          </a:r>
        </a:p>
      </dgm:t>
    </dgm:pt>
    <dgm:pt modelId="{83E2F7D5-1650-477B-8860-BC37CDE01DFB}" type="parTrans" cxnId="{C09DCB71-A7F8-49C6-8C0B-0B5C3B17BD3B}">
      <dgm:prSet/>
      <dgm:spPr/>
      <dgm:t>
        <a:bodyPr/>
        <a:lstStyle/>
        <a:p>
          <a:endParaRPr lang="en-US"/>
        </a:p>
      </dgm:t>
    </dgm:pt>
    <dgm:pt modelId="{E6619593-60E4-41F9-A34A-C3BACBF1F626}" type="sibTrans" cxnId="{C09DCB71-A7F8-49C6-8C0B-0B5C3B17BD3B}">
      <dgm:prSet/>
      <dgm:spPr/>
      <dgm:t>
        <a:bodyPr/>
        <a:lstStyle/>
        <a:p>
          <a:endParaRPr lang="en-US"/>
        </a:p>
      </dgm:t>
    </dgm:pt>
    <dgm:pt modelId="{9886743C-2DB0-4407-ABCB-4F70B26BD45E}">
      <dgm:prSet/>
      <dgm:spPr/>
      <dgm:t>
        <a:bodyPr/>
        <a:lstStyle/>
        <a:p>
          <a:r>
            <a:rPr lang="en-US" dirty="0"/>
            <a:t>Application Of Obligations</a:t>
          </a:r>
        </a:p>
      </dgm:t>
    </dgm:pt>
    <dgm:pt modelId="{BD452BF4-51C7-481E-87A2-1ADD60980491}" type="parTrans" cxnId="{B18EFA0A-D8D9-4F95-8DA3-40919B114FA5}">
      <dgm:prSet/>
      <dgm:spPr/>
      <dgm:t>
        <a:bodyPr/>
        <a:lstStyle/>
        <a:p>
          <a:endParaRPr lang="en-US"/>
        </a:p>
      </dgm:t>
    </dgm:pt>
    <dgm:pt modelId="{2D57E50C-26CE-427E-9E1C-DFBAFC9D9739}" type="sibTrans" cxnId="{B18EFA0A-D8D9-4F95-8DA3-40919B114FA5}">
      <dgm:prSet/>
      <dgm:spPr/>
      <dgm:t>
        <a:bodyPr/>
        <a:lstStyle/>
        <a:p>
          <a:endParaRPr lang="en-US"/>
        </a:p>
      </dgm:t>
    </dgm:pt>
    <dgm:pt modelId="{9C0F05F6-7410-44C0-AF3E-989A5768632F}" type="pres">
      <dgm:prSet presAssocID="{7F753CB4-9550-4A05-AA62-1AF55F0148EF}" presName="root" presStyleCnt="0">
        <dgm:presLayoutVars>
          <dgm:chMax/>
          <dgm:chPref/>
          <dgm:animLvl val="lvl"/>
        </dgm:presLayoutVars>
      </dgm:prSet>
      <dgm:spPr/>
    </dgm:pt>
    <dgm:pt modelId="{D3465811-51A0-44D5-8822-01B9C6A35445}" type="pres">
      <dgm:prSet presAssocID="{7F753CB4-9550-4A05-AA62-1AF55F0148EF}" presName="divider" presStyleLbl="fgAccFollowNode1" presStyleIdx="0" presStyleCnt="1"/>
      <dgm:spPr>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tailEnd type="triangle" w="lg" len="lg"/>
        </a:ln>
        <a:effectLst/>
      </dgm:spPr>
    </dgm:pt>
    <dgm:pt modelId="{E153DFA5-3644-4D59-8413-96A3C89051FC}" type="pres">
      <dgm:prSet presAssocID="{7F753CB4-9550-4A05-AA62-1AF55F0148EF}" presName="nodes" presStyleCnt="0">
        <dgm:presLayoutVars>
          <dgm:chMax/>
          <dgm:chPref/>
          <dgm:animLvl val="lvl"/>
        </dgm:presLayoutVars>
      </dgm:prSet>
      <dgm:spPr/>
    </dgm:pt>
    <dgm:pt modelId="{E4E0F795-1781-4BA9-9F11-1FF1533F0844}" type="pres">
      <dgm:prSet presAssocID="{414B2CC5-2692-42B6-A2E2-DC973C63D764}" presName="composite" presStyleCnt="0"/>
      <dgm:spPr/>
    </dgm:pt>
    <dgm:pt modelId="{DC0C9CD3-4FC3-4A5F-8118-8395DDA2178B}" type="pres">
      <dgm:prSet presAssocID="{414B2CC5-2692-42B6-A2E2-DC973C63D764}" presName="L1TextContainer" presStyleLbl="revTx" presStyleIdx="0" presStyleCnt="6">
        <dgm:presLayoutVars>
          <dgm:chMax val="1"/>
          <dgm:chPref val="1"/>
          <dgm:bulletEnabled val="1"/>
        </dgm:presLayoutVars>
      </dgm:prSet>
      <dgm:spPr/>
    </dgm:pt>
    <dgm:pt modelId="{D0E4F3E5-A1A7-4CBD-BE3B-734CF2B85AB9}" type="pres">
      <dgm:prSet presAssocID="{414B2CC5-2692-42B6-A2E2-DC973C63D764}" presName="L2TextContainerWrapper" presStyleCnt="0">
        <dgm:presLayoutVars>
          <dgm:chMax val="0"/>
          <dgm:chPref val="0"/>
          <dgm:bulletEnabled val="1"/>
        </dgm:presLayoutVars>
      </dgm:prSet>
      <dgm:spPr/>
    </dgm:pt>
    <dgm:pt modelId="{0E3383F2-8D03-475F-BB51-4E38D207EB6B}" type="pres">
      <dgm:prSet presAssocID="{414B2CC5-2692-42B6-A2E2-DC973C63D764}" presName="L2TextContainer" presStyleLbl="bgAcc1" presStyleIdx="0" presStyleCnt="6"/>
      <dgm:spPr/>
    </dgm:pt>
    <dgm:pt modelId="{A53A8F25-664D-4E0C-AFD4-065522945976}" type="pres">
      <dgm:prSet presAssocID="{414B2CC5-2692-42B6-A2E2-DC973C63D764}" presName="FlexibleEmptyPlaceHolder" presStyleCnt="0"/>
      <dgm:spPr/>
    </dgm:pt>
    <dgm:pt modelId="{DD2D4873-5F19-4953-BAC7-5F5C482A088D}" type="pres">
      <dgm:prSet presAssocID="{414B2CC5-2692-42B6-A2E2-DC973C63D764}" presName="ConnectLine" presStyleLbl="sibTrans1D1" presStyleIdx="0" presStyleCnt="6"/>
      <dgm:spPr>
        <a:noFill/>
        <a:ln w="6350" cap="flat" cmpd="sng" algn="ctr">
          <a:solidFill>
            <a:schemeClr val="accent1">
              <a:hueOff val="0"/>
              <a:satOff val="0"/>
              <a:lumOff val="0"/>
              <a:alphaOff val="0"/>
            </a:schemeClr>
          </a:solidFill>
          <a:prstDash val="dash"/>
          <a:miter lim="800000"/>
        </a:ln>
        <a:effectLst/>
      </dgm:spPr>
    </dgm:pt>
    <dgm:pt modelId="{08BEEDFF-A203-4B92-9D3C-AD1A0C408CC3}" type="pres">
      <dgm:prSet presAssocID="{414B2CC5-2692-42B6-A2E2-DC973C63D764}" presName="ConnectorPoint" presStyleLbl="alignNode1" presStyleIdx="0" presStyleCnt="6"/>
      <dgm:spPr/>
    </dgm:pt>
    <dgm:pt modelId="{250F074A-DACA-47AD-A61C-5C4F88EA1B05}" type="pres">
      <dgm:prSet presAssocID="{414B2CC5-2692-42B6-A2E2-DC973C63D764}" presName="EmptyPlaceHolder" presStyleCnt="0"/>
      <dgm:spPr/>
    </dgm:pt>
    <dgm:pt modelId="{14DD8B9F-5994-46BA-BCF9-FB0C71828C34}" type="pres">
      <dgm:prSet presAssocID="{C0BF8B26-EA4A-4500-957A-CD24BD16C514}" presName="spaceBetweenRectangles" presStyleCnt="0"/>
      <dgm:spPr/>
    </dgm:pt>
    <dgm:pt modelId="{C7D19607-9E8E-4065-B743-395F907A75CA}" type="pres">
      <dgm:prSet presAssocID="{BC10E122-3E78-4678-A31E-00F7C2FF07AC}" presName="composite" presStyleCnt="0"/>
      <dgm:spPr/>
    </dgm:pt>
    <dgm:pt modelId="{ED951BE1-2320-4D2D-A3AD-4B56D3A51733}" type="pres">
      <dgm:prSet presAssocID="{BC10E122-3E78-4678-A31E-00F7C2FF07AC}" presName="L1TextContainer" presStyleLbl="revTx" presStyleIdx="1" presStyleCnt="6">
        <dgm:presLayoutVars>
          <dgm:chMax val="1"/>
          <dgm:chPref val="1"/>
          <dgm:bulletEnabled val="1"/>
        </dgm:presLayoutVars>
      </dgm:prSet>
      <dgm:spPr/>
    </dgm:pt>
    <dgm:pt modelId="{131120BD-AD5A-40BF-B530-2E677810B826}" type="pres">
      <dgm:prSet presAssocID="{BC10E122-3E78-4678-A31E-00F7C2FF07AC}" presName="L2TextContainerWrapper" presStyleCnt="0">
        <dgm:presLayoutVars>
          <dgm:chMax val="0"/>
          <dgm:chPref val="0"/>
          <dgm:bulletEnabled val="1"/>
        </dgm:presLayoutVars>
      </dgm:prSet>
      <dgm:spPr/>
    </dgm:pt>
    <dgm:pt modelId="{A1B293E8-744F-446E-B318-324641146B92}" type="pres">
      <dgm:prSet presAssocID="{BC10E122-3E78-4678-A31E-00F7C2FF07AC}" presName="L2TextContainer" presStyleLbl="bgAcc1" presStyleIdx="1" presStyleCnt="6"/>
      <dgm:spPr/>
    </dgm:pt>
    <dgm:pt modelId="{4ACEBE48-51AD-4183-8921-7EA34A6FD9B4}" type="pres">
      <dgm:prSet presAssocID="{BC10E122-3E78-4678-A31E-00F7C2FF07AC}" presName="FlexibleEmptyPlaceHolder" presStyleCnt="0"/>
      <dgm:spPr/>
    </dgm:pt>
    <dgm:pt modelId="{65A39625-3CC6-4C1E-B5A3-54E86AA5E60A}" type="pres">
      <dgm:prSet presAssocID="{BC10E122-3E78-4678-A31E-00F7C2FF07AC}" presName="ConnectLine" presStyleLbl="sibTrans1D1" presStyleIdx="1" presStyleCnt="6"/>
      <dgm:spPr>
        <a:noFill/>
        <a:ln w="6350" cap="flat" cmpd="sng" algn="ctr">
          <a:solidFill>
            <a:schemeClr val="accent1">
              <a:hueOff val="0"/>
              <a:satOff val="0"/>
              <a:lumOff val="0"/>
              <a:alphaOff val="0"/>
            </a:schemeClr>
          </a:solidFill>
          <a:prstDash val="dash"/>
          <a:miter lim="800000"/>
        </a:ln>
        <a:effectLst/>
      </dgm:spPr>
    </dgm:pt>
    <dgm:pt modelId="{5A2668E3-72FF-45E1-961B-8749212135E9}" type="pres">
      <dgm:prSet presAssocID="{BC10E122-3E78-4678-A31E-00F7C2FF07AC}" presName="ConnectorPoint" presStyleLbl="alignNode1" presStyleIdx="1" presStyleCnt="6"/>
      <dgm:spPr/>
    </dgm:pt>
    <dgm:pt modelId="{7D51F02C-B0C0-40F7-990C-136BA1E85139}" type="pres">
      <dgm:prSet presAssocID="{BC10E122-3E78-4678-A31E-00F7C2FF07AC}" presName="EmptyPlaceHolder" presStyleCnt="0"/>
      <dgm:spPr/>
    </dgm:pt>
    <dgm:pt modelId="{3F8A249B-EBE6-44FB-86CD-102F0BE15BC2}" type="pres">
      <dgm:prSet presAssocID="{8944190F-9B47-410C-8C8D-642E4DBF3954}" presName="spaceBetweenRectangles" presStyleCnt="0"/>
      <dgm:spPr/>
    </dgm:pt>
    <dgm:pt modelId="{3BA5F5E0-8547-4D2F-940E-CF373B456AE0}" type="pres">
      <dgm:prSet presAssocID="{162F50AB-5571-413D-85E0-E4F212BBB5D8}" presName="composite" presStyleCnt="0"/>
      <dgm:spPr/>
    </dgm:pt>
    <dgm:pt modelId="{CDDA27D6-9F33-4566-87FA-F1974AF7244A}" type="pres">
      <dgm:prSet presAssocID="{162F50AB-5571-413D-85E0-E4F212BBB5D8}" presName="L1TextContainer" presStyleLbl="revTx" presStyleIdx="2" presStyleCnt="6">
        <dgm:presLayoutVars>
          <dgm:chMax val="1"/>
          <dgm:chPref val="1"/>
          <dgm:bulletEnabled val="1"/>
        </dgm:presLayoutVars>
      </dgm:prSet>
      <dgm:spPr/>
    </dgm:pt>
    <dgm:pt modelId="{A3F02AA7-650F-4436-96E7-4C713EC5D106}" type="pres">
      <dgm:prSet presAssocID="{162F50AB-5571-413D-85E0-E4F212BBB5D8}" presName="L2TextContainerWrapper" presStyleCnt="0">
        <dgm:presLayoutVars>
          <dgm:chMax val="0"/>
          <dgm:chPref val="0"/>
          <dgm:bulletEnabled val="1"/>
        </dgm:presLayoutVars>
      </dgm:prSet>
      <dgm:spPr/>
    </dgm:pt>
    <dgm:pt modelId="{16D9CB93-67C1-49A0-BB92-338347998E4D}" type="pres">
      <dgm:prSet presAssocID="{162F50AB-5571-413D-85E0-E4F212BBB5D8}" presName="L2TextContainer" presStyleLbl="bgAcc1" presStyleIdx="2" presStyleCnt="6"/>
      <dgm:spPr/>
    </dgm:pt>
    <dgm:pt modelId="{B16BE493-707F-43EB-AD02-B39A65F5109F}" type="pres">
      <dgm:prSet presAssocID="{162F50AB-5571-413D-85E0-E4F212BBB5D8}" presName="FlexibleEmptyPlaceHolder" presStyleCnt="0"/>
      <dgm:spPr/>
    </dgm:pt>
    <dgm:pt modelId="{D865291B-B31A-49C5-9C23-6C76AC212070}" type="pres">
      <dgm:prSet presAssocID="{162F50AB-5571-413D-85E0-E4F212BBB5D8}" presName="ConnectLine" presStyleLbl="sibTrans1D1" presStyleIdx="2" presStyleCnt="6"/>
      <dgm:spPr>
        <a:noFill/>
        <a:ln w="6350" cap="flat" cmpd="sng" algn="ctr">
          <a:solidFill>
            <a:schemeClr val="accent1">
              <a:hueOff val="0"/>
              <a:satOff val="0"/>
              <a:lumOff val="0"/>
              <a:alphaOff val="0"/>
            </a:schemeClr>
          </a:solidFill>
          <a:prstDash val="dash"/>
          <a:miter lim="800000"/>
        </a:ln>
        <a:effectLst/>
      </dgm:spPr>
    </dgm:pt>
    <dgm:pt modelId="{30EE0235-46AF-4110-9818-8A9F9975375B}" type="pres">
      <dgm:prSet presAssocID="{162F50AB-5571-413D-85E0-E4F212BBB5D8}" presName="ConnectorPoint" presStyleLbl="alignNode1" presStyleIdx="2" presStyleCnt="6"/>
      <dgm:spPr/>
    </dgm:pt>
    <dgm:pt modelId="{54C5A58C-92C4-47CB-969A-919FBE650DAB}" type="pres">
      <dgm:prSet presAssocID="{162F50AB-5571-413D-85E0-E4F212BBB5D8}" presName="EmptyPlaceHolder" presStyleCnt="0"/>
      <dgm:spPr/>
    </dgm:pt>
    <dgm:pt modelId="{356D5612-0C2E-4733-8EC9-D9BCE635A6F4}" type="pres">
      <dgm:prSet presAssocID="{D4A3A955-F1C7-4865-8A49-DE47081BA0C5}" presName="spaceBetweenRectangles" presStyleCnt="0"/>
      <dgm:spPr/>
    </dgm:pt>
    <dgm:pt modelId="{358084C2-0357-4952-9788-825A847EFD95}" type="pres">
      <dgm:prSet presAssocID="{8BB1C155-CA8A-41AB-B105-B9533062748F}" presName="composite" presStyleCnt="0"/>
      <dgm:spPr/>
    </dgm:pt>
    <dgm:pt modelId="{3085ABED-FECA-405C-ADC1-93894CC921BB}" type="pres">
      <dgm:prSet presAssocID="{8BB1C155-CA8A-41AB-B105-B9533062748F}" presName="L1TextContainer" presStyleLbl="revTx" presStyleIdx="3" presStyleCnt="6">
        <dgm:presLayoutVars>
          <dgm:chMax val="1"/>
          <dgm:chPref val="1"/>
          <dgm:bulletEnabled val="1"/>
        </dgm:presLayoutVars>
      </dgm:prSet>
      <dgm:spPr/>
    </dgm:pt>
    <dgm:pt modelId="{B54C7ECE-BDAC-4496-A19D-3305BA3B1A35}" type="pres">
      <dgm:prSet presAssocID="{8BB1C155-CA8A-41AB-B105-B9533062748F}" presName="L2TextContainerWrapper" presStyleCnt="0">
        <dgm:presLayoutVars>
          <dgm:chMax val="0"/>
          <dgm:chPref val="0"/>
          <dgm:bulletEnabled val="1"/>
        </dgm:presLayoutVars>
      </dgm:prSet>
      <dgm:spPr/>
    </dgm:pt>
    <dgm:pt modelId="{DC831930-C648-463F-B115-710032EDEF4D}" type="pres">
      <dgm:prSet presAssocID="{8BB1C155-CA8A-41AB-B105-B9533062748F}" presName="L2TextContainer" presStyleLbl="bgAcc1" presStyleIdx="3" presStyleCnt="6"/>
      <dgm:spPr/>
    </dgm:pt>
    <dgm:pt modelId="{77F3100D-4A76-429A-B6A2-FF92741713D5}" type="pres">
      <dgm:prSet presAssocID="{8BB1C155-CA8A-41AB-B105-B9533062748F}" presName="FlexibleEmptyPlaceHolder" presStyleCnt="0"/>
      <dgm:spPr/>
    </dgm:pt>
    <dgm:pt modelId="{87F8D2F4-AD1B-4195-9B5B-42516F150CB0}" type="pres">
      <dgm:prSet presAssocID="{8BB1C155-CA8A-41AB-B105-B9533062748F}" presName="ConnectLine" presStyleLbl="sibTrans1D1" presStyleIdx="3" presStyleCnt="6"/>
      <dgm:spPr>
        <a:noFill/>
        <a:ln w="6350" cap="flat" cmpd="sng" algn="ctr">
          <a:solidFill>
            <a:schemeClr val="accent1">
              <a:hueOff val="0"/>
              <a:satOff val="0"/>
              <a:lumOff val="0"/>
              <a:alphaOff val="0"/>
            </a:schemeClr>
          </a:solidFill>
          <a:prstDash val="dash"/>
          <a:miter lim="800000"/>
        </a:ln>
        <a:effectLst/>
      </dgm:spPr>
    </dgm:pt>
    <dgm:pt modelId="{B80FA071-C3A4-4394-B9C4-91A188EB07ED}" type="pres">
      <dgm:prSet presAssocID="{8BB1C155-CA8A-41AB-B105-B9533062748F}" presName="ConnectorPoint" presStyleLbl="alignNode1" presStyleIdx="3" presStyleCnt="6"/>
      <dgm:spPr/>
    </dgm:pt>
    <dgm:pt modelId="{78821CE1-4E09-4A15-9A9E-5B2C89EF6C9C}" type="pres">
      <dgm:prSet presAssocID="{8BB1C155-CA8A-41AB-B105-B9533062748F}" presName="EmptyPlaceHolder" presStyleCnt="0"/>
      <dgm:spPr/>
    </dgm:pt>
    <dgm:pt modelId="{0EA8CC60-2C01-45BB-B265-0A24105F5C5A}" type="pres">
      <dgm:prSet presAssocID="{74C84AF1-F002-4235-BD84-B1FA2ACC4E21}" presName="spaceBetweenRectangles" presStyleCnt="0"/>
      <dgm:spPr/>
    </dgm:pt>
    <dgm:pt modelId="{313E3DC7-7BD4-4AB4-A061-B912A4DB4D51}" type="pres">
      <dgm:prSet presAssocID="{AF87A0D1-3731-4D4A-9B92-B7F612FEFAEE}" presName="composite" presStyleCnt="0"/>
      <dgm:spPr/>
    </dgm:pt>
    <dgm:pt modelId="{406A3A42-8349-4E10-9791-32993B1519D6}" type="pres">
      <dgm:prSet presAssocID="{AF87A0D1-3731-4D4A-9B92-B7F612FEFAEE}" presName="L1TextContainer" presStyleLbl="revTx" presStyleIdx="4" presStyleCnt="6">
        <dgm:presLayoutVars>
          <dgm:chMax val="1"/>
          <dgm:chPref val="1"/>
          <dgm:bulletEnabled val="1"/>
        </dgm:presLayoutVars>
      </dgm:prSet>
      <dgm:spPr/>
    </dgm:pt>
    <dgm:pt modelId="{D6EA2458-0AB3-414F-AAA1-6831D5DA5C0C}" type="pres">
      <dgm:prSet presAssocID="{AF87A0D1-3731-4D4A-9B92-B7F612FEFAEE}" presName="L2TextContainerWrapper" presStyleCnt="0">
        <dgm:presLayoutVars>
          <dgm:chMax val="0"/>
          <dgm:chPref val="0"/>
          <dgm:bulletEnabled val="1"/>
        </dgm:presLayoutVars>
      </dgm:prSet>
      <dgm:spPr/>
    </dgm:pt>
    <dgm:pt modelId="{618C1F0E-D7A5-41C3-A3B9-BC9C46DB1873}" type="pres">
      <dgm:prSet presAssocID="{AF87A0D1-3731-4D4A-9B92-B7F612FEFAEE}" presName="L2TextContainer" presStyleLbl="bgAcc1" presStyleIdx="4" presStyleCnt="6"/>
      <dgm:spPr/>
    </dgm:pt>
    <dgm:pt modelId="{04510644-2054-41EA-B024-975DFC9666DD}" type="pres">
      <dgm:prSet presAssocID="{AF87A0D1-3731-4D4A-9B92-B7F612FEFAEE}" presName="FlexibleEmptyPlaceHolder" presStyleCnt="0"/>
      <dgm:spPr/>
    </dgm:pt>
    <dgm:pt modelId="{9E8A7052-5EF5-4127-97C2-23EFD781DA0D}" type="pres">
      <dgm:prSet presAssocID="{AF87A0D1-3731-4D4A-9B92-B7F612FEFAEE}" presName="ConnectLine" presStyleLbl="sibTrans1D1" presStyleIdx="4" presStyleCnt="6"/>
      <dgm:spPr>
        <a:noFill/>
        <a:ln w="6350" cap="flat" cmpd="sng" algn="ctr">
          <a:solidFill>
            <a:schemeClr val="accent1">
              <a:hueOff val="0"/>
              <a:satOff val="0"/>
              <a:lumOff val="0"/>
              <a:alphaOff val="0"/>
            </a:schemeClr>
          </a:solidFill>
          <a:prstDash val="dash"/>
          <a:miter lim="800000"/>
        </a:ln>
        <a:effectLst/>
      </dgm:spPr>
    </dgm:pt>
    <dgm:pt modelId="{9AEE3A9A-02B7-4200-9BFD-667EC82C4789}" type="pres">
      <dgm:prSet presAssocID="{AF87A0D1-3731-4D4A-9B92-B7F612FEFAEE}" presName="ConnectorPoint" presStyleLbl="alignNode1" presStyleIdx="4" presStyleCnt="6"/>
      <dgm:spPr/>
    </dgm:pt>
    <dgm:pt modelId="{37B42596-EEB2-4A40-AFFB-8949B69449A9}" type="pres">
      <dgm:prSet presAssocID="{AF87A0D1-3731-4D4A-9B92-B7F612FEFAEE}" presName="EmptyPlaceHolder" presStyleCnt="0"/>
      <dgm:spPr/>
    </dgm:pt>
    <dgm:pt modelId="{1AC377DF-F7BB-4735-9C81-8C3C338F9354}" type="pres">
      <dgm:prSet presAssocID="{12E2394B-BA55-42F6-BE02-C9CD3A4362BA}" presName="spaceBetweenRectangles" presStyleCnt="0"/>
      <dgm:spPr/>
    </dgm:pt>
    <dgm:pt modelId="{35F9C179-47F7-49EF-ABAB-BBE4731F48AF}" type="pres">
      <dgm:prSet presAssocID="{F795DBCA-042B-4907-8515-D5259BC0FF57}" presName="composite" presStyleCnt="0"/>
      <dgm:spPr/>
    </dgm:pt>
    <dgm:pt modelId="{5F1A1261-77CF-4BC3-86BA-11F6271BE601}" type="pres">
      <dgm:prSet presAssocID="{F795DBCA-042B-4907-8515-D5259BC0FF57}" presName="L1TextContainer" presStyleLbl="revTx" presStyleIdx="5" presStyleCnt="6">
        <dgm:presLayoutVars>
          <dgm:chMax val="1"/>
          <dgm:chPref val="1"/>
          <dgm:bulletEnabled val="1"/>
        </dgm:presLayoutVars>
      </dgm:prSet>
      <dgm:spPr/>
    </dgm:pt>
    <dgm:pt modelId="{F4FFAA28-56AC-402F-90E1-39C4CF785DEF}" type="pres">
      <dgm:prSet presAssocID="{F795DBCA-042B-4907-8515-D5259BC0FF57}" presName="L2TextContainerWrapper" presStyleCnt="0">
        <dgm:presLayoutVars>
          <dgm:chMax val="0"/>
          <dgm:chPref val="0"/>
          <dgm:bulletEnabled val="1"/>
        </dgm:presLayoutVars>
      </dgm:prSet>
      <dgm:spPr/>
    </dgm:pt>
    <dgm:pt modelId="{B16BDFF1-5712-41FD-A10A-90229F0DB3D6}" type="pres">
      <dgm:prSet presAssocID="{F795DBCA-042B-4907-8515-D5259BC0FF57}" presName="L2TextContainer" presStyleLbl="bgAcc1" presStyleIdx="5" presStyleCnt="6"/>
      <dgm:spPr/>
    </dgm:pt>
    <dgm:pt modelId="{6074849E-45CC-4F07-AF83-16B01B638B28}" type="pres">
      <dgm:prSet presAssocID="{F795DBCA-042B-4907-8515-D5259BC0FF57}" presName="FlexibleEmptyPlaceHolder" presStyleCnt="0"/>
      <dgm:spPr/>
    </dgm:pt>
    <dgm:pt modelId="{63BE87F3-A7BA-4A28-9EE7-64DA203E9709}" type="pres">
      <dgm:prSet presAssocID="{F795DBCA-042B-4907-8515-D5259BC0FF57}" presName="ConnectLine" presStyleLbl="sibTrans1D1" presStyleIdx="5" presStyleCnt="6"/>
      <dgm:spPr>
        <a:noFill/>
        <a:ln w="6350" cap="flat" cmpd="sng" algn="ctr">
          <a:solidFill>
            <a:schemeClr val="accent1">
              <a:hueOff val="0"/>
              <a:satOff val="0"/>
              <a:lumOff val="0"/>
              <a:alphaOff val="0"/>
            </a:schemeClr>
          </a:solidFill>
          <a:prstDash val="dash"/>
          <a:miter lim="800000"/>
        </a:ln>
        <a:effectLst/>
      </dgm:spPr>
    </dgm:pt>
    <dgm:pt modelId="{6AB39100-535E-46C1-B618-5BEFDEF5855C}" type="pres">
      <dgm:prSet presAssocID="{F795DBCA-042B-4907-8515-D5259BC0FF57}" presName="ConnectorPoint" presStyleLbl="alignNode1" presStyleIdx="5" presStyleCnt="6"/>
      <dgm:spPr/>
    </dgm:pt>
    <dgm:pt modelId="{848E0B00-CBCE-4D9B-96FE-EACA9A07E5FD}" type="pres">
      <dgm:prSet presAssocID="{F795DBCA-042B-4907-8515-D5259BC0FF57}" presName="EmptyPlaceHolder" presStyleCnt="0"/>
      <dgm:spPr/>
    </dgm:pt>
  </dgm:ptLst>
  <dgm:cxnLst>
    <dgm:cxn modelId="{68783A01-5F57-4AD6-9E41-F1BE9C48E364}" type="presOf" srcId="{E46DA7FE-D62D-4D69-A0A8-99198E70781B}" destId="{0E3383F2-8D03-475F-BB51-4E38D207EB6B}" srcOrd="0" destOrd="0" presId="urn:microsoft.com/office/officeart/2016/7/layout/BasicTimeline"/>
    <dgm:cxn modelId="{B18EFA0A-D8D9-4F95-8DA3-40919B114FA5}" srcId="{F795DBCA-042B-4907-8515-D5259BC0FF57}" destId="{9886743C-2DB0-4407-ABCB-4F70B26BD45E}" srcOrd="0" destOrd="0" parTransId="{BD452BF4-51C7-481E-87A2-1ADD60980491}" sibTransId="{2D57E50C-26CE-427E-9E1C-DFBAFC9D9739}"/>
    <dgm:cxn modelId="{7AB8120D-7E34-4DDE-94E5-C1ED4C3AE573}" type="presOf" srcId="{2A37E866-2494-44C5-88BD-E642EBFADC8F}" destId="{16D9CB93-67C1-49A0-BB92-338347998E4D}" srcOrd="0" destOrd="0" presId="urn:microsoft.com/office/officeart/2016/7/layout/BasicTimeline"/>
    <dgm:cxn modelId="{604B9129-9D4D-4E20-91DE-B91A7691565F}" type="presOf" srcId="{9886743C-2DB0-4407-ABCB-4F70B26BD45E}" destId="{B16BDFF1-5712-41FD-A10A-90229F0DB3D6}" srcOrd="0" destOrd="0" presId="urn:microsoft.com/office/officeart/2016/7/layout/BasicTimeline"/>
    <dgm:cxn modelId="{0A294B2F-2380-4223-BE9B-170B18061D30}" type="presOf" srcId="{F795DBCA-042B-4907-8515-D5259BC0FF57}" destId="{5F1A1261-77CF-4BC3-86BA-11F6271BE601}" srcOrd="0" destOrd="0" presId="urn:microsoft.com/office/officeart/2016/7/layout/BasicTimeline"/>
    <dgm:cxn modelId="{A1580838-80EE-485C-93F9-2AB1B7F5D87B}" type="presOf" srcId="{AF87A0D1-3731-4D4A-9B92-B7F612FEFAEE}" destId="{406A3A42-8349-4E10-9791-32993B1519D6}" srcOrd="0" destOrd="0" presId="urn:microsoft.com/office/officeart/2016/7/layout/BasicTimeline"/>
    <dgm:cxn modelId="{CEECE838-2926-47C8-AE2E-46E3B164574D}" type="presOf" srcId="{8BB1C155-CA8A-41AB-B105-B9533062748F}" destId="{3085ABED-FECA-405C-ADC1-93894CC921BB}" srcOrd="0" destOrd="0" presId="urn:microsoft.com/office/officeart/2016/7/layout/BasicTimeline"/>
    <dgm:cxn modelId="{2254F443-6FB5-4A35-B2EF-2B4F71ECBB3B}" type="presOf" srcId="{56A74F8F-6839-4C42-A0DC-D39BAB9D3DE1}" destId="{A1B293E8-744F-446E-B318-324641146B92}" srcOrd="0" destOrd="0" presId="urn:microsoft.com/office/officeart/2016/7/layout/BasicTimeline"/>
    <dgm:cxn modelId="{AE484E58-B033-418C-9F2E-CE3B36678BDE}" srcId="{AF87A0D1-3731-4D4A-9B92-B7F612FEFAEE}" destId="{B2C4D954-3F97-47E9-8A59-74810AB3C37A}" srcOrd="0" destOrd="0" parTransId="{0C40EB10-CB67-4930-8EC2-022C3F752957}" sibTransId="{E2E9BCA5-6BD6-4F44-AE05-28A025719884}"/>
    <dgm:cxn modelId="{3C93AA68-C43D-46EF-A230-20D3DD98DBDF}" type="presOf" srcId="{B2C4D954-3F97-47E9-8A59-74810AB3C37A}" destId="{618C1F0E-D7A5-41C3-A3B9-BC9C46DB1873}" srcOrd="0" destOrd="0" presId="urn:microsoft.com/office/officeart/2016/7/layout/BasicTimeline"/>
    <dgm:cxn modelId="{C09DCB71-A7F8-49C6-8C0B-0B5C3B17BD3B}" srcId="{7F753CB4-9550-4A05-AA62-1AF55F0148EF}" destId="{F795DBCA-042B-4907-8515-D5259BC0FF57}" srcOrd="5" destOrd="0" parTransId="{83E2F7D5-1650-477B-8860-BC37CDE01DFB}" sibTransId="{E6619593-60E4-41F9-A34A-C3BACBF1F626}"/>
    <dgm:cxn modelId="{5DC6A27C-8B7B-4E3C-87EF-49EB97A05B8A}" srcId="{7F753CB4-9550-4A05-AA62-1AF55F0148EF}" destId="{8BB1C155-CA8A-41AB-B105-B9533062748F}" srcOrd="3" destOrd="0" parTransId="{15404A61-7A06-49FD-955D-B07E2EEBDF18}" sibTransId="{74C84AF1-F002-4235-BD84-B1FA2ACC4E21}"/>
    <dgm:cxn modelId="{382EA97F-D69D-4863-9B61-175FB4897DA9}" type="presOf" srcId="{162F50AB-5571-413D-85E0-E4F212BBB5D8}" destId="{CDDA27D6-9F33-4566-87FA-F1974AF7244A}" srcOrd="0" destOrd="0" presId="urn:microsoft.com/office/officeart/2016/7/layout/BasicTimeline"/>
    <dgm:cxn modelId="{50FFAA81-67C0-4F9F-9DB4-458C985BCE7B}" type="presOf" srcId="{7F753CB4-9550-4A05-AA62-1AF55F0148EF}" destId="{9C0F05F6-7410-44C0-AF3E-989A5768632F}" srcOrd="0" destOrd="0" presId="urn:microsoft.com/office/officeart/2016/7/layout/BasicTimeline"/>
    <dgm:cxn modelId="{2351D682-3781-4A72-8410-267036FCA81F}" type="presOf" srcId="{414B2CC5-2692-42B6-A2E2-DC973C63D764}" destId="{DC0C9CD3-4FC3-4A5F-8118-8395DDA2178B}" srcOrd="0" destOrd="0" presId="urn:microsoft.com/office/officeart/2016/7/layout/BasicTimeline"/>
    <dgm:cxn modelId="{8A575786-4EB8-403E-BCFB-3D9D78566C57}" srcId="{162F50AB-5571-413D-85E0-E4F212BBB5D8}" destId="{2A37E866-2494-44C5-88BD-E642EBFADC8F}" srcOrd="0" destOrd="0" parTransId="{0926DBE3-05DE-4121-81FF-0DF4742F20EA}" sibTransId="{A246C1A0-DCE4-48CC-84E4-6C808092C72C}"/>
    <dgm:cxn modelId="{33ADAA88-0790-4753-B691-367FFA471E61}" srcId="{7F753CB4-9550-4A05-AA62-1AF55F0148EF}" destId="{AF87A0D1-3731-4D4A-9B92-B7F612FEFAEE}" srcOrd="4" destOrd="0" parTransId="{C8FD392A-F761-4FE3-A82E-57AA15C94137}" sibTransId="{12E2394B-BA55-42F6-BE02-C9CD3A4362BA}"/>
    <dgm:cxn modelId="{FA095A9B-522E-4A93-98A6-BCBEA6C419C7}" srcId="{BC10E122-3E78-4678-A31E-00F7C2FF07AC}" destId="{56A74F8F-6839-4C42-A0DC-D39BAB9D3DE1}" srcOrd="0" destOrd="0" parTransId="{E1EEBE45-D388-4975-BC91-0776A2D0EEC8}" sibTransId="{17A89EED-FA83-4A46-A285-1B4B5A151675}"/>
    <dgm:cxn modelId="{CD320DB9-0DCB-46BE-AE8F-E05070A45937}" srcId="{8BB1C155-CA8A-41AB-B105-B9533062748F}" destId="{039982E8-1223-4192-BF18-552604C625ED}" srcOrd="0" destOrd="0" parTransId="{53FAADD2-E5A2-4C50-B068-4B15535F1D40}" sibTransId="{7687FFDA-0252-4838-B4F1-34DAC2D15277}"/>
    <dgm:cxn modelId="{3A731FBF-8ECD-499C-A500-97DD21499E17}" srcId="{414B2CC5-2692-42B6-A2E2-DC973C63D764}" destId="{E46DA7FE-D62D-4D69-A0A8-99198E70781B}" srcOrd="0" destOrd="0" parTransId="{43EF150F-D165-4E80-8D1A-4DD9E291A44B}" sibTransId="{6CB6FB5A-7A97-4F11-8184-DC7B7174210D}"/>
    <dgm:cxn modelId="{8C6805C2-5231-44D1-B8FA-8859CD94D39F}" srcId="{7F753CB4-9550-4A05-AA62-1AF55F0148EF}" destId="{BC10E122-3E78-4678-A31E-00F7C2FF07AC}" srcOrd="1" destOrd="0" parTransId="{854AF1F7-EDCB-4BD5-A368-A04A50CA1DD0}" sibTransId="{8944190F-9B47-410C-8C8D-642E4DBF3954}"/>
    <dgm:cxn modelId="{9F03B8C9-AF09-409A-A4AE-BF2A1DCCE57C}" type="presOf" srcId="{039982E8-1223-4192-BF18-552604C625ED}" destId="{DC831930-C648-463F-B115-710032EDEF4D}" srcOrd="0" destOrd="0" presId="urn:microsoft.com/office/officeart/2016/7/layout/BasicTimeline"/>
    <dgm:cxn modelId="{513243F9-543D-4625-AFD6-10AF08638FE4}" type="presOf" srcId="{BC10E122-3E78-4678-A31E-00F7C2FF07AC}" destId="{ED951BE1-2320-4D2D-A3AD-4B56D3A51733}" srcOrd="0" destOrd="0" presId="urn:microsoft.com/office/officeart/2016/7/layout/BasicTimeline"/>
    <dgm:cxn modelId="{7363B7FD-45F4-42C7-9B02-298937C5AF1E}" srcId="{7F753CB4-9550-4A05-AA62-1AF55F0148EF}" destId="{414B2CC5-2692-42B6-A2E2-DC973C63D764}" srcOrd="0" destOrd="0" parTransId="{832A8E86-A3BF-4C12-B8B7-4F50615C53DF}" sibTransId="{C0BF8B26-EA4A-4500-957A-CD24BD16C514}"/>
    <dgm:cxn modelId="{F0A58BFF-4028-41E7-AC6B-E1AF0D631C8E}" srcId="{7F753CB4-9550-4A05-AA62-1AF55F0148EF}" destId="{162F50AB-5571-413D-85E0-E4F212BBB5D8}" srcOrd="2" destOrd="0" parTransId="{DEE2BA2B-DD6D-4EFD-A5C4-C5BBFDD2F247}" sibTransId="{D4A3A955-F1C7-4865-8A49-DE47081BA0C5}"/>
    <dgm:cxn modelId="{E949A955-46E9-4E4F-B345-6F9480684C4D}" type="presParOf" srcId="{9C0F05F6-7410-44C0-AF3E-989A5768632F}" destId="{D3465811-51A0-44D5-8822-01B9C6A35445}" srcOrd="0" destOrd="0" presId="urn:microsoft.com/office/officeart/2016/7/layout/BasicTimeline"/>
    <dgm:cxn modelId="{332244BD-CE78-4BF3-A9BF-49C33891BDA1}" type="presParOf" srcId="{9C0F05F6-7410-44C0-AF3E-989A5768632F}" destId="{E153DFA5-3644-4D59-8413-96A3C89051FC}" srcOrd="1" destOrd="0" presId="urn:microsoft.com/office/officeart/2016/7/layout/BasicTimeline"/>
    <dgm:cxn modelId="{9485562E-5797-4E5A-B2D7-69D2A763DB5B}" type="presParOf" srcId="{E153DFA5-3644-4D59-8413-96A3C89051FC}" destId="{E4E0F795-1781-4BA9-9F11-1FF1533F0844}" srcOrd="0" destOrd="0" presId="urn:microsoft.com/office/officeart/2016/7/layout/BasicTimeline"/>
    <dgm:cxn modelId="{02E5D85C-1D46-423A-9E44-6259CA2588D6}" type="presParOf" srcId="{E4E0F795-1781-4BA9-9F11-1FF1533F0844}" destId="{DC0C9CD3-4FC3-4A5F-8118-8395DDA2178B}" srcOrd="0" destOrd="0" presId="urn:microsoft.com/office/officeart/2016/7/layout/BasicTimeline"/>
    <dgm:cxn modelId="{75199116-C6DC-48D6-903E-9AF71669D84C}" type="presParOf" srcId="{E4E0F795-1781-4BA9-9F11-1FF1533F0844}" destId="{D0E4F3E5-A1A7-4CBD-BE3B-734CF2B85AB9}" srcOrd="1" destOrd="0" presId="urn:microsoft.com/office/officeart/2016/7/layout/BasicTimeline"/>
    <dgm:cxn modelId="{66150C05-8D41-42D5-906A-3B5230E4A29D}" type="presParOf" srcId="{D0E4F3E5-A1A7-4CBD-BE3B-734CF2B85AB9}" destId="{0E3383F2-8D03-475F-BB51-4E38D207EB6B}" srcOrd="0" destOrd="0" presId="urn:microsoft.com/office/officeart/2016/7/layout/BasicTimeline"/>
    <dgm:cxn modelId="{80742124-368F-4F8D-B46A-921EABEFFD47}" type="presParOf" srcId="{D0E4F3E5-A1A7-4CBD-BE3B-734CF2B85AB9}" destId="{A53A8F25-664D-4E0C-AFD4-065522945976}" srcOrd="1" destOrd="0" presId="urn:microsoft.com/office/officeart/2016/7/layout/BasicTimeline"/>
    <dgm:cxn modelId="{22DE19B3-8534-45E9-B5EC-6CCFEE1018A7}" type="presParOf" srcId="{E4E0F795-1781-4BA9-9F11-1FF1533F0844}" destId="{DD2D4873-5F19-4953-BAC7-5F5C482A088D}" srcOrd="2" destOrd="0" presId="urn:microsoft.com/office/officeart/2016/7/layout/BasicTimeline"/>
    <dgm:cxn modelId="{14638092-5E24-4260-B512-8CC81902586D}" type="presParOf" srcId="{E4E0F795-1781-4BA9-9F11-1FF1533F0844}" destId="{08BEEDFF-A203-4B92-9D3C-AD1A0C408CC3}" srcOrd="3" destOrd="0" presId="urn:microsoft.com/office/officeart/2016/7/layout/BasicTimeline"/>
    <dgm:cxn modelId="{196F73F9-D442-4A11-9C6B-9A690CE602A1}" type="presParOf" srcId="{E4E0F795-1781-4BA9-9F11-1FF1533F0844}" destId="{250F074A-DACA-47AD-A61C-5C4F88EA1B05}" srcOrd="4" destOrd="0" presId="urn:microsoft.com/office/officeart/2016/7/layout/BasicTimeline"/>
    <dgm:cxn modelId="{5F8246BE-78EC-4FF5-898E-518FF271C59B}" type="presParOf" srcId="{E153DFA5-3644-4D59-8413-96A3C89051FC}" destId="{14DD8B9F-5994-46BA-BCF9-FB0C71828C34}" srcOrd="1" destOrd="0" presId="urn:microsoft.com/office/officeart/2016/7/layout/BasicTimeline"/>
    <dgm:cxn modelId="{5A415807-B153-4EB1-AEDA-0D181D2890D8}" type="presParOf" srcId="{E153DFA5-3644-4D59-8413-96A3C89051FC}" destId="{C7D19607-9E8E-4065-B743-395F907A75CA}" srcOrd="2" destOrd="0" presId="urn:microsoft.com/office/officeart/2016/7/layout/BasicTimeline"/>
    <dgm:cxn modelId="{E3A02295-EE5F-4446-888F-F5820CF3D9C8}" type="presParOf" srcId="{C7D19607-9E8E-4065-B743-395F907A75CA}" destId="{ED951BE1-2320-4D2D-A3AD-4B56D3A51733}" srcOrd="0" destOrd="0" presId="urn:microsoft.com/office/officeart/2016/7/layout/BasicTimeline"/>
    <dgm:cxn modelId="{5B3E7273-D723-43B3-BA29-776F713E5EFB}" type="presParOf" srcId="{C7D19607-9E8E-4065-B743-395F907A75CA}" destId="{131120BD-AD5A-40BF-B530-2E677810B826}" srcOrd="1" destOrd="0" presId="urn:microsoft.com/office/officeart/2016/7/layout/BasicTimeline"/>
    <dgm:cxn modelId="{A5E32D32-9AE2-4E23-B993-A3B6765AC9E9}" type="presParOf" srcId="{131120BD-AD5A-40BF-B530-2E677810B826}" destId="{A1B293E8-744F-446E-B318-324641146B92}" srcOrd="0" destOrd="0" presId="urn:microsoft.com/office/officeart/2016/7/layout/BasicTimeline"/>
    <dgm:cxn modelId="{98442C41-DD67-424F-9748-F400E28D26AF}" type="presParOf" srcId="{131120BD-AD5A-40BF-B530-2E677810B826}" destId="{4ACEBE48-51AD-4183-8921-7EA34A6FD9B4}" srcOrd="1" destOrd="0" presId="urn:microsoft.com/office/officeart/2016/7/layout/BasicTimeline"/>
    <dgm:cxn modelId="{91B9C70C-1E3C-414A-9394-1321017D7C75}" type="presParOf" srcId="{C7D19607-9E8E-4065-B743-395F907A75CA}" destId="{65A39625-3CC6-4C1E-B5A3-54E86AA5E60A}" srcOrd="2" destOrd="0" presId="urn:microsoft.com/office/officeart/2016/7/layout/BasicTimeline"/>
    <dgm:cxn modelId="{3FC441AF-3826-47AF-9A84-FA0658DCAC6D}" type="presParOf" srcId="{C7D19607-9E8E-4065-B743-395F907A75CA}" destId="{5A2668E3-72FF-45E1-961B-8749212135E9}" srcOrd="3" destOrd="0" presId="urn:microsoft.com/office/officeart/2016/7/layout/BasicTimeline"/>
    <dgm:cxn modelId="{6CE8F355-72E8-498A-AE3A-2F2767186687}" type="presParOf" srcId="{C7D19607-9E8E-4065-B743-395F907A75CA}" destId="{7D51F02C-B0C0-40F7-990C-136BA1E85139}" srcOrd="4" destOrd="0" presId="urn:microsoft.com/office/officeart/2016/7/layout/BasicTimeline"/>
    <dgm:cxn modelId="{2779C75D-D25D-44AB-968D-1789BDF1E187}" type="presParOf" srcId="{E153DFA5-3644-4D59-8413-96A3C89051FC}" destId="{3F8A249B-EBE6-44FB-86CD-102F0BE15BC2}" srcOrd="3" destOrd="0" presId="urn:microsoft.com/office/officeart/2016/7/layout/BasicTimeline"/>
    <dgm:cxn modelId="{1F26BAC4-13E2-4C3F-A98C-AED5BC057339}" type="presParOf" srcId="{E153DFA5-3644-4D59-8413-96A3C89051FC}" destId="{3BA5F5E0-8547-4D2F-940E-CF373B456AE0}" srcOrd="4" destOrd="0" presId="urn:microsoft.com/office/officeart/2016/7/layout/BasicTimeline"/>
    <dgm:cxn modelId="{018D3B7C-856B-4574-83E1-B50689677BFE}" type="presParOf" srcId="{3BA5F5E0-8547-4D2F-940E-CF373B456AE0}" destId="{CDDA27D6-9F33-4566-87FA-F1974AF7244A}" srcOrd="0" destOrd="0" presId="urn:microsoft.com/office/officeart/2016/7/layout/BasicTimeline"/>
    <dgm:cxn modelId="{5AC57631-461C-4917-8115-C254A37C546C}" type="presParOf" srcId="{3BA5F5E0-8547-4D2F-940E-CF373B456AE0}" destId="{A3F02AA7-650F-4436-96E7-4C713EC5D106}" srcOrd="1" destOrd="0" presId="urn:microsoft.com/office/officeart/2016/7/layout/BasicTimeline"/>
    <dgm:cxn modelId="{FE2FA2E0-0609-4287-B0B8-5F878DD80BDD}" type="presParOf" srcId="{A3F02AA7-650F-4436-96E7-4C713EC5D106}" destId="{16D9CB93-67C1-49A0-BB92-338347998E4D}" srcOrd="0" destOrd="0" presId="urn:microsoft.com/office/officeart/2016/7/layout/BasicTimeline"/>
    <dgm:cxn modelId="{2E6B20D4-55FD-4B2D-BC6F-E0523B012C46}" type="presParOf" srcId="{A3F02AA7-650F-4436-96E7-4C713EC5D106}" destId="{B16BE493-707F-43EB-AD02-B39A65F5109F}" srcOrd="1" destOrd="0" presId="urn:microsoft.com/office/officeart/2016/7/layout/BasicTimeline"/>
    <dgm:cxn modelId="{167E5190-362A-4517-8043-7E852701459D}" type="presParOf" srcId="{3BA5F5E0-8547-4D2F-940E-CF373B456AE0}" destId="{D865291B-B31A-49C5-9C23-6C76AC212070}" srcOrd="2" destOrd="0" presId="urn:microsoft.com/office/officeart/2016/7/layout/BasicTimeline"/>
    <dgm:cxn modelId="{45B9E2FF-D9AE-4294-99A8-AC8C92D8F5B5}" type="presParOf" srcId="{3BA5F5E0-8547-4D2F-940E-CF373B456AE0}" destId="{30EE0235-46AF-4110-9818-8A9F9975375B}" srcOrd="3" destOrd="0" presId="urn:microsoft.com/office/officeart/2016/7/layout/BasicTimeline"/>
    <dgm:cxn modelId="{7AF73401-876F-45A4-89C0-9BFF8D05E233}" type="presParOf" srcId="{3BA5F5E0-8547-4D2F-940E-CF373B456AE0}" destId="{54C5A58C-92C4-47CB-969A-919FBE650DAB}" srcOrd="4" destOrd="0" presId="urn:microsoft.com/office/officeart/2016/7/layout/BasicTimeline"/>
    <dgm:cxn modelId="{E2523CD3-DB5D-4392-BE01-3E52BD98C9F4}" type="presParOf" srcId="{E153DFA5-3644-4D59-8413-96A3C89051FC}" destId="{356D5612-0C2E-4733-8EC9-D9BCE635A6F4}" srcOrd="5" destOrd="0" presId="urn:microsoft.com/office/officeart/2016/7/layout/BasicTimeline"/>
    <dgm:cxn modelId="{9333176E-A6E4-4D1B-AFAD-052DC13121BA}" type="presParOf" srcId="{E153DFA5-3644-4D59-8413-96A3C89051FC}" destId="{358084C2-0357-4952-9788-825A847EFD95}" srcOrd="6" destOrd="0" presId="urn:microsoft.com/office/officeart/2016/7/layout/BasicTimeline"/>
    <dgm:cxn modelId="{53CF11B1-BB0E-4BFA-8BD8-04BD18689624}" type="presParOf" srcId="{358084C2-0357-4952-9788-825A847EFD95}" destId="{3085ABED-FECA-405C-ADC1-93894CC921BB}" srcOrd="0" destOrd="0" presId="urn:microsoft.com/office/officeart/2016/7/layout/BasicTimeline"/>
    <dgm:cxn modelId="{D531608D-81E5-4AD1-940F-8584320FACBD}" type="presParOf" srcId="{358084C2-0357-4952-9788-825A847EFD95}" destId="{B54C7ECE-BDAC-4496-A19D-3305BA3B1A35}" srcOrd="1" destOrd="0" presId="urn:microsoft.com/office/officeart/2016/7/layout/BasicTimeline"/>
    <dgm:cxn modelId="{94A37473-807B-4F0D-9E8F-0ACB20DFB316}" type="presParOf" srcId="{B54C7ECE-BDAC-4496-A19D-3305BA3B1A35}" destId="{DC831930-C648-463F-B115-710032EDEF4D}" srcOrd="0" destOrd="0" presId="urn:microsoft.com/office/officeart/2016/7/layout/BasicTimeline"/>
    <dgm:cxn modelId="{1086EEE6-F131-45DF-ADD4-45C043119E7A}" type="presParOf" srcId="{B54C7ECE-BDAC-4496-A19D-3305BA3B1A35}" destId="{77F3100D-4A76-429A-B6A2-FF92741713D5}" srcOrd="1" destOrd="0" presId="urn:microsoft.com/office/officeart/2016/7/layout/BasicTimeline"/>
    <dgm:cxn modelId="{D36E8617-E196-4259-AAFA-575CD7ADEC01}" type="presParOf" srcId="{358084C2-0357-4952-9788-825A847EFD95}" destId="{87F8D2F4-AD1B-4195-9B5B-42516F150CB0}" srcOrd="2" destOrd="0" presId="urn:microsoft.com/office/officeart/2016/7/layout/BasicTimeline"/>
    <dgm:cxn modelId="{1F34BA44-6A7E-4225-A5D2-2AAB12CBAEF0}" type="presParOf" srcId="{358084C2-0357-4952-9788-825A847EFD95}" destId="{B80FA071-C3A4-4394-B9C4-91A188EB07ED}" srcOrd="3" destOrd="0" presId="urn:microsoft.com/office/officeart/2016/7/layout/BasicTimeline"/>
    <dgm:cxn modelId="{35AB7341-325F-4732-9C31-0B354A18B9ED}" type="presParOf" srcId="{358084C2-0357-4952-9788-825A847EFD95}" destId="{78821CE1-4E09-4A15-9A9E-5B2C89EF6C9C}" srcOrd="4" destOrd="0" presId="urn:microsoft.com/office/officeart/2016/7/layout/BasicTimeline"/>
    <dgm:cxn modelId="{DE562EB9-AC52-4729-BE3E-C55906606940}" type="presParOf" srcId="{E153DFA5-3644-4D59-8413-96A3C89051FC}" destId="{0EA8CC60-2C01-45BB-B265-0A24105F5C5A}" srcOrd="7" destOrd="0" presId="urn:microsoft.com/office/officeart/2016/7/layout/BasicTimeline"/>
    <dgm:cxn modelId="{F135420C-EFA6-413F-815E-AF6AE9BD15FE}" type="presParOf" srcId="{E153DFA5-3644-4D59-8413-96A3C89051FC}" destId="{313E3DC7-7BD4-4AB4-A061-B912A4DB4D51}" srcOrd="8" destOrd="0" presId="urn:microsoft.com/office/officeart/2016/7/layout/BasicTimeline"/>
    <dgm:cxn modelId="{691A4804-0D23-43D6-B363-3D55F372A355}" type="presParOf" srcId="{313E3DC7-7BD4-4AB4-A061-B912A4DB4D51}" destId="{406A3A42-8349-4E10-9791-32993B1519D6}" srcOrd="0" destOrd="0" presId="urn:microsoft.com/office/officeart/2016/7/layout/BasicTimeline"/>
    <dgm:cxn modelId="{A87C6A50-BFF6-4E38-9E93-C8EEB69E4B61}" type="presParOf" srcId="{313E3DC7-7BD4-4AB4-A061-B912A4DB4D51}" destId="{D6EA2458-0AB3-414F-AAA1-6831D5DA5C0C}" srcOrd="1" destOrd="0" presId="urn:microsoft.com/office/officeart/2016/7/layout/BasicTimeline"/>
    <dgm:cxn modelId="{32C5E779-5CE3-47DD-AF60-F5A1C3F430CA}" type="presParOf" srcId="{D6EA2458-0AB3-414F-AAA1-6831D5DA5C0C}" destId="{618C1F0E-D7A5-41C3-A3B9-BC9C46DB1873}" srcOrd="0" destOrd="0" presId="urn:microsoft.com/office/officeart/2016/7/layout/BasicTimeline"/>
    <dgm:cxn modelId="{3D80F76F-8DC2-4911-9E0C-9E701C51FEA8}" type="presParOf" srcId="{D6EA2458-0AB3-414F-AAA1-6831D5DA5C0C}" destId="{04510644-2054-41EA-B024-975DFC9666DD}" srcOrd="1" destOrd="0" presId="urn:microsoft.com/office/officeart/2016/7/layout/BasicTimeline"/>
    <dgm:cxn modelId="{8C28D3C1-AE98-4C28-9F67-A8107A6227AF}" type="presParOf" srcId="{313E3DC7-7BD4-4AB4-A061-B912A4DB4D51}" destId="{9E8A7052-5EF5-4127-97C2-23EFD781DA0D}" srcOrd="2" destOrd="0" presId="urn:microsoft.com/office/officeart/2016/7/layout/BasicTimeline"/>
    <dgm:cxn modelId="{008737E0-6CDE-469A-86DB-1AC6EC3428FD}" type="presParOf" srcId="{313E3DC7-7BD4-4AB4-A061-B912A4DB4D51}" destId="{9AEE3A9A-02B7-4200-9BFD-667EC82C4789}" srcOrd="3" destOrd="0" presId="urn:microsoft.com/office/officeart/2016/7/layout/BasicTimeline"/>
    <dgm:cxn modelId="{B24B0264-7C07-47AF-8F60-AF8735EA1FB6}" type="presParOf" srcId="{313E3DC7-7BD4-4AB4-A061-B912A4DB4D51}" destId="{37B42596-EEB2-4A40-AFFB-8949B69449A9}" srcOrd="4" destOrd="0" presId="urn:microsoft.com/office/officeart/2016/7/layout/BasicTimeline"/>
    <dgm:cxn modelId="{EAEAF2A3-9193-49AA-AD64-C8FE8D509DC1}" type="presParOf" srcId="{E153DFA5-3644-4D59-8413-96A3C89051FC}" destId="{1AC377DF-F7BB-4735-9C81-8C3C338F9354}" srcOrd="9" destOrd="0" presId="urn:microsoft.com/office/officeart/2016/7/layout/BasicTimeline"/>
    <dgm:cxn modelId="{371BA69A-5BB5-40F9-AA13-657BB9611CA0}" type="presParOf" srcId="{E153DFA5-3644-4D59-8413-96A3C89051FC}" destId="{35F9C179-47F7-49EF-ABAB-BBE4731F48AF}" srcOrd="10" destOrd="0" presId="urn:microsoft.com/office/officeart/2016/7/layout/BasicTimeline"/>
    <dgm:cxn modelId="{2E8CD7F7-27F3-4B7F-8368-422983736118}" type="presParOf" srcId="{35F9C179-47F7-49EF-ABAB-BBE4731F48AF}" destId="{5F1A1261-77CF-4BC3-86BA-11F6271BE601}" srcOrd="0" destOrd="0" presId="urn:microsoft.com/office/officeart/2016/7/layout/BasicTimeline"/>
    <dgm:cxn modelId="{1CB8D9BB-C0B6-4E3D-BB8E-AC932813D549}" type="presParOf" srcId="{35F9C179-47F7-49EF-ABAB-BBE4731F48AF}" destId="{F4FFAA28-56AC-402F-90E1-39C4CF785DEF}" srcOrd="1" destOrd="0" presId="urn:microsoft.com/office/officeart/2016/7/layout/BasicTimeline"/>
    <dgm:cxn modelId="{4AC666DF-8C3D-4E1F-B26E-EE62AACA421F}" type="presParOf" srcId="{F4FFAA28-56AC-402F-90E1-39C4CF785DEF}" destId="{B16BDFF1-5712-41FD-A10A-90229F0DB3D6}" srcOrd="0" destOrd="0" presId="urn:microsoft.com/office/officeart/2016/7/layout/BasicTimeline"/>
    <dgm:cxn modelId="{066385A9-8B19-42DB-A170-FE885BFC5068}" type="presParOf" srcId="{F4FFAA28-56AC-402F-90E1-39C4CF785DEF}" destId="{6074849E-45CC-4F07-AF83-16B01B638B28}" srcOrd="1" destOrd="0" presId="urn:microsoft.com/office/officeart/2016/7/layout/BasicTimeline"/>
    <dgm:cxn modelId="{05520BDE-F8F7-478C-AEE7-B259540EDE1D}" type="presParOf" srcId="{35F9C179-47F7-49EF-ABAB-BBE4731F48AF}" destId="{63BE87F3-A7BA-4A28-9EE7-64DA203E9709}" srcOrd="2" destOrd="0" presId="urn:microsoft.com/office/officeart/2016/7/layout/BasicTimeline"/>
    <dgm:cxn modelId="{F1A361A8-DE58-4289-A0C9-F5D26EF3FABD}" type="presParOf" srcId="{35F9C179-47F7-49EF-ABAB-BBE4731F48AF}" destId="{6AB39100-535E-46C1-B618-5BEFDEF5855C}" srcOrd="3" destOrd="0" presId="urn:microsoft.com/office/officeart/2016/7/layout/BasicTimeline"/>
    <dgm:cxn modelId="{5A52A7B5-CFE9-4699-BB46-D5D825528BA0}" type="presParOf" srcId="{35F9C179-47F7-49EF-ABAB-BBE4731F48AF}" destId="{848E0B00-CBCE-4D9B-96FE-EACA9A07E5FD}" srcOrd="4" destOrd="0" presId="urn:microsoft.com/office/officeart/2016/7/layout/BasicTimeline"/>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B2847DC-CBF7-424C-BAB7-D8682E624D4A}"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8FD48F2C-8D48-E244-AD59-CC234EDA414A}">
      <dgm:prSet custT="1"/>
      <dgm:spPr/>
      <dgm:t>
        <a:bodyPr/>
        <a:lstStyle/>
        <a:p>
          <a:r>
            <a:rPr lang="en-US" sz="1800" b="0" dirty="0"/>
            <a:t>DMA provisions are meant as a </a:t>
          </a:r>
          <a:r>
            <a:rPr lang="en-US" sz="1800" b="1" dirty="0"/>
            <a:t>complementary tool to antitrust</a:t>
          </a:r>
          <a:r>
            <a:rPr lang="en-US" sz="1800" b="0" dirty="0"/>
            <a:t> based on observed limitations of EU antitrust enforcement actions against dominant platforms.</a:t>
          </a:r>
        </a:p>
      </dgm:t>
    </dgm:pt>
    <dgm:pt modelId="{06CF9239-0E2A-AF40-8721-F37C85D21534}" type="parTrans" cxnId="{5DF88C0A-2710-F347-B2F7-01D8A0336628}">
      <dgm:prSet/>
      <dgm:spPr/>
      <dgm:t>
        <a:bodyPr/>
        <a:lstStyle/>
        <a:p>
          <a:endParaRPr lang="en-US"/>
        </a:p>
      </dgm:t>
    </dgm:pt>
    <dgm:pt modelId="{D75BE5B1-38CF-3A42-83D6-FF412F80B3CE}" type="sibTrans" cxnId="{5DF88C0A-2710-F347-B2F7-01D8A0336628}">
      <dgm:prSet/>
      <dgm:spPr/>
      <dgm:t>
        <a:bodyPr/>
        <a:lstStyle/>
        <a:p>
          <a:endParaRPr lang="en-US"/>
        </a:p>
      </dgm:t>
    </dgm:pt>
    <dgm:pt modelId="{210BD019-4F8F-0740-B6CF-4D516FF2697C}">
      <dgm:prSet custT="1"/>
      <dgm:spPr/>
      <dgm:t>
        <a:bodyPr/>
        <a:lstStyle/>
        <a:p>
          <a:r>
            <a:rPr lang="en-US" sz="1800" dirty="0"/>
            <a:t>The DMA is a </a:t>
          </a:r>
          <a:r>
            <a:rPr lang="en-US" sz="1800" b="1" dirty="0"/>
            <a:t>rules-based</a:t>
          </a:r>
          <a:r>
            <a:rPr lang="en-US" sz="1800" dirty="0"/>
            <a:t> approach to platform regulation, </a:t>
          </a:r>
          <a:r>
            <a:rPr lang="en-US" sz="1800" b="1" dirty="0"/>
            <a:t>not principles-based</a:t>
          </a:r>
          <a:r>
            <a:rPr lang="en-US" sz="1800" dirty="0"/>
            <a:t>. It thus specifies deadline-driven procedures, prohibitions on certain practices (e.g., contractual restrictions), and ex ante obligations (e.g., no self-preferencing), some of which may require technical implementations, to ensure </a:t>
          </a:r>
          <a:r>
            <a:rPr lang="en-US" sz="1800" b="1" dirty="0"/>
            <a:t>contestability and fairness.</a:t>
          </a:r>
        </a:p>
      </dgm:t>
    </dgm:pt>
    <dgm:pt modelId="{1A201BF5-9BFF-684A-A410-705FDE89EEAF}" type="parTrans" cxnId="{5B571143-880F-A04A-9E23-80421844AABA}">
      <dgm:prSet/>
      <dgm:spPr/>
      <dgm:t>
        <a:bodyPr/>
        <a:lstStyle/>
        <a:p>
          <a:endParaRPr lang="en-US"/>
        </a:p>
      </dgm:t>
    </dgm:pt>
    <dgm:pt modelId="{BF237B89-18F0-324B-AFC6-B5F579C52944}" type="sibTrans" cxnId="{5B571143-880F-A04A-9E23-80421844AABA}">
      <dgm:prSet/>
      <dgm:spPr/>
      <dgm:t>
        <a:bodyPr/>
        <a:lstStyle/>
        <a:p>
          <a:endParaRPr lang="en-US"/>
        </a:p>
      </dgm:t>
    </dgm:pt>
    <dgm:pt modelId="{8FE449F1-0D93-274B-9084-8032CD7C85A3}">
      <dgm:prSet custT="1"/>
      <dgm:spPr/>
      <dgm:t>
        <a:bodyPr/>
        <a:lstStyle/>
        <a:p>
          <a:r>
            <a:rPr lang="en-US" sz="1800" b="0" dirty="0"/>
            <a:t>Companies subject to the DMA are identified as </a:t>
          </a:r>
          <a:r>
            <a:rPr lang="en-US" sz="1800" b="1" dirty="0"/>
            <a:t>gatekeepers</a:t>
          </a:r>
          <a:r>
            <a:rPr lang="en-US" sz="1800" b="0" dirty="0"/>
            <a:t>, </a:t>
          </a:r>
          <a:r>
            <a:rPr lang="en-US" sz="1800" b="1" dirty="0"/>
            <a:t>including emerging ones</a:t>
          </a:r>
          <a:r>
            <a:rPr lang="en-US" sz="1800" b="0" dirty="0"/>
            <a:t>, through an up-front designation mechanism using both quantitative and qualitative parameters.</a:t>
          </a:r>
          <a:endParaRPr lang="en-US" sz="1800" b="1" dirty="0"/>
        </a:p>
      </dgm:t>
    </dgm:pt>
    <dgm:pt modelId="{06A247D0-CBF9-AC45-8CC8-C816E2BBEF45}" type="parTrans" cxnId="{D8539248-AA45-A941-999C-C39B0C89F016}">
      <dgm:prSet/>
      <dgm:spPr/>
      <dgm:t>
        <a:bodyPr/>
        <a:lstStyle/>
        <a:p>
          <a:endParaRPr lang="en-US"/>
        </a:p>
      </dgm:t>
    </dgm:pt>
    <dgm:pt modelId="{12218932-7A6A-6E46-A7CA-F7DC608B0D3B}" type="sibTrans" cxnId="{D8539248-AA45-A941-999C-C39B0C89F016}">
      <dgm:prSet/>
      <dgm:spPr/>
      <dgm:t>
        <a:bodyPr/>
        <a:lstStyle/>
        <a:p>
          <a:endParaRPr lang="en-US"/>
        </a:p>
      </dgm:t>
    </dgm:pt>
    <dgm:pt modelId="{9E51FDCC-2DE0-594B-A1A3-7A6689E4CBAD}">
      <dgm:prSet custT="1"/>
      <dgm:spPr/>
      <dgm:t>
        <a:bodyPr/>
        <a:lstStyle/>
        <a:p>
          <a:r>
            <a:rPr lang="en-US" sz="1800" b="1" dirty="0"/>
            <a:t>Gatekeepers </a:t>
          </a:r>
          <a:r>
            <a:rPr lang="en-US" sz="1800" b="0" dirty="0"/>
            <a:t>are providers of “core platform services” that: 1) have a significant impact on the European market; 2) provide a core platform service which is an important gateway for business users to reach end-users; and 3) enjoy an entrenched and durable position, in its operations, or it is foreseeable that they will.</a:t>
          </a:r>
          <a:endParaRPr lang="en-US" sz="1800" b="1" dirty="0"/>
        </a:p>
      </dgm:t>
    </dgm:pt>
    <dgm:pt modelId="{6A07AE07-5F2E-4942-AABC-545A4D1A7F27}" type="parTrans" cxnId="{1866765B-ACD2-3344-AF17-34EC4EBF8C61}">
      <dgm:prSet/>
      <dgm:spPr/>
      <dgm:t>
        <a:bodyPr/>
        <a:lstStyle/>
        <a:p>
          <a:endParaRPr lang="en-US"/>
        </a:p>
      </dgm:t>
    </dgm:pt>
    <dgm:pt modelId="{A4364274-CC0E-1543-ABEE-AE299E459D33}" type="sibTrans" cxnId="{1866765B-ACD2-3344-AF17-34EC4EBF8C61}">
      <dgm:prSet/>
      <dgm:spPr/>
      <dgm:t>
        <a:bodyPr/>
        <a:lstStyle/>
        <a:p>
          <a:endParaRPr lang="en-US"/>
        </a:p>
      </dgm:t>
    </dgm:pt>
    <dgm:pt modelId="{CB291DE1-9429-914F-AC31-5AE14479E671}">
      <dgm:prSet custT="1"/>
      <dgm:spPr/>
      <dgm:t>
        <a:bodyPr/>
        <a:lstStyle/>
        <a:p>
          <a:r>
            <a:rPr lang="en-US" sz="1800" b="1" dirty="0"/>
            <a:t>Comprehensive remedies </a:t>
          </a:r>
          <a:r>
            <a:rPr lang="en-US" sz="1800" dirty="0"/>
            <a:t>include fines of 10% of worldwide revenue in a preceding financial year (up to 20% in cases of repeated non-compliance)</a:t>
          </a:r>
          <a:r>
            <a:rPr lang="en-US" sz="1800" noProof="0" dirty="0"/>
            <a:t>, periodic penalty payments (up to 5% of daily revenue),</a:t>
          </a:r>
          <a:r>
            <a:rPr lang="en-US" sz="1800" dirty="0"/>
            <a:t> and a merger moratorium for systemic non-compliance; DMA actions are not subject to efficiency defenses (though security and proportionality defenses can be made); </a:t>
          </a:r>
          <a:r>
            <a:rPr lang="en-US" sz="1800" noProof="0" dirty="0"/>
            <a:t>enforcers are not required to engage with gatekeepers to implement DMA requirements.</a:t>
          </a:r>
        </a:p>
      </dgm:t>
    </dgm:pt>
    <dgm:pt modelId="{E5E8EB1D-0117-F847-A6F5-521953329DFF}" type="parTrans" cxnId="{C432E0B4-4141-374A-86A3-B8FEC9C2A7A4}">
      <dgm:prSet/>
      <dgm:spPr/>
      <dgm:t>
        <a:bodyPr/>
        <a:lstStyle/>
        <a:p>
          <a:endParaRPr lang="en-US"/>
        </a:p>
      </dgm:t>
    </dgm:pt>
    <dgm:pt modelId="{E2E221FC-2891-7049-992C-25313F595A97}" type="sibTrans" cxnId="{C432E0B4-4141-374A-86A3-B8FEC9C2A7A4}">
      <dgm:prSet/>
      <dgm:spPr/>
      <dgm:t>
        <a:bodyPr/>
        <a:lstStyle/>
        <a:p>
          <a:endParaRPr lang="en-US"/>
        </a:p>
      </dgm:t>
    </dgm:pt>
    <dgm:pt modelId="{8D317216-9594-C94A-BD7B-C7714BE613D8}" type="pres">
      <dgm:prSet presAssocID="{7B2847DC-CBF7-424C-BAB7-D8682E624D4A}" presName="vert0" presStyleCnt="0">
        <dgm:presLayoutVars>
          <dgm:dir/>
          <dgm:animOne val="branch"/>
          <dgm:animLvl val="lvl"/>
        </dgm:presLayoutVars>
      </dgm:prSet>
      <dgm:spPr/>
    </dgm:pt>
    <dgm:pt modelId="{41A048FA-F7D0-194C-94E4-86CA69EE3BB7}" type="pres">
      <dgm:prSet presAssocID="{8FD48F2C-8D48-E244-AD59-CC234EDA414A}" presName="thickLine" presStyleLbl="alignNode1" presStyleIdx="0" presStyleCnt="5"/>
      <dgm:spPr/>
    </dgm:pt>
    <dgm:pt modelId="{4FFC76DF-E20C-2F47-9805-B8893533794C}" type="pres">
      <dgm:prSet presAssocID="{8FD48F2C-8D48-E244-AD59-CC234EDA414A}" presName="horz1" presStyleCnt="0"/>
      <dgm:spPr/>
    </dgm:pt>
    <dgm:pt modelId="{F25DA6F2-3AF1-C84D-B7BC-8CC0FBAF8A22}" type="pres">
      <dgm:prSet presAssocID="{8FD48F2C-8D48-E244-AD59-CC234EDA414A}" presName="tx1" presStyleLbl="revTx" presStyleIdx="0" presStyleCnt="5" custScaleY="59847"/>
      <dgm:spPr/>
    </dgm:pt>
    <dgm:pt modelId="{9276C59A-18A2-8B43-8632-E71D82DCFEFB}" type="pres">
      <dgm:prSet presAssocID="{8FD48F2C-8D48-E244-AD59-CC234EDA414A}" presName="vert1" presStyleCnt="0"/>
      <dgm:spPr/>
    </dgm:pt>
    <dgm:pt modelId="{12C55876-A09B-F041-8903-E3EA1967F747}" type="pres">
      <dgm:prSet presAssocID="{210BD019-4F8F-0740-B6CF-4D516FF2697C}" presName="thickLine" presStyleLbl="alignNode1" presStyleIdx="1" presStyleCnt="5"/>
      <dgm:spPr/>
    </dgm:pt>
    <dgm:pt modelId="{19C5E025-C9C4-FE45-9E32-04BF668E70DE}" type="pres">
      <dgm:prSet presAssocID="{210BD019-4F8F-0740-B6CF-4D516FF2697C}" presName="horz1" presStyleCnt="0"/>
      <dgm:spPr/>
    </dgm:pt>
    <dgm:pt modelId="{40EE8895-C4B3-254E-A3F7-9A6FA652588D}" type="pres">
      <dgm:prSet presAssocID="{210BD019-4F8F-0740-B6CF-4D516FF2697C}" presName="tx1" presStyleLbl="revTx" presStyleIdx="1" presStyleCnt="5" custScaleY="75951"/>
      <dgm:spPr/>
    </dgm:pt>
    <dgm:pt modelId="{470D45EE-CC13-1F40-9EE7-FAD30FF41995}" type="pres">
      <dgm:prSet presAssocID="{210BD019-4F8F-0740-B6CF-4D516FF2697C}" presName="vert1" presStyleCnt="0"/>
      <dgm:spPr/>
    </dgm:pt>
    <dgm:pt modelId="{C16BC9AF-BD1F-B847-96D0-9E1A03FAA0A6}" type="pres">
      <dgm:prSet presAssocID="{8FE449F1-0D93-274B-9084-8032CD7C85A3}" presName="thickLine" presStyleLbl="alignNode1" presStyleIdx="2" presStyleCnt="5"/>
      <dgm:spPr/>
    </dgm:pt>
    <dgm:pt modelId="{03E6C7AB-D0D0-074F-AB3B-FE0CB15D8C47}" type="pres">
      <dgm:prSet presAssocID="{8FE449F1-0D93-274B-9084-8032CD7C85A3}" presName="horz1" presStyleCnt="0"/>
      <dgm:spPr/>
    </dgm:pt>
    <dgm:pt modelId="{F498A708-7DE0-2841-ADE7-501A09081175}" type="pres">
      <dgm:prSet presAssocID="{8FE449F1-0D93-274B-9084-8032CD7C85A3}" presName="tx1" presStyleLbl="revTx" presStyleIdx="2" presStyleCnt="5" custScaleY="70413"/>
      <dgm:spPr/>
    </dgm:pt>
    <dgm:pt modelId="{7F57F8E9-EF57-684D-8D14-A4751CB51AEA}" type="pres">
      <dgm:prSet presAssocID="{8FE449F1-0D93-274B-9084-8032CD7C85A3}" presName="vert1" presStyleCnt="0"/>
      <dgm:spPr/>
    </dgm:pt>
    <dgm:pt modelId="{817BDBAC-2975-4946-BDD2-D9CECB3FD762}" type="pres">
      <dgm:prSet presAssocID="{9E51FDCC-2DE0-594B-A1A3-7A6689E4CBAD}" presName="thickLine" presStyleLbl="alignNode1" presStyleIdx="3" presStyleCnt="5"/>
      <dgm:spPr/>
    </dgm:pt>
    <dgm:pt modelId="{EEB2AE3F-3678-084B-A944-31860E9FB3C8}" type="pres">
      <dgm:prSet presAssocID="{9E51FDCC-2DE0-594B-A1A3-7A6689E4CBAD}" presName="horz1" presStyleCnt="0"/>
      <dgm:spPr/>
    </dgm:pt>
    <dgm:pt modelId="{D4CF47DD-97F9-3541-B196-516AF304006D}" type="pres">
      <dgm:prSet presAssocID="{9E51FDCC-2DE0-594B-A1A3-7A6689E4CBAD}" presName="tx1" presStyleLbl="revTx" presStyleIdx="3" presStyleCnt="5" custScaleY="78377"/>
      <dgm:spPr/>
    </dgm:pt>
    <dgm:pt modelId="{B4CA5803-EEAB-3547-A730-5A2A97EB4641}" type="pres">
      <dgm:prSet presAssocID="{9E51FDCC-2DE0-594B-A1A3-7A6689E4CBAD}" presName="vert1" presStyleCnt="0"/>
      <dgm:spPr/>
    </dgm:pt>
    <dgm:pt modelId="{68148324-DDCE-E841-B722-5E2739741F8B}" type="pres">
      <dgm:prSet presAssocID="{CB291DE1-9429-914F-AC31-5AE14479E671}" presName="thickLine" presStyleLbl="alignNode1" presStyleIdx="4" presStyleCnt="5"/>
      <dgm:spPr/>
    </dgm:pt>
    <dgm:pt modelId="{40194362-FA4A-9148-8CA0-57BC25F1C15B}" type="pres">
      <dgm:prSet presAssocID="{CB291DE1-9429-914F-AC31-5AE14479E671}" presName="horz1" presStyleCnt="0"/>
      <dgm:spPr/>
    </dgm:pt>
    <dgm:pt modelId="{2137BE51-20F6-5841-B6A1-BACE5FF2DACF}" type="pres">
      <dgm:prSet presAssocID="{CB291DE1-9429-914F-AC31-5AE14479E671}" presName="tx1" presStyleLbl="revTx" presStyleIdx="4" presStyleCnt="5"/>
      <dgm:spPr/>
    </dgm:pt>
    <dgm:pt modelId="{43E617C4-D392-3F4D-87DD-FDF7BECA842B}" type="pres">
      <dgm:prSet presAssocID="{CB291DE1-9429-914F-AC31-5AE14479E671}" presName="vert1" presStyleCnt="0"/>
      <dgm:spPr/>
    </dgm:pt>
  </dgm:ptLst>
  <dgm:cxnLst>
    <dgm:cxn modelId="{B4062509-1572-864A-B63A-2372763DF085}" type="presOf" srcId="{8FE449F1-0D93-274B-9084-8032CD7C85A3}" destId="{F498A708-7DE0-2841-ADE7-501A09081175}" srcOrd="0" destOrd="0" presId="urn:microsoft.com/office/officeart/2008/layout/LinedList"/>
    <dgm:cxn modelId="{5DF88C0A-2710-F347-B2F7-01D8A0336628}" srcId="{7B2847DC-CBF7-424C-BAB7-D8682E624D4A}" destId="{8FD48F2C-8D48-E244-AD59-CC234EDA414A}" srcOrd="0" destOrd="0" parTransId="{06CF9239-0E2A-AF40-8721-F37C85D21534}" sibTransId="{D75BE5B1-38CF-3A42-83D6-FF412F80B3CE}"/>
    <dgm:cxn modelId="{5B571143-880F-A04A-9E23-80421844AABA}" srcId="{7B2847DC-CBF7-424C-BAB7-D8682E624D4A}" destId="{210BD019-4F8F-0740-B6CF-4D516FF2697C}" srcOrd="1" destOrd="0" parTransId="{1A201BF5-9BFF-684A-A410-705FDE89EEAF}" sibTransId="{BF237B89-18F0-324B-AFC6-B5F579C52944}"/>
    <dgm:cxn modelId="{D8539248-AA45-A941-999C-C39B0C89F016}" srcId="{7B2847DC-CBF7-424C-BAB7-D8682E624D4A}" destId="{8FE449F1-0D93-274B-9084-8032CD7C85A3}" srcOrd="2" destOrd="0" parTransId="{06A247D0-CBF9-AC45-8CC8-C816E2BBEF45}" sibTransId="{12218932-7A6A-6E46-A7CA-F7DC608B0D3B}"/>
    <dgm:cxn modelId="{1866765B-ACD2-3344-AF17-34EC4EBF8C61}" srcId="{7B2847DC-CBF7-424C-BAB7-D8682E624D4A}" destId="{9E51FDCC-2DE0-594B-A1A3-7A6689E4CBAD}" srcOrd="3" destOrd="0" parTransId="{6A07AE07-5F2E-4942-AABC-545A4D1A7F27}" sibTransId="{A4364274-CC0E-1543-ABEE-AE299E459D33}"/>
    <dgm:cxn modelId="{7214E683-75BD-8242-9D22-7050F61E3702}" type="presOf" srcId="{8FD48F2C-8D48-E244-AD59-CC234EDA414A}" destId="{F25DA6F2-3AF1-C84D-B7BC-8CC0FBAF8A22}" srcOrd="0" destOrd="0" presId="urn:microsoft.com/office/officeart/2008/layout/LinedList"/>
    <dgm:cxn modelId="{C432E0B4-4141-374A-86A3-B8FEC9C2A7A4}" srcId="{7B2847DC-CBF7-424C-BAB7-D8682E624D4A}" destId="{CB291DE1-9429-914F-AC31-5AE14479E671}" srcOrd="4" destOrd="0" parTransId="{E5E8EB1D-0117-F847-A6F5-521953329DFF}" sibTransId="{E2E221FC-2891-7049-992C-25313F595A97}"/>
    <dgm:cxn modelId="{7AECF5BA-4E30-9D4C-8A66-1A02F0CA6D8D}" type="presOf" srcId="{CB291DE1-9429-914F-AC31-5AE14479E671}" destId="{2137BE51-20F6-5841-B6A1-BACE5FF2DACF}" srcOrd="0" destOrd="0" presId="urn:microsoft.com/office/officeart/2008/layout/LinedList"/>
    <dgm:cxn modelId="{116C8AC1-C83C-404E-96E2-540F7BDA5959}" type="presOf" srcId="{7B2847DC-CBF7-424C-BAB7-D8682E624D4A}" destId="{8D317216-9594-C94A-BD7B-C7714BE613D8}" srcOrd="0" destOrd="0" presId="urn:microsoft.com/office/officeart/2008/layout/LinedList"/>
    <dgm:cxn modelId="{1612F5C1-E929-8B4F-80FB-3823E2684AC8}" type="presOf" srcId="{210BD019-4F8F-0740-B6CF-4D516FF2697C}" destId="{40EE8895-C4B3-254E-A3F7-9A6FA652588D}" srcOrd="0" destOrd="0" presId="urn:microsoft.com/office/officeart/2008/layout/LinedList"/>
    <dgm:cxn modelId="{8C6B69C2-3CA8-D64C-86A5-7D0376BD74E2}" type="presOf" srcId="{9E51FDCC-2DE0-594B-A1A3-7A6689E4CBAD}" destId="{D4CF47DD-97F9-3541-B196-516AF304006D}" srcOrd="0" destOrd="0" presId="urn:microsoft.com/office/officeart/2008/layout/LinedList"/>
    <dgm:cxn modelId="{42D0E938-204B-E24D-98EB-8853CEC20389}" type="presParOf" srcId="{8D317216-9594-C94A-BD7B-C7714BE613D8}" destId="{41A048FA-F7D0-194C-94E4-86CA69EE3BB7}" srcOrd="0" destOrd="0" presId="urn:microsoft.com/office/officeart/2008/layout/LinedList"/>
    <dgm:cxn modelId="{7DC9807F-6278-AD4E-ABFA-32A1E9DF2C2D}" type="presParOf" srcId="{8D317216-9594-C94A-BD7B-C7714BE613D8}" destId="{4FFC76DF-E20C-2F47-9805-B8893533794C}" srcOrd="1" destOrd="0" presId="urn:microsoft.com/office/officeart/2008/layout/LinedList"/>
    <dgm:cxn modelId="{A6A39AFB-BC7D-6F4A-AAFB-9A6785DE1A45}" type="presParOf" srcId="{4FFC76DF-E20C-2F47-9805-B8893533794C}" destId="{F25DA6F2-3AF1-C84D-B7BC-8CC0FBAF8A22}" srcOrd="0" destOrd="0" presId="urn:microsoft.com/office/officeart/2008/layout/LinedList"/>
    <dgm:cxn modelId="{8B716968-F1A0-8B46-A32A-1842E055458F}" type="presParOf" srcId="{4FFC76DF-E20C-2F47-9805-B8893533794C}" destId="{9276C59A-18A2-8B43-8632-E71D82DCFEFB}" srcOrd="1" destOrd="0" presId="urn:microsoft.com/office/officeart/2008/layout/LinedList"/>
    <dgm:cxn modelId="{D4748B95-CEFE-CD41-BE80-67D6FA352026}" type="presParOf" srcId="{8D317216-9594-C94A-BD7B-C7714BE613D8}" destId="{12C55876-A09B-F041-8903-E3EA1967F747}" srcOrd="2" destOrd="0" presId="urn:microsoft.com/office/officeart/2008/layout/LinedList"/>
    <dgm:cxn modelId="{4BFC23DA-4613-8A48-BFD1-6ABAFB30F505}" type="presParOf" srcId="{8D317216-9594-C94A-BD7B-C7714BE613D8}" destId="{19C5E025-C9C4-FE45-9E32-04BF668E70DE}" srcOrd="3" destOrd="0" presId="urn:microsoft.com/office/officeart/2008/layout/LinedList"/>
    <dgm:cxn modelId="{49CA4A97-2CAE-2749-B399-01DA873F468B}" type="presParOf" srcId="{19C5E025-C9C4-FE45-9E32-04BF668E70DE}" destId="{40EE8895-C4B3-254E-A3F7-9A6FA652588D}" srcOrd="0" destOrd="0" presId="urn:microsoft.com/office/officeart/2008/layout/LinedList"/>
    <dgm:cxn modelId="{B8C42E75-743D-7A4A-A15F-F33268DC47D9}" type="presParOf" srcId="{19C5E025-C9C4-FE45-9E32-04BF668E70DE}" destId="{470D45EE-CC13-1F40-9EE7-FAD30FF41995}" srcOrd="1" destOrd="0" presId="urn:microsoft.com/office/officeart/2008/layout/LinedList"/>
    <dgm:cxn modelId="{EF76EBA2-FCCB-C344-8DDE-223E1405A9FB}" type="presParOf" srcId="{8D317216-9594-C94A-BD7B-C7714BE613D8}" destId="{C16BC9AF-BD1F-B847-96D0-9E1A03FAA0A6}" srcOrd="4" destOrd="0" presId="urn:microsoft.com/office/officeart/2008/layout/LinedList"/>
    <dgm:cxn modelId="{9E79FC4C-F653-1441-AFFA-713BA3205198}" type="presParOf" srcId="{8D317216-9594-C94A-BD7B-C7714BE613D8}" destId="{03E6C7AB-D0D0-074F-AB3B-FE0CB15D8C47}" srcOrd="5" destOrd="0" presId="urn:microsoft.com/office/officeart/2008/layout/LinedList"/>
    <dgm:cxn modelId="{2D60D2F5-4712-9443-B46C-0DE61A3163CA}" type="presParOf" srcId="{03E6C7AB-D0D0-074F-AB3B-FE0CB15D8C47}" destId="{F498A708-7DE0-2841-ADE7-501A09081175}" srcOrd="0" destOrd="0" presId="urn:microsoft.com/office/officeart/2008/layout/LinedList"/>
    <dgm:cxn modelId="{F64F0247-CCD1-474E-AA44-A544519624DF}" type="presParOf" srcId="{03E6C7AB-D0D0-074F-AB3B-FE0CB15D8C47}" destId="{7F57F8E9-EF57-684D-8D14-A4751CB51AEA}" srcOrd="1" destOrd="0" presId="urn:microsoft.com/office/officeart/2008/layout/LinedList"/>
    <dgm:cxn modelId="{C6E07AD1-FC5D-9B40-9DD9-0CC5B27F5E57}" type="presParOf" srcId="{8D317216-9594-C94A-BD7B-C7714BE613D8}" destId="{817BDBAC-2975-4946-BDD2-D9CECB3FD762}" srcOrd="6" destOrd="0" presId="urn:microsoft.com/office/officeart/2008/layout/LinedList"/>
    <dgm:cxn modelId="{4D6490B6-4E64-6F4C-B32F-64CCD508FDBC}" type="presParOf" srcId="{8D317216-9594-C94A-BD7B-C7714BE613D8}" destId="{EEB2AE3F-3678-084B-A944-31860E9FB3C8}" srcOrd="7" destOrd="0" presId="urn:microsoft.com/office/officeart/2008/layout/LinedList"/>
    <dgm:cxn modelId="{84BCD595-38CD-9442-AE1D-771219C83A9E}" type="presParOf" srcId="{EEB2AE3F-3678-084B-A944-31860E9FB3C8}" destId="{D4CF47DD-97F9-3541-B196-516AF304006D}" srcOrd="0" destOrd="0" presId="urn:microsoft.com/office/officeart/2008/layout/LinedList"/>
    <dgm:cxn modelId="{FCABAE3A-3EC4-C244-B792-7972FE24AA83}" type="presParOf" srcId="{EEB2AE3F-3678-084B-A944-31860E9FB3C8}" destId="{B4CA5803-EEAB-3547-A730-5A2A97EB4641}" srcOrd="1" destOrd="0" presId="urn:microsoft.com/office/officeart/2008/layout/LinedList"/>
    <dgm:cxn modelId="{4D45D33A-333D-1C43-9F8C-9CDDA2644EE1}" type="presParOf" srcId="{8D317216-9594-C94A-BD7B-C7714BE613D8}" destId="{68148324-DDCE-E841-B722-5E2739741F8B}" srcOrd="8" destOrd="0" presId="urn:microsoft.com/office/officeart/2008/layout/LinedList"/>
    <dgm:cxn modelId="{E9FB1281-DD56-9B48-9DFA-0C3E1AA1F09B}" type="presParOf" srcId="{8D317216-9594-C94A-BD7B-C7714BE613D8}" destId="{40194362-FA4A-9148-8CA0-57BC25F1C15B}" srcOrd="9" destOrd="0" presId="urn:microsoft.com/office/officeart/2008/layout/LinedList"/>
    <dgm:cxn modelId="{62883D31-68E1-5541-94D8-B6D2B9E07F17}" type="presParOf" srcId="{40194362-FA4A-9148-8CA0-57BC25F1C15B}" destId="{2137BE51-20F6-5841-B6A1-BACE5FF2DACF}" srcOrd="0" destOrd="0" presId="urn:microsoft.com/office/officeart/2008/layout/LinedList"/>
    <dgm:cxn modelId="{9E5DC268-8276-034D-A0D9-3FF5FCE06002}" type="presParOf" srcId="{40194362-FA4A-9148-8CA0-57BC25F1C15B}" destId="{43E617C4-D392-3F4D-87DD-FDF7BECA842B}"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3AE7950-C496-45A6-8C5B-E4AB0D25CEDA}"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AE27BBE7-56C0-486B-B4CB-70A963225F2F}">
      <dgm:prSet/>
      <dgm:spPr/>
      <dgm:t>
        <a:bodyPr/>
        <a:lstStyle/>
        <a:p>
          <a:r>
            <a:rPr lang="en-US"/>
            <a:t>Investigation into Meta's use of ad data (opened in June 2021). </a:t>
          </a:r>
        </a:p>
      </dgm:t>
    </dgm:pt>
    <dgm:pt modelId="{E5060C15-086C-49F2-80FD-48B9185555B5}" type="parTrans" cxnId="{8DE96633-291C-4605-B277-71F0DFC62950}">
      <dgm:prSet/>
      <dgm:spPr/>
      <dgm:t>
        <a:bodyPr/>
        <a:lstStyle/>
        <a:p>
          <a:endParaRPr lang="en-US"/>
        </a:p>
      </dgm:t>
    </dgm:pt>
    <dgm:pt modelId="{BCF146B9-0C64-49BA-A9A3-112C4783F25B}" type="sibTrans" cxnId="{8DE96633-291C-4605-B277-71F0DFC62950}">
      <dgm:prSet/>
      <dgm:spPr/>
      <dgm:t>
        <a:bodyPr/>
        <a:lstStyle/>
        <a:p>
          <a:endParaRPr lang="en-US"/>
        </a:p>
      </dgm:t>
    </dgm:pt>
    <dgm:pt modelId="{85C9CFF1-FD0C-4B1D-B035-F3ABE5576978}">
      <dgm:prSet/>
      <dgm:spPr/>
      <dgm:t>
        <a:bodyPr/>
        <a:lstStyle/>
        <a:p>
          <a:r>
            <a:rPr lang="en-US"/>
            <a:t>Investigation into Apple App Store (opened in March 2021).</a:t>
          </a:r>
        </a:p>
      </dgm:t>
    </dgm:pt>
    <dgm:pt modelId="{D50BDB6A-C396-497F-842A-512D4733A607}" type="parTrans" cxnId="{41556666-3600-4B60-914D-BCF3264EFB8B}">
      <dgm:prSet/>
      <dgm:spPr/>
      <dgm:t>
        <a:bodyPr/>
        <a:lstStyle/>
        <a:p>
          <a:endParaRPr lang="en-US"/>
        </a:p>
      </dgm:t>
    </dgm:pt>
    <dgm:pt modelId="{20FA9559-38D2-45AE-A182-A8903601EDE1}" type="sibTrans" cxnId="{41556666-3600-4B60-914D-BCF3264EFB8B}">
      <dgm:prSet/>
      <dgm:spPr/>
      <dgm:t>
        <a:bodyPr/>
        <a:lstStyle/>
        <a:p>
          <a:endParaRPr lang="en-US"/>
        </a:p>
      </dgm:t>
    </dgm:pt>
    <dgm:pt modelId="{60403322-1E8D-4E48-9E29-36DC5CF6AF1A}">
      <dgm:prSet/>
      <dgm:spPr/>
      <dgm:t>
        <a:bodyPr/>
        <a:lstStyle/>
        <a:p>
          <a:r>
            <a:rPr lang="en-US"/>
            <a:t>Investigation into Google's "Privacy Sandbox" browser changes (opened in January 2021). </a:t>
          </a:r>
        </a:p>
      </dgm:t>
    </dgm:pt>
    <dgm:pt modelId="{E5D6663F-9D18-462E-AE9B-E6BEF60F5199}" type="parTrans" cxnId="{62751389-B290-4E84-B3B5-D6D089D6C785}">
      <dgm:prSet/>
      <dgm:spPr/>
      <dgm:t>
        <a:bodyPr/>
        <a:lstStyle/>
        <a:p>
          <a:endParaRPr lang="en-US"/>
        </a:p>
      </dgm:t>
    </dgm:pt>
    <dgm:pt modelId="{7C432BF3-F24E-40A1-BCE0-CAFF5BE8EBDC}" type="sibTrans" cxnId="{62751389-B290-4E84-B3B5-D6D089D6C785}">
      <dgm:prSet/>
      <dgm:spPr/>
      <dgm:t>
        <a:bodyPr/>
        <a:lstStyle/>
        <a:p>
          <a:endParaRPr lang="en-US"/>
        </a:p>
      </dgm:t>
    </dgm:pt>
    <dgm:pt modelId="{CC7BB347-0E19-46C6-A3F6-169B1D14C065}">
      <dgm:prSet/>
      <dgm:spPr/>
      <dgm:t>
        <a:bodyPr/>
        <a:lstStyle/>
        <a:p>
          <a:r>
            <a:rPr lang="en-US"/>
            <a:t>Investigation into Google's conduct in ad-tech (opened in May 2022).</a:t>
          </a:r>
        </a:p>
      </dgm:t>
    </dgm:pt>
    <dgm:pt modelId="{61C4C3E4-6C4C-4B8D-A7BD-08B39686D542}" type="parTrans" cxnId="{B7AF9E2F-E371-4581-B66C-11CFE2578E12}">
      <dgm:prSet/>
      <dgm:spPr/>
      <dgm:t>
        <a:bodyPr/>
        <a:lstStyle/>
        <a:p>
          <a:endParaRPr lang="en-US"/>
        </a:p>
      </dgm:t>
    </dgm:pt>
    <dgm:pt modelId="{7326EDB9-320D-467C-9BE1-291281B1A3E7}" type="sibTrans" cxnId="{B7AF9E2F-E371-4581-B66C-11CFE2578E12}">
      <dgm:prSet/>
      <dgm:spPr/>
      <dgm:t>
        <a:bodyPr/>
        <a:lstStyle/>
        <a:p>
          <a:endParaRPr lang="en-US"/>
        </a:p>
      </dgm:t>
    </dgm:pt>
    <dgm:pt modelId="{9051DDE3-7B37-458F-8A91-9A6DE1ACEA12}">
      <dgm:prSet/>
      <dgm:spPr/>
      <dgm:t>
        <a:bodyPr/>
        <a:lstStyle/>
        <a:p>
          <a:r>
            <a:rPr lang="en-US" dirty="0"/>
            <a:t>Market investigation into mobile browsers and cloud gaming alleging Apple and Google duopoly (November 2022). </a:t>
          </a:r>
        </a:p>
      </dgm:t>
    </dgm:pt>
    <dgm:pt modelId="{57D61D0D-F687-4134-A4A2-D0F15DB2DB70}" type="parTrans" cxnId="{2F1CA9BF-30DF-403D-9126-B609E1457D95}">
      <dgm:prSet/>
      <dgm:spPr/>
      <dgm:t>
        <a:bodyPr/>
        <a:lstStyle/>
        <a:p>
          <a:endParaRPr lang="en-US"/>
        </a:p>
      </dgm:t>
    </dgm:pt>
    <dgm:pt modelId="{E6D45162-994B-4CBC-8397-0485FAFAC9F5}" type="sibTrans" cxnId="{2F1CA9BF-30DF-403D-9126-B609E1457D95}">
      <dgm:prSet/>
      <dgm:spPr/>
      <dgm:t>
        <a:bodyPr/>
        <a:lstStyle/>
        <a:p>
          <a:endParaRPr lang="en-US"/>
        </a:p>
      </dgm:t>
    </dgm:pt>
    <dgm:pt modelId="{FBDC124C-B08F-4191-A9D1-B89A47F45A8F}">
      <dgm:prSet/>
      <dgm:spPr/>
      <dgm:t>
        <a:bodyPr/>
        <a:lstStyle/>
        <a:p>
          <a:r>
            <a:rPr lang="en-US" dirty="0"/>
            <a:t>Investigation into Google's conduct in the distribution of apps on Android devices (opened June 2022). </a:t>
          </a:r>
        </a:p>
      </dgm:t>
    </dgm:pt>
    <dgm:pt modelId="{A7F9F694-6D05-471B-B586-B114BD45B595}" type="parTrans" cxnId="{99499CD9-445B-4A5E-87C1-8C88CEB80990}">
      <dgm:prSet/>
      <dgm:spPr/>
      <dgm:t>
        <a:bodyPr/>
        <a:lstStyle/>
        <a:p>
          <a:endParaRPr lang="en-US"/>
        </a:p>
      </dgm:t>
    </dgm:pt>
    <dgm:pt modelId="{05F22B8E-31A0-408C-B72A-D015FA43EFDC}" type="sibTrans" cxnId="{99499CD9-445B-4A5E-87C1-8C88CEB80990}">
      <dgm:prSet/>
      <dgm:spPr/>
      <dgm:t>
        <a:bodyPr/>
        <a:lstStyle/>
        <a:p>
          <a:endParaRPr lang="en-US"/>
        </a:p>
      </dgm:t>
    </dgm:pt>
    <dgm:pt modelId="{F7E8B2EE-0D5A-46E6-A68F-1564C8BBF034}">
      <dgm:prSet/>
      <dgm:spPr/>
      <dgm:t>
        <a:bodyPr/>
        <a:lstStyle/>
        <a:p>
          <a:r>
            <a:rPr lang="en-US" i="1"/>
            <a:t>Brought under UK Consumer Legislation</a:t>
          </a:r>
          <a:endParaRPr lang="en-US"/>
        </a:p>
      </dgm:t>
    </dgm:pt>
    <dgm:pt modelId="{05ECF30C-892A-438B-A8C2-9E93AD9E0D3D}" type="parTrans" cxnId="{2C5EFC0B-AFCF-49F3-9A58-FF6EB53423E1}">
      <dgm:prSet/>
      <dgm:spPr/>
      <dgm:t>
        <a:bodyPr/>
        <a:lstStyle/>
        <a:p>
          <a:endParaRPr lang="en-US"/>
        </a:p>
      </dgm:t>
    </dgm:pt>
    <dgm:pt modelId="{6604FE1E-0DF6-46BA-8C81-6E5E5C470403}" type="sibTrans" cxnId="{2C5EFC0B-AFCF-49F3-9A58-FF6EB53423E1}">
      <dgm:prSet/>
      <dgm:spPr/>
      <dgm:t>
        <a:bodyPr/>
        <a:lstStyle/>
        <a:p>
          <a:endParaRPr lang="en-US"/>
        </a:p>
      </dgm:t>
    </dgm:pt>
    <dgm:pt modelId="{A249F6C9-A5C5-455A-A20B-6CE75D8A4646}">
      <dgm:prSet/>
      <dgm:spPr/>
      <dgm:t>
        <a:bodyPr/>
        <a:lstStyle/>
        <a:p>
          <a:r>
            <a:rPr lang="en-US"/>
            <a:t>Investigation into Amazon's Marketplace (opened in July 2022). </a:t>
          </a:r>
        </a:p>
      </dgm:t>
    </dgm:pt>
    <dgm:pt modelId="{8F2E2C63-2E32-4F56-989D-16125DA1D4B3}" type="parTrans" cxnId="{CCF95971-BE2A-4D76-8E6B-8CCAD4B6C11D}">
      <dgm:prSet/>
      <dgm:spPr/>
      <dgm:t>
        <a:bodyPr/>
        <a:lstStyle/>
        <a:p>
          <a:endParaRPr lang="en-US"/>
        </a:p>
      </dgm:t>
    </dgm:pt>
    <dgm:pt modelId="{863971C0-97E4-4397-B73B-3082DA9D16FA}" type="sibTrans" cxnId="{CCF95971-BE2A-4D76-8E6B-8CCAD4B6C11D}">
      <dgm:prSet/>
      <dgm:spPr/>
      <dgm:t>
        <a:bodyPr/>
        <a:lstStyle/>
        <a:p>
          <a:endParaRPr lang="en-US"/>
        </a:p>
      </dgm:t>
    </dgm:pt>
    <dgm:pt modelId="{AA8A97C3-38A8-4E08-8B7D-A5BF19C89DE1}">
      <dgm:prSet/>
      <dgm:spPr/>
      <dgm:t>
        <a:bodyPr/>
        <a:lstStyle/>
        <a:p>
          <a:r>
            <a:rPr lang="en-US"/>
            <a:t>Investigation into online console video gaming (opened in April 2019).</a:t>
          </a:r>
        </a:p>
      </dgm:t>
    </dgm:pt>
    <dgm:pt modelId="{A184DC72-0490-4CF5-956C-5789FB40A382}" type="parTrans" cxnId="{5B357EC2-5977-455D-BC53-281E315A7A29}">
      <dgm:prSet/>
      <dgm:spPr/>
      <dgm:t>
        <a:bodyPr/>
        <a:lstStyle/>
        <a:p>
          <a:endParaRPr lang="en-US"/>
        </a:p>
      </dgm:t>
    </dgm:pt>
    <dgm:pt modelId="{58E8514B-0A36-426B-9A34-D6C94D251D4E}" type="sibTrans" cxnId="{5B357EC2-5977-455D-BC53-281E315A7A29}">
      <dgm:prSet/>
      <dgm:spPr/>
      <dgm:t>
        <a:bodyPr/>
        <a:lstStyle/>
        <a:p>
          <a:endParaRPr lang="en-US"/>
        </a:p>
      </dgm:t>
    </dgm:pt>
    <dgm:pt modelId="{E688A4C5-4215-4D7A-BC3E-4E04F6343E08}">
      <dgm:prSet/>
      <dgm:spPr/>
      <dgm:t>
        <a:bodyPr/>
        <a:lstStyle/>
        <a:p>
          <a:r>
            <a:rPr lang="en-US" dirty="0"/>
            <a:t>Investigation into fake reviews (opened in June 2019).</a:t>
          </a:r>
        </a:p>
      </dgm:t>
    </dgm:pt>
    <dgm:pt modelId="{913BB474-D44A-4D26-A6D8-E9E088D22DE8}" type="parTrans" cxnId="{4025F4FC-9CD7-4FA6-9ABC-D45D13126A7A}">
      <dgm:prSet/>
      <dgm:spPr/>
      <dgm:t>
        <a:bodyPr/>
        <a:lstStyle/>
        <a:p>
          <a:endParaRPr lang="en-US"/>
        </a:p>
      </dgm:t>
    </dgm:pt>
    <dgm:pt modelId="{F0D87836-AAB1-4228-8558-8E619A599E8A}" type="sibTrans" cxnId="{4025F4FC-9CD7-4FA6-9ABC-D45D13126A7A}">
      <dgm:prSet/>
      <dgm:spPr/>
      <dgm:t>
        <a:bodyPr/>
        <a:lstStyle/>
        <a:p>
          <a:endParaRPr lang="en-US"/>
        </a:p>
      </dgm:t>
    </dgm:pt>
    <dgm:pt modelId="{64A4FA8D-92E4-F94A-BDC6-190A824D6000}">
      <dgm:prSet/>
      <dgm:spPr/>
      <dgm:t>
        <a:bodyPr/>
        <a:lstStyle/>
        <a:p>
          <a:r>
            <a:rPr lang="en-US" dirty="0"/>
            <a:t>Merger Inquiry opened into Microsoft acquisition of Activision (opened July 2022).</a:t>
          </a:r>
        </a:p>
      </dgm:t>
    </dgm:pt>
    <dgm:pt modelId="{BC977468-D0F3-3D47-B0C9-5E64A04D49F2}" type="parTrans" cxnId="{9B7E22E4-B853-0544-9531-307B728773E2}">
      <dgm:prSet/>
      <dgm:spPr/>
      <dgm:t>
        <a:bodyPr/>
        <a:lstStyle/>
        <a:p>
          <a:endParaRPr lang="en-US"/>
        </a:p>
      </dgm:t>
    </dgm:pt>
    <dgm:pt modelId="{1A52CA1D-592F-BA49-A0A3-C53BA85E0F2A}" type="sibTrans" cxnId="{9B7E22E4-B853-0544-9531-307B728773E2}">
      <dgm:prSet/>
      <dgm:spPr/>
      <dgm:t>
        <a:bodyPr/>
        <a:lstStyle/>
        <a:p>
          <a:endParaRPr lang="en-US"/>
        </a:p>
      </dgm:t>
    </dgm:pt>
    <dgm:pt modelId="{2ED40905-B9C0-42FE-8F83-486618DA8D85}" type="pres">
      <dgm:prSet presAssocID="{03AE7950-C496-45A6-8C5B-E4AB0D25CEDA}" presName="vert0" presStyleCnt="0">
        <dgm:presLayoutVars>
          <dgm:dir/>
          <dgm:animOne val="branch"/>
          <dgm:animLvl val="lvl"/>
        </dgm:presLayoutVars>
      </dgm:prSet>
      <dgm:spPr/>
    </dgm:pt>
    <dgm:pt modelId="{FE4068BC-C065-4C51-878A-AC819CC0C88C}" type="pres">
      <dgm:prSet presAssocID="{AE27BBE7-56C0-486B-B4CB-70A963225F2F}" presName="thickLine" presStyleLbl="alignNode1" presStyleIdx="0" presStyleCnt="11"/>
      <dgm:spPr/>
    </dgm:pt>
    <dgm:pt modelId="{0ABAE310-289C-41C7-94E3-6912D1D952FE}" type="pres">
      <dgm:prSet presAssocID="{AE27BBE7-56C0-486B-B4CB-70A963225F2F}" presName="horz1" presStyleCnt="0"/>
      <dgm:spPr/>
    </dgm:pt>
    <dgm:pt modelId="{65397A9E-031B-4B76-81C5-1EEA36DE7559}" type="pres">
      <dgm:prSet presAssocID="{AE27BBE7-56C0-486B-B4CB-70A963225F2F}" presName="tx1" presStyleLbl="revTx" presStyleIdx="0" presStyleCnt="11"/>
      <dgm:spPr/>
    </dgm:pt>
    <dgm:pt modelId="{370306C2-B116-45D2-9810-541599853167}" type="pres">
      <dgm:prSet presAssocID="{AE27BBE7-56C0-486B-B4CB-70A963225F2F}" presName="vert1" presStyleCnt="0"/>
      <dgm:spPr/>
    </dgm:pt>
    <dgm:pt modelId="{C4EE2EE2-8C90-4115-AFE2-5CC736B61690}" type="pres">
      <dgm:prSet presAssocID="{85C9CFF1-FD0C-4B1D-B035-F3ABE5576978}" presName="thickLine" presStyleLbl="alignNode1" presStyleIdx="1" presStyleCnt="11"/>
      <dgm:spPr/>
    </dgm:pt>
    <dgm:pt modelId="{4D3319E4-61C2-46FC-BDD0-D8AFA8F19BC9}" type="pres">
      <dgm:prSet presAssocID="{85C9CFF1-FD0C-4B1D-B035-F3ABE5576978}" presName="horz1" presStyleCnt="0"/>
      <dgm:spPr/>
    </dgm:pt>
    <dgm:pt modelId="{C9CEEC33-6BCF-4990-B93E-218994C756A9}" type="pres">
      <dgm:prSet presAssocID="{85C9CFF1-FD0C-4B1D-B035-F3ABE5576978}" presName="tx1" presStyleLbl="revTx" presStyleIdx="1" presStyleCnt="11"/>
      <dgm:spPr/>
    </dgm:pt>
    <dgm:pt modelId="{AFEF8312-A752-4913-B5DB-4FBFAFAB32FD}" type="pres">
      <dgm:prSet presAssocID="{85C9CFF1-FD0C-4B1D-B035-F3ABE5576978}" presName="vert1" presStyleCnt="0"/>
      <dgm:spPr/>
    </dgm:pt>
    <dgm:pt modelId="{B2A74B4A-0604-4727-A1E7-4AF9C59F3507}" type="pres">
      <dgm:prSet presAssocID="{60403322-1E8D-4E48-9E29-36DC5CF6AF1A}" presName="thickLine" presStyleLbl="alignNode1" presStyleIdx="2" presStyleCnt="11"/>
      <dgm:spPr/>
    </dgm:pt>
    <dgm:pt modelId="{B366A1B8-32B7-4363-92BA-EC5E1B198DF9}" type="pres">
      <dgm:prSet presAssocID="{60403322-1E8D-4E48-9E29-36DC5CF6AF1A}" presName="horz1" presStyleCnt="0"/>
      <dgm:spPr/>
    </dgm:pt>
    <dgm:pt modelId="{5E7AE9B8-DAAF-429A-A03E-F52134F1C64B}" type="pres">
      <dgm:prSet presAssocID="{60403322-1E8D-4E48-9E29-36DC5CF6AF1A}" presName="tx1" presStyleLbl="revTx" presStyleIdx="2" presStyleCnt="11"/>
      <dgm:spPr/>
    </dgm:pt>
    <dgm:pt modelId="{18FFD2BB-3C1A-4417-A758-D9CAE19AA160}" type="pres">
      <dgm:prSet presAssocID="{60403322-1E8D-4E48-9E29-36DC5CF6AF1A}" presName="vert1" presStyleCnt="0"/>
      <dgm:spPr/>
    </dgm:pt>
    <dgm:pt modelId="{A1B5F1D2-E5A7-480F-88FB-242A7010FCF2}" type="pres">
      <dgm:prSet presAssocID="{CC7BB347-0E19-46C6-A3F6-169B1D14C065}" presName="thickLine" presStyleLbl="alignNode1" presStyleIdx="3" presStyleCnt="11"/>
      <dgm:spPr/>
    </dgm:pt>
    <dgm:pt modelId="{980159EE-1EBB-4A14-B0D1-77C3259494F6}" type="pres">
      <dgm:prSet presAssocID="{CC7BB347-0E19-46C6-A3F6-169B1D14C065}" presName="horz1" presStyleCnt="0"/>
      <dgm:spPr/>
    </dgm:pt>
    <dgm:pt modelId="{29EE502C-D681-4035-B00A-C221A77DCA6F}" type="pres">
      <dgm:prSet presAssocID="{CC7BB347-0E19-46C6-A3F6-169B1D14C065}" presName="tx1" presStyleLbl="revTx" presStyleIdx="3" presStyleCnt="11"/>
      <dgm:spPr/>
    </dgm:pt>
    <dgm:pt modelId="{88551A99-7B20-4D23-95AC-F1C0048D4E0C}" type="pres">
      <dgm:prSet presAssocID="{CC7BB347-0E19-46C6-A3F6-169B1D14C065}" presName="vert1" presStyleCnt="0"/>
      <dgm:spPr/>
    </dgm:pt>
    <dgm:pt modelId="{EC11BB16-1BC4-488B-B666-76210AA519D0}" type="pres">
      <dgm:prSet presAssocID="{9051DDE3-7B37-458F-8A91-9A6DE1ACEA12}" presName="thickLine" presStyleLbl="alignNode1" presStyleIdx="4" presStyleCnt="11"/>
      <dgm:spPr/>
    </dgm:pt>
    <dgm:pt modelId="{4A04DA81-8343-4DB9-BBD5-18D25325EAC1}" type="pres">
      <dgm:prSet presAssocID="{9051DDE3-7B37-458F-8A91-9A6DE1ACEA12}" presName="horz1" presStyleCnt="0"/>
      <dgm:spPr/>
    </dgm:pt>
    <dgm:pt modelId="{BFE2624E-B54E-48BB-83F2-FA6FD3D07858}" type="pres">
      <dgm:prSet presAssocID="{9051DDE3-7B37-458F-8A91-9A6DE1ACEA12}" presName="tx1" presStyleLbl="revTx" presStyleIdx="4" presStyleCnt="11"/>
      <dgm:spPr/>
    </dgm:pt>
    <dgm:pt modelId="{66D4769E-0978-45AB-9638-062BDEC7D647}" type="pres">
      <dgm:prSet presAssocID="{9051DDE3-7B37-458F-8A91-9A6DE1ACEA12}" presName="vert1" presStyleCnt="0"/>
      <dgm:spPr/>
    </dgm:pt>
    <dgm:pt modelId="{DCC1571E-4A5A-45AE-B16F-DC202B0D0641}" type="pres">
      <dgm:prSet presAssocID="{FBDC124C-B08F-4191-A9D1-B89A47F45A8F}" presName="thickLine" presStyleLbl="alignNode1" presStyleIdx="5" presStyleCnt="11"/>
      <dgm:spPr/>
    </dgm:pt>
    <dgm:pt modelId="{4E53EB7E-BDA4-4395-9606-DB4D6E3787A3}" type="pres">
      <dgm:prSet presAssocID="{FBDC124C-B08F-4191-A9D1-B89A47F45A8F}" presName="horz1" presStyleCnt="0"/>
      <dgm:spPr/>
    </dgm:pt>
    <dgm:pt modelId="{33101C0D-295D-4A52-AB44-E46B66F591E0}" type="pres">
      <dgm:prSet presAssocID="{FBDC124C-B08F-4191-A9D1-B89A47F45A8F}" presName="tx1" presStyleLbl="revTx" presStyleIdx="5" presStyleCnt="11"/>
      <dgm:spPr/>
    </dgm:pt>
    <dgm:pt modelId="{E780BFFB-B06E-49FE-903F-2324A0036C99}" type="pres">
      <dgm:prSet presAssocID="{FBDC124C-B08F-4191-A9D1-B89A47F45A8F}" presName="vert1" presStyleCnt="0"/>
      <dgm:spPr/>
    </dgm:pt>
    <dgm:pt modelId="{B9A75B7A-2D74-8243-80BA-A439611CC2D2}" type="pres">
      <dgm:prSet presAssocID="{64A4FA8D-92E4-F94A-BDC6-190A824D6000}" presName="thickLine" presStyleLbl="alignNode1" presStyleIdx="6" presStyleCnt="11"/>
      <dgm:spPr/>
    </dgm:pt>
    <dgm:pt modelId="{1DB71501-6C86-5E48-B73E-CFB8EE577CC7}" type="pres">
      <dgm:prSet presAssocID="{64A4FA8D-92E4-F94A-BDC6-190A824D6000}" presName="horz1" presStyleCnt="0"/>
      <dgm:spPr/>
    </dgm:pt>
    <dgm:pt modelId="{57E07EE7-310C-304A-92B8-027A1CED52AE}" type="pres">
      <dgm:prSet presAssocID="{64A4FA8D-92E4-F94A-BDC6-190A824D6000}" presName="tx1" presStyleLbl="revTx" presStyleIdx="6" presStyleCnt="11"/>
      <dgm:spPr/>
    </dgm:pt>
    <dgm:pt modelId="{07C301EE-EDEF-AD40-89BF-DD8020B36C5E}" type="pres">
      <dgm:prSet presAssocID="{64A4FA8D-92E4-F94A-BDC6-190A824D6000}" presName="vert1" presStyleCnt="0"/>
      <dgm:spPr/>
    </dgm:pt>
    <dgm:pt modelId="{0DCAFAEB-D166-4CEC-AC41-DDD1236B5BAE}" type="pres">
      <dgm:prSet presAssocID="{F7E8B2EE-0D5A-46E6-A68F-1564C8BBF034}" presName="thickLine" presStyleLbl="alignNode1" presStyleIdx="7" presStyleCnt="11"/>
      <dgm:spPr/>
    </dgm:pt>
    <dgm:pt modelId="{C16CF2C1-6388-43FB-A36B-21229F23D9C2}" type="pres">
      <dgm:prSet presAssocID="{F7E8B2EE-0D5A-46E6-A68F-1564C8BBF034}" presName="horz1" presStyleCnt="0"/>
      <dgm:spPr/>
    </dgm:pt>
    <dgm:pt modelId="{0499AD2A-2A02-4EDA-A50A-C90857408168}" type="pres">
      <dgm:prSet presAssocID="{F7E8B2EE-0D5A-46E6-A68F-1564C8BBF034}" presName="tx1" presStyleLbl="revTx" presStyleIdx="7" presStyleCnt="11"/>
      <dgm:spPr/>
    </dgm:pt>
    <dgm:pt modelId="{E9BB9A35-65A8-4194-8368-A5858615D642}" type="pres">
      <dgm:prSet presAssocID="{F7E8B2EE-0D5A-46E6-A68F-1564C8BBF034}" presName="vert1" presStyleCnt="0"/>
      <dgm:spPr/>
    </dgm:pt>
    <dgm:pt modelId="{F5A2649B-A422-4F8B-8AED-2E5BF3AC0264}" type="pres">
      <dgm:prSet presAssocID="{A249F6C9-A5C5-455A-A20B-6CE75D8A4646}" presName="thickLine" presStyleLbl="alignNode1" presStyleIdx="8" presStyleCnt="11"/>
      <dgm:spPr/>
    </dgm:pt>
    <dgm:pt modelId="{A427922F-8CAB-4BA2-A862-5EB47FFB0670}" type="pres">
      <dgm:prSet presAssocID="{A249F6C9-A5C5-455A-A20B-6CE75D8A4646}" presName="horz1" presStyleCnt="0"/>
      <dgm:spPr/>
    </dgm:pt>
    <dgm:pt modelId="{62875838-EEE5-43A9-A63E-4B204356DAB4}" type="pres">
      <dgm:prSet presAssocID="{A249F6C9-A5C5-455A-A20B-6CE75D8A4646}" presName="tx1" presStyleLbl="revTx" presStyleIdx="8" presStyleCnt="11"/>
      <dgm:spPr/>
    </dgm:pt>
    <dgm:pt modelId="{E612A85F-EB3C-40C3-A950-90FDF62A6635}" type="pres">
      <dgm:prSet presAssocID="{A249F6C9-A5C5-455A-A20B-6CE75D8A4646}" presName="vert1" presStyleCnt="0"/>
      <dgm:spPr/>
    </dgm:pt>
    <dgm:pt modelId="{96FF6A45-F3F7-456A-824B-CB8FA7D96CC2}" type="pres">
      <dgm:prSet presAssocID="{AA8A97C3-38A8-4E08-8B7D-A5BF19C89DE1}" presName="thickLine" presStyleLbl="alignNode1" presStyleIdx="9" presStyleCnt="11"/>
      <dgm:spPr/>
    </dgm:pt>
    <dgm:pt modelId="{E04D70A0-017B-4DE0-BFAA-1413E1FA98A8}" type="pres">
      <dgm:prSet presAssocID="{AA8A97C3-38A8-4E08-8B7D-A5BF19C89DE1}" presName="horz1" presStyleCnt="0"/>
      <dgm:spPr/>
    </dgm:pt>
    <dgm:pt modelId="{67AE7EAD-41A3-4A3C-96A7-C6EF3B13C088}" type="pres">
      <dgm:prSet presAssocID="{AA8A97C3-38A8-4E08-8B7D-A5BF19C89DE1}" presName="tx1" presStyleLbl="revTx" presStyleIdx="9" presStyleCnt="11"/>
      <dgm:spPr/>
    </dgm:pt>
    <dgm:pt modelId="{43116E4C-DC82-483E-9C3E-D484DD3AED34}" type="pres">
      <dgm:prSet presAssocID="{AA8A97C3-38A8-4E08-8B7D-A5BF19C89DE1}" presName="vert1" presStyleCnt="0"/>
      <dgm:spPr/>
    </dgm:pt>
    <dgm:pt modelId="{BB8C805E-AA1F-439E-9407-DDC08FB83F2D}" type="pres">
      <dgm:prSet presAssocID="{E688A4C5-4215-4D7A-BC3E-4E04F6343E08}" presName="thickLine" presStyleLbl="alignNode1" presStyleIdx="10" presStyleCnt="11"/>
      <dgm:spPr/>
    </dgm:pt>
    <dgm:pt modelId="{6301A63A-3AF0-4796-8384-0C6056F380B0}" type="pres">
      <dgm:prSet presAssocID="{E688A4C5-4215-4D7A-BC3E-4E04F6343E08}" presName="horz1" presStyleCnt="0"/>
      <dgm:spPr/>
    </dgm:pt>
    <dgm:pt modelId="{A9137A99-B4D2-4C64-B30F-CBFDABCFD6F3}" type="pres">
      <dgm:prSet presAssocID="{E688A4C5-4215-4D7A-BC3E-4E04F6343E08}" presName="tx1" presStyleLbl="revTx" presStyleIdx="10" presStyleCnt="11"/>
      <dgm:spPr/>
    </dgm:pt>
    <dgm:pt modelId="{A946AC89-A580-4AB9-BEC3-20ECA5DCEADE}" type="pres">
      <dgm:prSet presAssocID="{E688A4C5-4215-4D7A-BC3E-4E04F6343E08}" presName="vert1" presStyleCnt="0"/>
      <dgm:spPr/>
    </dgm:pt>
  </dgm:ptLst>
  <dgm:cxnLst>
    <dgm:cxn modelId="{DDBF4007-1F18-4045-8ADE-73ABA801FA18}" type="presOf" srcId="{60403322-1E8D-4E48-9E29-36DC5CF6AF1A}" destId="{5E7AE9B8-DAAF-429A-A03E-F52134F1C64B}" srcOrd="0" destOrd="0" presId="urn:microsoft.com/office/officeart/2008/layout/LinedList"/>
    <dgm:cxn modelId="{D53AE00A-4B4B-430F-8F45-DBA78FA8E47E}" type="presOf" srcId="{AA8A97C3-38A8-4E08-8B7D-A5BF19C89DE1}" destId="{67AE7EAD-41A3-4A3C-96A7-C6EF3B13C088}" srcOrd="0" destOrd="0" presId="urn:microsoft.com/office/officeart/2008/layout/LinedList"/>
    <dgm:cxn modelId="{2C5EFC0B-AFCF-49F3-9A58-FF6EB53423E1}" srcId="{03AE7950-C496-45A6-8C5B-E4AB0D25CEDA}" destId="{F7E8B2EE-0D5A-46E6-A68F-1564C8BBF034}" srcOrd="7" destOrd="0" parTransId="{05ECF30C-892A-438B-A8C2-9E93AD9E0D3D}" sibTransId="{6604FE1E-0DF6-46BA-8C81-6E5E5C470403}"/>
    <dgm:cxn modelId="{22D7191A-5A94-45E7-AC0A-BB09E22A3FCC}" type="presOf" srcId="{03AE7950-C496-45A6-8C5B-E4AB0D25CEDA}" destId="{2ED40905-B9C0-42FE-8F83-486618DA8D85}" srcOrd="0" destOrd="0" presId="urn:microsoft.com/office/officeart/2008/layout/LinedList"/>
    <dgm:cxn modelId="{B7AF9E2F-E371-4581-B66C-11CFE2578E12}" srcId="{03AE7950-C496-45A6-8C5B-E4AB0D25CEDA}" destId="{CC7BB347-0E19-46C6-A3F6-169B1D14C065}" srcOrd="3" destOrd="0" parTransId="{61C4C3E4-6C4C-4B8D-A7BD-08B39686D542}" sibTransId="{7326EDB9-320D-467C-9BE1-291281B1A3E7}"/>
    <dgm:cxn modelId="{8DE96633-291C-4605-B277-71F0DFC62950}" srcId="{03AE7950-C496-45A6-8C5B-E4AB0D25CEDA}" destId="{AE27BBE7-56C0-486B-B4CB-70A963225F2F}" srcOrd="0" destOrd="0" parTransId="{E5060C15-086C-49F2-80FD-48B9185555B5}" sibTransId="{BCF146B9-0C64-49BA-A9A3-112C4783F25B}"/>
    <dgm:cxn modelId="{72839D3C-F9EF-467A-A133-96065AF69A55}" type="presOf" srcId="{F7E8B2EE-0D5A-46E6-A68F-1564C8BBF034}" destId="{0499AD2A-2A02-4EDA-A50A-C90857408168}" srcOrd="0" destOrd="0" presId="urn:microsoft.com/office/officeart/2008/layout/LinedList"/>
    <dgm:cxn modelId="{2C5A8843-72FE-6147-8DD9-E024CE07E3C6}" type="presOf" srcId="{64A4FA8D-92E4-F94A-BDC6-190A824D6000}" destId="{57E07EE7-310C-304A-92B8-027A1CED52AE}" srcOrd="0" destOrd="0" presId="urn:microsoft.com/office/officeart/2008/layout/LinedList"/>
    <dgm:cxn modelId="{4C1A4658-8A7D-41A1-9F35-A0D2BC21AEFC}" type="presOf" srcId="{FBDC124C-B08F-4191-A9D1-B89A47F45A8F}" destId="{33101C0D-295D-4A52-AB44-E46B66F591E0}" srcOrd="0" destOrd="0" presId="urn:microsoft.com/office/officeart/2008/layout/LinedList"/>
    <dgm:cxn modelId="{41556666-3600-4B60-914D-BCF3264EFB8B}" srcId="{03AE7950-C496-45A6-8C5B-E4AB0D25CEDA}" destId="{85C9CFF1-FD0C-4B1D-B035-F3ABE5576978}" srcOrd="1" destOrd="0" parTransId="{D50BDB6A-C396-497F-842A-512D4733A607}" sibTransId="{20FA9559-38D2-45AE-A182-A8903601EDE1}"/>
    <dgm:cxn modelId="{CCF95971-BE2A-4D76-8E6B-8CCAD4B6C11D}" srcId="{03AE7950-C496-45A6-8C5B-E4AB0D25CEDA}" destId="{A249F6C9-A5C5-455A-A20B-6CE75D8A4646}" srcOrd="8" destOrd="0" parTransId="{8F2E2C63-2E32-4F56-989D-16125DA1D4B3}" sibTransId="{863971C0-97E4-4397-B73B-3082DA9D16FA}"/>
    <dgm:cxn modelId="{AC02BE71-AF65-41A7-86A4-A0ED93A1CBDD}" type="presOf" srcId="{A249F6C9-A5C5-455A-A20B-6CE75D8A4646}" destId="{62875838-EEE5-43A9-A63E-4B204356DAB4}" srcOrd="0" destOrd="0" presId="urn:microsoft.com/office/officeart/2008/layout/LinedList"/>
    <dgm:cxn modelId="{62751389-B290-4E84-B3B5-D6D089D6C785}" srcId="{03AE7950-C496-45A6-8C5B-E4AB0D25CEDA}" destId="{60403322-1E8D-4E48-9E29-36DC5CF6AF1A}" srcOrd="2" destOrd="0" parTransId="{E5D6663F-9D18-462E-AE9B-E6BEF60F5199}" sibTransId="{7C432BF3-F24E-40A1-BCE0-CAFF5BE8EBDC}"/>
    <dgm:cxn modelId="{A092A694-8F99-4375-BE11-C77C225881C2}" type="presOf" srcId="{E688A4C5-4215-4D7A-BC3E-4E04F6343E08}" destId="{A9137A99-B4D2-4C64-B30F-CBFDABCFD6F3}" srcOrd="0" destOrd="0" presId="urn:microsoft.com/office/officeart/2008/layout/LinedList"/>
    <dgm:cxn modelId="{2F1CA9BF-30DF-403D-9126-B609E1457D95}" srcId="{03AE7950-C496-45A6-8C5B-E4AB0D25CEDA}" destId="{9051DDE3-7B37-458F-8A91-9A6DE1ACEA12}" srcOrd="4" destOrd="0" parTransId="{57D61D0D-F687-4134-A4A2-D0F15DB2DB70}" sibTransId="{E6D45162-994B-4CBC-8397-0485FAFAC9F5}"/>
    <dgm:cxn modelId="{5B357EC2-5977-455D-BC53-281E315A7A29}" srcId="{03AE7950-C496-45A6-8C5B-E4AB0D25CEDA}" destId="{AA8A97C3-38A8-4E08-8B7D-A5BF19C89DE1}" srcOrd="9" destOrd="0" parTransId="{A184DC72-0490-4CF5-956C-5789FB40A382}" sibTransId="{58E8514B-0A36-426B-9A34-D6C94D251D4E}"/>
    <dgm:cxn modelId="{1A1D49C9-4836-4A31-8BDA-FE3B3A5B61A6}" type="presOf" srcId="{AE27BBE7-56C0-486B-B4CB-70A963225F2F}" destId="{65397A9E-031B-4B76-81C5-1EEA36DE7559}" srcOrd="0" destOrd="0" presId="urn:microsoft.com/office/officeart/2008/layout/LinedList"/>
    <dgm:cxn modelId="{99499CD9-445B-4A5E-87C1-8C88CEB80990}" srcId="{03AE7950-C496-45A6-8C5B-E4AB0D25CEDA}" destId="{FBDC124C-B08F-4191-A9D1-B89A47F45A8F}" srcOrd="5" destOrd="0" parTransId="{A7F9F694-6D05-471B-B586-B114BD45B595}" sibTransId="{05F22B8E-31A0-408C-B72A-D015FA43EFDC}"/>
    <dgm:cxn modelId="{9B7E22E4-B853-0544-9531-307B728773E2}" srcId="{03AE7950-C496-45A6-8C5B-E4AB0D25CEDA}" destId="{64A4FA8D-92E4-F94A-BDC6-190A824D6000}" srcOrd="6" destOrd="0" parTransId="{BC977468-D0F3-3D47-B0C9-5E64A04D49F2}" sibTransId="{1A52CA1D-592F-BA49-A0A3-C53BA85E0F2A}"/>
    <dgm:cxn modelId="{FC2E63EB-90AC-4D01-86C5-B8B0CF890AA2}" type="presOf" srcId="{CC7BB347-0E19-46C6-A3F6-169B1D14C065}" destId="{29EE502C-D681-4035-B00A-C221A77DCA6F}" srcOrd="0" destOrd="0" presId="urn:microsoft.com/office/officeart/2008/layout/LinedList"/>
    <dgm:cxn modelId="{4346A5EB-6438-4DC0-806E-4C7E0541A640}" type="presOf" srcId="{85C9CFF1-FD0C-4B1D-B035-F3ABE5576978}" destId="{C9CEEC33-6BCF-4990-B93E-218994C756A9}" srcOrd="0" destOrd="0" presId="urn:microsoft.com/office/officeart/2008/layout/LinedList"/>
    <dgm:cxn modelId="{40EB6FF7-21B6-477E-BB5C-E7FDD7748543}" type="presOf" srcId="{9051DDE3-7B37-458F-8A91-9A6DE1ACEA12}" destId="{BFE2624E-B54E-48BB-83F2-FA6FD3D07858}" srcOrd="0" destOrd="0" presId="urn:microsoft.com/office/officeart/2008/layout/LinedList"/>
    <dgm:cxn modelId="{4025F4FC-9CD7-4FA6-9ABC-D45D13126A7A}" srcId="{03AE7950-C496-45A6-8C5B-E4AB0D25CEDA}" destId="{E688A4C5-4215-4D7A-BC3E-4E04F6343E08}" srcOrd="10" destOrd="0" parTransId="{913BB474-D44A-4D26-A6D8-E9E088D22DE8}" sibTransId="{F0D87836-AAB1-4228-8558-8E619A599E8A}"/>
    <dgm:cxn modelId="{A3B1293F-5C44-4CDD-9247-1E024E5280C8}" type="presParOf" srcId="{2ED40905-B9C0-42FE-8F83-486618DA8D85}" destId="{FE4068BC-C065-4C51-878A-AC819CC0C88C}" srcOrd="0" destOrd="0" presId="urn:microsoft.com/office/officeart/2008/layout/LinedList"/>
    <dgm:cxn modelId="{F8C2A2FB-209E-45CB-BD42-05EA2FDB497E}" type="presParOf" srcId="{2ED40905-B9C0-42FE-8F83-486618DA8D85}" destId="{0ABAE310-289C-41C7-94E3-6912D1D952FE}" srcOrd="1" destOrd="0" presId="urn:microsoft.com/office/officeart/2008/layout/LinedList"/>
    <dgm:cxn modelId="{57C15CFC-A2C1-448C-BBDD-934F50F3650A}" type="presParOf" srcId="{0ABAE310-289C-41C7-94E3-6912D1D952FE}" destId="{65397A9E-031B-4B76-81C5-1EEA36DE7559}" srcOrd="0" destOrd="0" presId="urn:microsoft.com/office/officeart/2008/layout/LinedList"/>
    <dgm:cxn modelId="{069C8A87-1801-407D-BBBE-A6D505420F0F}" type="presParOf" srcId="{0ABAE310-289C-41C7-94E3-6912D1D952FE}" destId="{370306C2-B116-45D2-9810-541599853167}" srcOrd="1" destOrd="0" presId="urn:microsoft.com/office/officeart/2008/layout/LinedList"/>
    <dgm:cxn modelId="{42B98ECA-D057-4A19-8327-80FED0B30986}" type="presParOf" srcId="{2ED40905-B9C0-42FE-8F83-486618DA8D85}" destId="{C4EE2EE2-8C90-4115-AFE2-5CC736B61690}" srcOrd="2" destOrd="0" presId="urn:microsoft.com/office/officeart/2008/layout/LinedList"/>
    <dgm:cxn modelId="{787B1507-EBF1-4A56-9A33-906BED71312B}" type="presParOf" srcId="{2ED40905-B9C0-42FE-8F83-486618DA8D85}" destId="{4D3319E4-61C2-46FC-BDD0-D8AFA8F19BC9}" srcOrd="3" destOrd="0" presId="urn:microsoft.com/office/officeart/2008/layout/LinedList"/>
    <dgm:cxn modelId="{448ABF28-1943-4491-8DDC-B15CAB8CE79D}" type="presParOf" srcId="{4D3319E4-61C2-46FC-BDD0-D8AFA8F19BC9}" destId="{C9CEEC33-6BCF-4990-B93E-218994C756A9}" srcOrd="0" destOrd="0" presId="urn:microsoft.com/office/officeart/2008/layout/LinedList"/>
    <dgm:cxn modelId="{E2098166-1DA7-405F-AA9C-064D7F8274C8}" type="presParOf" srcId="{4D3319E4-61C2-46FC-BDD0-D8AFA8F19BC9}" destId="{AFEF8312-A752-4913-B5DB-4FBFAFAB32FD}" srcOrd="1" destOrd="0" presId="urn:microsoft.com/office/officeart/2008/layout/LinedList"/>
    <dgm:cxn modelId="{74B48C28-F5D3-46BD-B6D4-4E4A47F393FE}" type="presParOf" srcId="{2ED40905-B9C0-42FE-8F83-486618DA8D85}" destId="{B2A74B4A-0604-4727-A1E7-4AF9C59F3507}" srcOrd="4" destOrd="0" presId="urn:microsoft.com/office/officeart/2008/layout/LinedList"/>
    <dgm:cxn modelId="{261482F4-4878-4085-AF3C-97C12417C5A6}" type="presParOf" srcId="{2ED40905-B9C0-42FE-8F83-486618DA8D85}" destId="{B366A1B8-32B7-4363-92BA-EC5E1B198DF9}" srcOrd="5" destOrd="0" presId="urn:microsoft.com/office/officeart/2008/layout/LinedList"/>
    <dgm:cxn modelId="{98294252-DE5F-49FD-89E6-4A1B27A2EF23}" type="presParOf" srcId="{B366A1B8-32B7-4363-92BA-EC5E1B198DF9}" destId="{5E7AE9B8-DAAF-429A-A03E-F52134F1C64B}" srcOrd="0" destOrd="0" presId="urn:microsoft.com/office/officeart/2008/layout/LinedList"/>
    <dgm:cxn modelId="{445E9559-5373-49BF-95F4-57FD9678702E}" type="presParOf" srcId="{B366A1B8-32B7-4363-92BA-EC5E1B198DF9}" destId="{18FFD2BB-3C1A-4417-A758-D9CAE19AA160}" srcOrd="1" destOrd="0" presId="urn:microsoft.com/office/officeart/2008/layout/LinedList"/>
    <dgm:cxn modelId="{B99D6515-8AB1-4635-8085-0008C333A74C}" type="presParOf" srcId="{2ED40905-B9C0-42FE-8F83-486618DA8D85}" destId="{A1B5F1D2-E5A7-480F-88FB-242A7010FCF2}" srcOrd="6" destOrd="0" presId="urn:microsoft.com/office/officeart/2008/layout/LinedList"/>
    <dgm:cxn modelId="{ED813147-E686-4B91-BBFE-4A2AA1FAE859}" type="presParOf" srcId="{2ED40905-B9C0-42FE-8F83-486618DA8D85}" destId="{980159EE-1EBB-4A14-B0D1-77C3259494F6}" srcOrd="7" destOrd="0" presId="urn:microsoft.com/office/officeart/2008/layout/LinedList"/>
    <dgm:cxn modelId="{0F975F0C-C72F-4A5B-8B7C-1C7E13D1104B}" type="presParOf" srcId="{980159EE-1EBB-4A14-B0D1-77C3259494F6}" destId="{29EE502C-D681-4035-B00A-C221A77DCA6F}" srcOrd="0" destOrd="0" presId="urn:microsoft.com/office/officeart/2008/layout/LinedList"/>
    <dgm:cxn modelId="{E7A37810-27DC-4E6F-B99A-4A836D2572F8}" type="presParOf" srcId="{980159EE-1EBB-4A14-B0D1-77C3259494F6}" destId="{88551A99-7B20-4D23-95AC-F1C0048D4E0C}" srcOrd="1" destOrd="0" presId="urn:microsoft.com/office/officeart/2008/layout/LinedList"/>
    <dgm:cxn modelId="{64C17CC8-08AB-4D62-90AC-D5E54B47E142}" type="presParOf" srcId="{2ED40905-B9C0-42FE-8F83-486618DA8D85}" destId="{EC11BB16-1BC4-488B-B666-76210AA519D0}" srcOrd="8" destOrd="0" presId="urn:microsoft.com/office/officeart/2008/layout/LinedList"/>
    <dgm:cxn modelId="{2DD28595-6856-48B0-AB82-4F8022F89E72}" type="presParOf" srcId="{2ED40905-B9C0-42FE-8F83-486618DA8D85}" destId="{4A04DA81-8343-4DB9-BBD5-18D25325EAC1}" srcOrd="9" destOrd="0" presId="urn:microsoft.com/office/officeart/2008/layout/LinedList"/>
    <dgm:cxn modelId="{27189D9B-3265-4D03-B42D-3A5A52E5BEC2}" type="presParOf" srcId="{4A04DA81-8343-4DB9-BBD5-18D25325EAC1}" destId="{BFE2624E-B54E-48BB-83F2-FA6FD3D07858}" srcOrd="0" destOrd="0" presId="urn:microsoft.com/office/officeart/2008/layout/LinedList"/>
    <dgm:cxn modelId="{D631FC5B-7E0E-41CD-AF5C-6211783E295C}" type="presParOf" srcId="{4A04DA81-8343-4DB9-BBD5-18D25325EAC1}" destId="{66D4769E-0978-45AB-9638-062BDEC7D647}" srcOrd="1" destOrd="0" presId="urn:microsoft.com/office/officeart/2008/layout/LinedList"/>
    <dgm:cxn modelId="{EFADA349-CC21-445F-B773-5BEDCF7260A2}" type="presParOf" srcId="{2ED40905-B9C0-42FE-8F83-486618DA8D85}" destId="{DCC1571E-4A5A-45AE-B16F-DC202B0D0641}" srcOrd="10" destOrd="0" presId="urn:microsoft.com/office/officeart/2008/layout/LinedList"/>
    <dgm:cxn modelId="{87B1E087-9A43-4956-A479-9481827FA7BC}" type="presParOf" srcId="{2ED40905-B9C0-42FE-8F83-486618DA8D85}" destId="{4E53EB7E-BDA4-4395-9606-DB4D6E3787A3}" srcOrd="11" destOrd="0" presId="urn:microsoft.com/office/officeart/2008/layout/LinedList"/>
    <dgm:cxn modelId="{CD3279B1-4570-4809-A457-1182211A9CD5}" type="presParOf" srcId="{4E53EB7E-BDA4-4395-9606-DB4D6E3787A3}" destId="{33101C0D-295D-4A52-AB44-E46B66F591E0}" srcOrd="0" destOrd="0" presId="urn:microsoft.com/office/officeart/2008/layout/LinedList"/>
    <dgm:cxn modelId="{A49DE0F8-D978-4CAE-943C-BD09FBC250FC}" type="presParOf" srcId="{4E53EB7E-BDA4-4395-9606-DB4D6E3787A3}" destId="{E780BFFB-B06E-49FE-903F-2324A0036C99}" srcOrd="1" destOrd="0" presId="urn:microsoft.com/office/officeart/2008/layout/LinedList"/>
    <dgm:cxn modelId="{BCBB1EF4-DA10-624B-A013-08C39BE860AC}" type="presParOf" srcId="{2ED40905-B9C0-42FE-8F83-486618DA8D85}" destId="{B9A75B7A-2D74-8243-80BA-A439611CC2D2}" srcOrd="12" destOrd="0" presId="urn:microsoft.com/office/officeart/2008/layout/LinedList"/>
    <dgm:cxn modelId="{805EBDA9-FD17-B649-ADA7-76C15A9BA8F8}" type="presParOf" srcId="{2ED40905-B9C0-42FE-8F83-486618DA8D85}" destId="{1DB71501-6C86-5E48-B73E-CFB8EE577CC7}" srcOrd="13" destOrd="0" presId="urn:microsoft.com/office/officeart/2008/layout/LinedList"/>
    <dgm:cxn modelId="{8FFE88AB-4C4C-9449-9681-6D8684289A17}" type="presParOf" srcId="{1DB71501-6C86-5E48-B73E-CFB8EE577CC7}" destId="{57E07EE7-310C-304A-92B8-027A1CED52AE}" srcOrd="0" destOrd="0" presId="urn:microsoft.com/office/officeart/2008/layout/LinedList"/>
    <dgm:cxn modelId="{59D05F3A-87E9-0742-B17C-FC34607FA63C}" type="presParOf" srcId="{1DB71501-6C86-5E48-B73E-CFB8EE577CC7}" destId="{07C301EE-EDEF-AD40-89BF-DD8020B36C5E}" srcOrd="1" destOrd="0" presId="urn:microsoft.com/office/officeart/2008/layout/LinedList"/>
    <dgm:cxn modelId="{1BBE9334-A032-471E-A7B5-FC320BDAE990}" type="presParOf" srcId="{2ED40905-B9C0-42FE-8F83-486618DA8D85}" destId="{0DCAFAEB-D166-4CEC-AC41-DDD1236B5BAE}" srcOrd="14" destOrd="0" presId="urn:microsoft.com/office/officeart/2008/layout/LinedList"/>
    <dgm:cxn modelId="{5E35F57D-ABD0-4A50-87A7-CB6AB09269F0}" type="presParOf" srcId="{2ED40905-B9C0-42FE-8F83-486618DA8D85}" destId="{C16CF2C1-6388-43FB-A36B-21229F23D9C2}" srcOrd="15" destOrd="0" presId="urn:microsoft.com/office/officeart/2008/layout/LinedList"/>
    <dgm:cxn modelId="{D1B635BC-0E7A-44BE-99B6-4708F8550500}" type="presParOf" srcId="{C16CF2C1-6388-43FB-A36B-21229F23D9C2}" destId="{0499AD2A-2A02-4EDA-A50A-C90857408168}" srcOrd="0" destOrd="0" presId="urn:microsoft.com/office/officeart/2008/layout/LinedList"/>
    <dgm:cxn modelId="{CEF3D73B-DEEF-4C2E-9D02-0AC9D454F5E6}" type="presParOf" srcId="{C16CF2C1-6388-43FB-A36B-21229F23D9C2}" destId="{E9BB9A35-65A8-4194-8368-A5858615D642}" srcOrd="1" destOrd="0" presId="urn:microsoft.com/office/officeart/2008/layout/LinedList"/>
    <dgm:cxn modelId="{9986F271-7302-4CF4-AF9A-766D19157DD8}" type="presParOf" srcId="{2ED40905-B9C0-42FE-8F83-486618DA8D85}" destId="{F5A2649B-A422-4F8B-8AED-2E5BF3AC0264}" srcOrd="16" destOrd="0" presId="urn:microsoft.com/office/officeart/2008/layout/LinedList"/>
    <dgm:cxn modelId="{AE771E27-29E2-458C-8478-4B6AE76E9EDF}" type="presParOf" srcId="{2ED40905-B9C0-42FE-8F83-486618DA8D85}" destId="{A427922F-8CAB-4BA2-A862-5EB47FFB0670}" srcOrd="17" destOrd="0" presId="urn:microsoft.com/office/officeart/2008/layout/LinedList"/>
    <dgm:cxn modelId="{89E1B3F8-C87E-4EC7-9D80-2570273A2B3B}" type="presParOf" srcId="{A427922F-8CAB-4BA2-A862-5EB47FFB0670}" destId="{62875838-EEE5-43A9-A63E-4B204356DAB4}" srcOrd="0" destOrd="0" presId="urn:microsoft.com/office/officeart/2008/layout/LinedList"/>
    <dgm:cxn modelId="{4A6E5EA1-22DB-4D92-A76F-7A6428DD434F}" type="presParOf" srcId="{A427922F-8CAB-4BA2-A862-5EB47FFB0670}" destId="{E612A85F-EB3C-40C3-A950-90FDF62A6635}" srcOrd="1" destOrd="0" presId="urn:microsoft.com/office/officeart/2008/layout/LinedList"/>
    <dgm:cxn modelId="{922D00FE-DCF1-46C3-84B5-F23B7BED6D4E}" type="presParOf" srcId="{2ED40905-B9C0-42FE-8F83-486618DA8D85}" destId="{96FF6A45-F3F7-456A-824B-CB8FA7D96CC2}" srcOrd="18" destOrd="0" presId="urn:microsoft.com/office/officeart/2008/layout/LinedList"/>
    <dgm:cxn modelId="{D0E1BF43-189C-4387-8656-5173F2269129}" type="presParOf" srcId="{2ED40905-B9C0-42FE-8F83-486618DA8D85}" destId="{E04D70A0-017B-4DE0-BFAA-1413E1FA98A8}" srcOrd="19" destOrd="0" presId="urn:microsoft.com/office/officeart/2008/layout/LinedList"/>
    <dgm:cxn modelId="{454F9BB1-4264-46E8-92A3-35253E1272E7}" type="presParOf" srcId="{E04D70A0-017B-4DE0-BFAA-1413E1FA98A8}" destId="{67AE7EAD-41A3-4A3C-96A7-C6EF3B13C088}" srcOrd="0" destOrd="0" presId="urn:microsoft.com/office/officeart/2008/layout/LinedList"/>
    <dgm:cxn modelId="{71C3B781-94D4-4A2F-ADFA-01DAD960CE65}" type="presParOf" srcId="{E04D70A0-017B-4DE0-BFAA-1413E1FA98A8}" destId="{43116E4C-DC82-483E-9C3E-D484DD3AED34}" srcOrd="1" destOrd="0" presId="urn:microsoft.com/office/officeart/2008/layout/LinedList"/>
    <dgm:cxn modelId="{8591F16B-13E4-4C6C-AA68-7E8EC962838F}" type="presParOf" srcId="{2ED40905-B9C0-42FE-8F83-486618DA8D85}" destId="{BB8C805E-AA1F-439E-9407-DDC08FB83F2D}" srcOrd="20" destOrd="0" presId="urn:microsoft.com/office/officeart/2008/layout/LinedList"/>
    <dgm:cxn modelId="{5F759889-4B1A-4D68-B94F-87E3E778B804}" type="presParOf" srcId="{2ED40905-B9C0-42FE-8F83-486618DA8D85}" destId="{6301A63A-3AF0-4796-8384-0C6056F380B0}" srcOrd="21" destOrd="0" presId="urn:microsoft.com/office/officeart/2008/layout/LinedList"/>
    <dgm:cxn modelId="{3795BE24-FB01-4A3C-A87C-84648455AFDC}" type="presParOf" srcId="{6301A63A-3AF0-4796-8384-0C6056F380B0}" destId="{A9137A99-B4D2-4C64-B30F-CBFDABCFD6F3}" srcOrd="0" destOrd="0" presId="urn:microsoft.com/office/officeart/2008/layout/LinedList"/>
    <dgm:cxn modelId="{225078DF-FAD3-401B-9A33-47EB27C58233}" type="presParOf" srcId="{6301A63A-3AF0-4796-8384-0C6056F380B0}" destId="{A946AC89-A580-4AB9-BEC3-20ECA5DCEADE}"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C8E3DF-A570-4CC8-89BB-DF4A38A40A7C}">
      <dsp:nvSpPr>
        <dsp:cNvPr id="0" name=""/>
        <dsp:cNvSpPr/>
      </dsp:nvSpPr>
      <dsp:spPr>
        <a:xfrm>
          <a:off x="0" y="1471"/>
          <a:ext cx="10515600" cy="107827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In many cases, digital markets are subject to ‘tipping’ in which a winner will take most of the market </a:t>
          </a:r>
        </a:p>
      </dsp:txBody>
      <dsp:txXfrm>
        <a:off x="52637" y="54108"/>
        <a:ext cx="10410326" cy="972996"/>
      </dsp:txXfrm>
    </dsp:sp>
    <dsp:sp modelId="{C182D58F-69CC-48BC-82F0-BBCD0F096DCA}">
      <dsp:nvSpPr>
        <dsp:cNvPr id="0" name=""/>
        <dsp:cNvSpPr/>
      </dsp:nvSpPr>
      <dsp:spPr>
        <a:xfrm>
          <a:off x="0" y="1091512"/>
          <a:ext cx="10515600" cy="107827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Competition for the market cannot be counted on, by itself, to solve the problems associated with market tipping and ‘winner-takes-most’</a:t>
          </a:r>
        </a:p>
      </dsp:txBody>
      <dsp:txXfrm>
        <a:off x="52637" y="1144149"/>
        <a:ext cx="10410326" cy="972996"/>
      </dsp:txXfrm>
    </dsp:sp>
    <dsp:sp modelId="{54BED9E6-EDE1-438C-9B35-FB5D4B3FB7A0}">
      <dsp:nvSpPr>
        <dsp:cNvPr id="0" name=""/>
        <dsp:cNvSpPr/>
      </dsp:nvSpPr>
      <dsp:spPr>
        <a:xfrm>
          <a:off x="0" y="2181554"/>
          <a:ext cx="10515600" cy="107827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Concentration in digital markets can have benefits but also can give rise to substantial costs </a:t>
          </a:r>
        </a:p>
      </dsp:txBody>
      <dsp:txXfrm>
        <a:off x="52637" y="2234191"/>
        <a:ext cx="10410326" cy="972996"/>
      </dsp:txXfrm>
    </dsp:sp>
    <dsp:sp modelId="{8C76CDF5-5B63-49DA-9BDB-7FC490DE319E}">
      <dsp:nvSpPr>
        <dsp:cNvPr id="0" name=""/>
        <dsp:cNvSpPr/>
      </dsp:nvSpPr>
      <dsp:spPr>
        <a:xfrm>
          <a:off x="0" y="3271595"/>
          <a:ext cx="10515600" cy="107827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Today, network effects and returns to scale of data appear to be even more entrenched and the market seems to have stabilized quickly compared to the much larger degree of churn in the early days of the World Wide Web</a:t>
          </a:r>
        </a:p>
      </dsp:txBody>
      <dsp:txXfrm>
        <a:off x="52637" y="3324232"/>
        <a:ext cx="10410326" cy="9729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465811-51A0-44D5-8822-01B9C6A35445}">
      <dsp:nvSpPr>
        <dsp:cNvPr id="0" name=""/>
        <dsp:cNvSpPr/>
      </dsp:nvSpPr>
      <dsp:spPr>
        <a:xfrm>
          <a:off x="0" y="2391184"/>
          <a:ext cx="11554690" cy="0"/>
        </a:xfrm>
        <a:prstGeom prst="lin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tailEnd type="triangle" w="lg" len="lg"/>
        </a:ln>
        <a:effectLst/>
      </dsp:spPr>
      <dsp:style>
        <a:lnRef idx="2">
          <a:scrgbClr r="0" g="0" b="0"/>
        </a:lnRef>
        <a:fillRef idx="1">
          <a:scrgbClr r="0" g="0" b="0"/>
        </a:fillRef>
        <a:effectRef idx="0">
          <a:scrgbClr r="0" g="0" b="0"/>
        </a:effectRef>
        <a:fontRef idx="minor"/>
      </dsp:style>
    </dsp:sp>
    <dsp:sp modelId="{DC0C9CD3-4FC3-4A5F-8118-8395DDA2178B}">
      <dsp:nvSpPr>
        <dsp:cNvPr id="0" name=""/>
        <dsp:cNvSpPr/>
      </dsp:nvSpPr>
      <dsp:spPr>
        <a:xfrm>
          <a:off x="140399" y="2568131"/>
          <a:ext cx="2008304" cy="5404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622300">
            <a:lnSpc>
              <a:spcPct val="90000"/>
            </a:lnSpc>
            <a:spcBef>
              <a:spcPct val="0"/>
            </a:spcBef>
            <a:spcAft>
              <a:spcPct val="35000"/>
            </a:spcAft>
            <a:buNone/>
            <a:defRPr b="1"/>
          </a:pPr>
          <a:r>
            <a:rPr lang="en-US" sz="1400" kern="1200"/>
            <a:t>Mar. 2019</a:t>
          </a:r>
        </a:p>
      </dsp:txBody>
      <dsp:txXfrm>
        <a:off x="140399" y="2568131"/>
        <a:ext cx="2008304" cy="540407"/>
      </dsp:txXfrm>
    </dsp:sp>
    <dsp:sp modelId="{0E3383F2-8D03-475F-BB51-4E38D207EB6B}">
      <dsp:nvSpPr>
        <dsp:cNvPr id="0" name=""/>
        <dsp:cNvSpPr/>
      </dsp:nvSpPr>
      <dsp:spPr>
        <a:xfrm>
          <a:off x="3469" y="667140"/>
          <a:ext cx="2282164" cy="815393"/>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533400">
            <a:lnSpc>
              <a:spcPct val="90000"/>
            </a:lnSpc>
            <a:spcBef>
              <a:spcPct val="0"/>
            </a:spcBef>
            <a:spcAft>
              <a:spcPct val="35000"/>
            </a:spcAft>
            <a:buNone/>
          </a:pPr>
          <a:r>
            <a:rPr lang="en-US" sz="1200" kern="1200"/>
            <a:t>Furman Report</a:t>
          </a:r>
        </a:p>
      </dsp:txBody>
      <dsp:txXfrm>
        <a:off x="43273" y="706944"/>
        <a:ext cx="2202556" cy="735785"/>
      </dsp:txXfrm>
    </dsp:sp>
    <dsp:sp modelId="{DD2D4873-5F19-4953-BAC7-5F5C482A088D}">
      <dsp:nvSpPr>
        <dsp:cNvPr id="0" name=""/>
        <dsp:cNvSpPr/>
      </dsp:nvSpPr>
      <dsp:spPr>
        <a:xfrm>
          <a:off x="1144551" y="1482534"/>
          <a:ext cx="0" cy="908649"/>
        </a:xfrm>
        <a:prstGeom prst="line">
          <a:avLst/>
        </a:prstGeom>
        <a:noFill/>
        <a:ln w="635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ED951BE1-2320-4D2D-A3AD-4B56D3A51733}">
      <dsp:nvSpPr>
        <dsp:cNvPr id="0" name=""/>
        <dsp:cNvSpPr/>
      </dsp:nvSpPr>
      <dsp:spPr>
        <a:xfrm>
          <a:off x="1464054" y="1673828"/>
          <a:ext cx="2008304" cy="5404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622300">
            <a:lnSpc>
              <a:spcPct val="90000"/>
            </a:lnSpc>
            <a:spcBef>
              <a:spcPct val="0"/>
            </a:spcBef>
            <a:spcAft>
              <a:spcPct val="35000"/>
            </a:spcAft>
            <a:buNone/>
            <a:defRPr b="1"/>
          </a:pPr>
          <a:r>
            <a:rPr lang="en-US" sz="1400" kern="1200"/>
            <a:t>Dec. 2020</a:t>
          </a:r>
        </a:p>
      </dsp:txBody>
      <dsp:txXfrm>
        <a:off x="1464054" y="1673828"/>
        <a:ext cx="2008304" cy="540407"/>
      </dsp:txXfrm>
    </dsp:sp>
    <dsp:sp modelId="{08BEEDFF-A203-4B92-9D3C-AD1A0C408CC3}">
      <dsp:nvSpPr>
        <dsp:cNvPr id="0" name=""/>
        <dsp:cNvSpPr/>
      </dsp:nvSpPr>
      <dsp:spPr>
        <a:xfrm>
          <a:off x="1108684" y="2355316"/>
          <a:ext cx="71735" cy="71735"/>
        </a:xfrm>
        <a:prstGeom prst="ellips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B293E8-744F-446E-B318-324641146B92}">
      <dsp:nvSpPr>
        <dsp:cNvPr id="0" name=""/>
        <dsp:cNvSpPr/>
      </dsp:nvSpPr>
      <dsp:spPr>
        <a:xfrm>
          <a:off x="1327124" y="3299833"/>
          <a:ext cx="2282164" cy="815393"/>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533400">
            <a:lnSpc>
              <a:spcPct val="90000"/>
            </a:lnSpc>
            <a:spcBef>
              <a:spcPct val="0"/>
            </a:spcBef>
            <a:spcAft>
              <a:spcPct val="35000"/>
            </a:spcAft>
            <a:buNone/>
          </a:pPr>
          <a:r>
            <a:rPr lang="en-US" sz="1200" kern="1200"/>
            <a:t>Digital Markets Taskforce Proposals</a:t>
          </a:r>
        </a:p>
      </dsp:txBody>
      <dsp:txXfrm>
        <a:off x="1366928" y="3339637"/>
        <a:ext cx="2202556" cy="735785"/>
      </dsp:txXfrm>
    </dsp:sp>
    <dsp:sp modelId="{65A39625-3CC6-4C1E-B5A3-54E86AA5E60A}">
      <dsp:nvSpPr>
        <dsp:cNvPr id="0" name=""/>
        <dsp:cNvSpPr/>
      </dsp:nvSpPr>
      <dsp:spPr>
        <a:xfrm>
          <a:off x="2468207" y="2391183"/>
          <a:ext cx="0" cy="908649"/>
        </a:xfrm>
        <a:prstGeom prst="line">
          <a:avLst/>
        </a:prstGeom>
        <a:noFill/>
        <a:ln w="635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CDDA27D6-9F33-4566-87FA-F1974AF7244A}">
      <dsp:nvSpPr>
        <dsp:cNvPr id="0" name=""/>
        <dsp:cNvSpPr/>
      </dsp:nvSpPr>
      <dsp:spPr>
        <a:xfrm>
          <a:off x="2787710" y="2568131"/>
          <a:ext cx="2008304" cy="5404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622300">
            <a:lnSpc>
              <a:spcPct val="90000"/>
            </a:lnSpc>
            <a:spcBef>
              <a:spcPct val="0"/>
            </a:spcBef>
            <a:spcAft>
              <a:spcPct val="35000"/>
            </a:spcAft>
            <a:buNone/>
            <a:defRPr b="1"/>
          </a:pPr>
          <a:r>
            <a:rPr lang="en-US" sz="1400" kern="1200"/>
            <a:t>Feb. 2021</a:t>
          </a:r>
        </a:p>
      </dsp:txBody>
      <dsp:txXfrm>
        <a:off x="2787710" y="2568131"/>
        <a:ext cx="2008304" cy="540407"/>
      </dsp:txXfrm>
    </dsp:sp>
    <dsp:sp modelId="{5A2668E3-72FF-45E1-961B-8749212135E9}">
      <dsp:nvSpPr>
        <dsp:cNvPr id="0" name=""/>
        <dsp:cNvSpPr/>
      </dsp:nvSpPr>
      <dsp:spPr>
        <a:xfrm>
          <a:off x="2432339" y="2355316"/>
          <a:ext cx="71735" cy="71735"/>
        </a:xfrm>
        <a:prstGeom prst="ellips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6D9CB93-67C1-49A0-BB92-338347998E4D}">
      <dsp:nvSpPr>
        <dsp:cNvPr id="0" name=""/>
        <dsp:cNvSpPr/>
      </dsp:nvSpPr>
      <dsp:spPr>
        <a:xfrm>
          <a:off x="2650780" y="667140"/>
          <a:ext cx="2282164" cy="815393"/>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533400">
            <a:lnSpc>
              <a:spcPct val="90000"/>
            </a:lnSpc>
            <a:spcBef>
              <a:spcPct val="0"/>
            </a:spcBef>
            <a:spcAft>
              <a:spcPct val="35000"/>
            </a:spcAft>
            <a:buNone/>
          </a:pPr>
          <a:r>
            <a:rPr lang="en-US" sz="1200" kern="1200"/>
            <a:t>Penrose Report</a:t>
          </a:r>
        </a:p>
      </dsp:txBody>
      <dsp:txXfrm>
        <a:off x="2690584" y="706944"/>
        <a:ext cx="2202556" cy="735785"/>
      </dsp:txXfrm>
    </dsp:sp>
    <dsp:sp modelId="{D865291B-B31A-49C5-9C23-6C76AC212070}">
      <dsp:nvSpPr>
        <dsp:cNvPr id="0" name=""/>
        <dsp:cNvSpPr/>
      </dsp:nvSpPr>
      <dsp:spPr>
        <a:xfrm>
          <a:off x="3791862" y="1482534"/>
          <a:ext cx="0" cy="908649"/>
        </a:xfrm>
        <a:prstGeom prst="line">
          <a:avLst/>
        </a:prstGeom>
        <a:noFill/>
        <a:ln w="635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3085ABED-FECA-405C-ADC1-93894CC921BB}">
      <dsp:nvSpPr>
        <dsp:cNvPr id="0" name=""/>
        <dsp:cNvSpPr/>
      </dsp:nvSpPr>
      <dsp:spPr>
        <a:xfrm>
          <a:off x="4111365" y="1673828"/>
          <a:ext cx="2008304" cy="5404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622300">
            <a:lnSpc>
              <a:spcPct val="90000"/>
            </a:lnSpc>
            <a:spcBef>
              <a:spcPct val="0"/>
            </a:spcBef>
            <a:spcAft>
              <a:spcPct val="35000"/>
            </a:spcAft>
            <a:buNone/>
            <a:defRPr b="1"/>
          </a:pPr>
          <a:r>
            <a:rPr lang="en-US" sz="1400" kern="1200"/>
            <a:t>July 2021</a:t>
          </a:r>
        </a:p>
      </dsp:txBody>
      <dsp:txXfrm>
        <a:off x="4111365" y="1673828"/>
        <a:ext cx="2008304" cy="540407"/>
      </dsp:txXfrm>
    </dsp:sp>
    <dsp:sp modelId="{30EE0235-46AF-4110-9818-8A9F9975375B}">
      <dsp:nvSpPr>
        <dsp:cNvPr id="0" name=""/>
        <dsp:cNvSpPr/>
      </dsp:nvSpPr>
      <dsp:spPr>
        <a:xfrm>
          <a:off x="3755994" y="2355316"/>
          <a:ext cx="71735" cy="71735"/>
        </a:xfrm>
        <a:prstGeom prst="ellips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C831930-C648-463F-B115-710032EDEF4D}">
      <dsp:nvSpPr>
        <dsp:cNvPr id="0" name=""/>
        <dsp:cNvSpPr/>
      </dsp:nvSpPr>
      <dsp:spPr>
        <a:xfrm>
          <a:off x="3974435" y="3299833"/>
          <a:ext cx="2282164" cy="815393"/>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533400">
            <a:lnSpc>
              <a:spcPct val="90000"/>
            </a:lnSpc>
            <a:spcBef>
              <a:spcPct val="0"/>
            </a:spcBef>
            <a:spcAft>
              <a:spcPct val="35000"/>
            </a:spcAft>
            <a:buNone/>
          </a:pPr>
          <a:r>
            <a:rPr lang="en-US" sz="1200" kern="1200"/>
            <a:t>Two Government Consultations (Consumer/Competition &amp; digital)</a:t>
          </a:r>
        </a:p>
      </dsp:txBody>
      <dsp:txXfrm>
        <a:off x="4014239" y="3339637"/>
        <a:ext cx="2202556" cy="735785"/>
      </dsp:txXfrm>
    </dsp:sp>
    <dsp:sp modelId="{87F8D2F4-AD1B-4195-9B5B-42516F150CB0}">
      <dsp:nvSpPr>
        <dsp:cNvPr id="0" name=""/>
        <dsp:cNvSpPr/>
      </dsp:nvSpPr>
      <dsp:spPr>
        <a:xfrm>
          <a:off x="5115517" y="2391183"/>
          <a:ext cx="0" cy="908649"/>
        </a:xfrm>
        <a:prstGeom prst="line">
          <a:avLst/>
        </a:prstGeom>
        <a:noFill/>
        <a:ln w="635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406A3A42-8349-4E10-9791-32993B1519D6}">
      <dsp:nvSpPr>
        <dsp:cNvPr id="0" name=""/>
        <dsp:cNvSpPr/>
      </dsp:nvSpPr>
      <dsp:spPr>
        <a:xfrm>
          <a:off x="5435020" y="2568131"/>
          <a:ext cx="2008304" cy="5404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622300">
            <a:lnSpc>
              <a:spcPct val="90000"/>
            </a:lnSpc>
            <a:spcBef>
              <a:spcPct val="0"/>
            </a:spcBef>
            <a:spcAft>
              <a:spcPct val="35000"/>
            </a:spcAft>
            <a:buNone/>
            <a:defRPr b="1"/>
          </a:pPr>
          <a:r>
            <a:rPr lang="en-US" sz="1400" kern="1200"/>
            <a:t>Apr. 2022</a:t>
          </a:r>
        </a:p>
      </dsp:txBody>
      <dsp:txXfrm>
        <a:off x="5435020" y="2568131"/>
        <a:ext cx="2008304" cy="540407"/>
      </dsp:txXfrm>
    </dsp:sp>
    <dsp:sp modelId="{B80FA071-C3A4-4394-B9C4-91A188EB07ED}">
      <dsp:nvSpPr>
        <dsp:cNvPr id="0" name=""/>
        <dsp:cNvSpPr/>
      </dsp:nvSpPr>
      <dsp:spPr>
        <a:xfrm>
          <a:off x="5079649" y="2355316"/>
          <a:ext cx="71735" cy="71735"/>
        </a:xfrm>
        <a:prstGeom prst="ellips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18C1F0E-D7A5-41C3-A3B9-BC9C46DB1873}">
      <dsp:nvSpPr>
        <dsp:cNvPr id="0" name=""/>
        <dsp:cNvSpPr/>
      </dsp:nvSpPr>
      <dsp:spPr>
        <a:xfrm>
          <a:off x="5298090" y="667140"/>
          <a:ext cx="2282164" cy="815393"/>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533400">
            <a:lnSpc>
              <a:spcPct val="90000"/>
            </a:lnSpc>
            <a:spcBef>
              <a:spcPct val="0"/>
            </a:spcBef>
            <a:spcAft>
              <a:spcPct val="35000"/>
            </a:spcAft>
            <a:buNone/>
          </a:pPr>
          <a:r>
            <a:rPr lang="en-US" sz="1200" kern="1200"/>
            <a:t>Gov's Response to Consultation regarding Consumer/Competition</a:t>
          </a:r>
        </a:p>
      </dsp:txBody>
      <dsp:txXfrm>
        <a:off x="5337894" y="706944"/>
        <a:ext cx="2202556" cy="735785"/>
      </dsp:txXfrm>
    </dsp:sp>
    <dsp:sp modelId="{9E8A7052-5EF5-4127-97C2-23EFD781DA0D}">
      <dsp:nvSpPr>
        <dsp:cNvPr id="0" name=""/>
        <dsp:cNvSpPr/>
      </dsp:nvSpPr>
      <dsp:spPr>
        <a:xfrm>
          <a:off x="6439172" y="1482534"/>
          <a:ext cx="0" cy="908649"/>
        </a:xfrm>
        <a:prstGeom prst="line">
          <a:avLst/>
        </a:prstGeom>
        <a:noFill/>
        <a:ln w="635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5F1A1261-77CF-4BC3-86BA-11F6271BE601}">
      <dsp:nvSpPr>
        <dsp:cNvPr id="0" name=""/>
        <dsp:cNvSpPr/>
      </dsp:nvSpPr>
      <dsp:spPr>
        <a:xfrm>
          <a:off x="6758675" y="1673828"/>
          <a:ext cx="2008304" cy="5404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622300">
            <a:lnSpc>
              <a:spcPct val="90000"/>
            </a:lnSpc>
            <a:spcBef>
              <a:spcPct val="0"/>
            </a:spcBef>
            <a:spcAft>
              <a:spcPct val="35000"/>
            </a:spcAft>
            <a:buNone/>
            <a:defRPr b="1"/>
          </a:pPr>
          <a:r>
            <a:rPr lang="en-US" sz="1400" kern="1200"/>
            <a:t>May 2022</a:t>
          </a:r>
        </a:p>
      </dsp:txBody>
      <dsp:txXfrm>
        <a:off x="6758675" y="1673828"/>
        <a:ext cx="2008304" cy="540407"/>
      </dsp:txXfrm>
    </dsp:sp>
    <dsp:sp modelId="{9AEE3A9A-02B7-4200-9BFD-667EC82C4789}">
      <dsp:nvSpPr>
        <dsp:cNvPr id="0" name=""/>
        <dsp:cNvSpPr/>
      </dsp:nvSpPr>
      <dsp:spPr>
        <a:xfrm>
          <a:off x="6403304" y="2355316"/>
          <a:ext cx="71735" cy="71735"/>
        </a:xfrm>
        <a:prstGeom prst="ellips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16BDFF1-5712-41FD-A10A-90229F0DB3D6}">
      <dsp:nvSpPr>
        <dsp:cNvPr id="0" name=""/>
        <dsp:cNvSpPr/>
      </dsp:nvSpPr>
      <dsp:spPr>
        <a:xfrm>
          <a:off x="6621745" y="3299833"/>
          <a:ext cx="2282164" cy="815393"/>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533400">
            <a:lnSpc>
              <a:spcPct val="90000"/>
            </a:lnSpc>
            <a:spcBef>
              <a:spcPct val="0"/>
            </a:spcBef>
            <a:spcAft>
              <a:spcPct val="35000"/>
            </a:spcAft>
            <a:buNone/>
          </a:pPr>
          <a:r>
            <a:rPr lang="en-US" sz="1200" kern="1200" dirty="0"/>
            <a:t>Gov's Response to Consultation regarding Digital</a:t>
          </a:r>
        </a:p>
      </dsp:txBody>
      <dsp:txXfrm>
        <a:off x="6661549" y="3339637"/>
        <a:ext cx="2202556" cy="735785"/>
      </dsp:txXfrm>
    </dsp:sp>
    <dsp:sp modelId="{63BE87F3-A7BA-4A28-9EE7-64DA203E9709}">
      <dsp:nvSpPr>
        <dsp:cNvPr id="0" name=""/>
        <dsp:cNvSpPr/>
      </dsp:nvSpPr>
      <dsp:spPr>
        <a:xfrm>
          <a:off x="7762827" y="2391183"/>
          <a:ext cx="0" cy="908649"/>
        </a:xfrm>
        <a:prstGeom prst="line">
          <a:avLst/>
        </a:prstGeom>
        <a:noFill/>
        <a:ln w="635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7749BD11-85AF-4A7B-8932-44DA3C3BEAFF}">
      <dsp:nvSpPr>
        <dsp:cNvPr id="0" name=""/>
        <dsp:cNvSpPr/>
      </dsp:nvSpPr>
      <dsp:spPr>
        <a:xfrm>
          <a:off x="8082330" y="2568131"/>
          <a:ext cx="2008304" cy="5404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622300">
            <a:lnSpc>
              <a:spcPct val="90000"/>
            </a:lnSpc>
            <a:spcBef>
              <a:spcPct val="0"/>
            </a:spcBef>
            <a:spcAft>
              <a:spcPct val="35000"/>
            </a:spcAft>
            <a:buNone/>
            <a:defRPr b="1"/>
          </a:pPr>
          <a:r>
            <a:rPr lang="en-US" sz="1400" kern="1200"/>
            <a:t>Sep. 2022</a:t>
          </a:r>
        </a:p>
      </dsp:txBody>
      <dsp:txXfrm>
        <a:off x="8082330" y="2568131"/>
        <a:ext cx="2008304" cy="540407"/>
      </dsp:txXfrm>
    </dsp:sp>
    <dsp:sp modelId="{6AB39100-535E-46C1-B618-5BEFDEF5855C}">
      <dsp:nvSpPr>
        <dsp:cNvPr id="0" name=""/>
        <dsp:cNvSpPr/>
      </dsp:nvSpPr>
      <dsp:spPr>
        <a:xfrm>
          <a:off x="7726960" y="2355316"/>
          <a:ext cx="71735" cy="71735"/>
        </a:xfrm>
        <a:prstGeom prst="ellips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71BAE5F-398A-4248-885C-A16E4CB2A413}">
      <dsp:nvSpPr>
        <dsp:cNvPr id="0" name=""/>
        <dsp:cNvSpPr/>
      </dsp:nvSpPr>
      <dsp:spPr>
        <a:xfrm>
          <a:off x="7945400" y="667140"/>
          <a:ext cx="2282164" cy="815393"/>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533400">
            <a:lnSpc>
              <a:spcPct val="90000"/>
            </a:lnSpc>
            <a:spcBef>
              <a:spcPct val="0"/>
            </a:spcBef>
            <a:spcAft>
              <a:spcPct val="35000"/>
            </a:spcAft>
            <a:buNone/>
          </a:pPr>
          <a:r>
            <a:rPr lang="en-US" sz="1200" kern="1200"/>
            <a:t>Government Statement Saying That Bill Will Be Brought To Parliament</a:t>
          </a:r>
        </a:p>
      </dsp:txBody>
      <dsp:txXfrm>
        <a:off x="7985204" y="706944"/>
        <a:ext cx="2202556" cy="735785"/>
      </dsp:txXfrm>
    </dsp:sp>
    <dsp:sp modelId="{3B9386A1-78E0-45D6-982E-4FD44CFB11AB}">
      <dsp:nvSpPr>
        <dsp:cNvPr id="0" name=""/>
        <dsp:cNvSpPr/>
      </dsp:nvSpPr>
      <dsp:spPr>
        <a:xfrm>
          <a:off x="9086482" y="1482534"/>
          <a:ext cx="0" cy="908649"/>
        </a:xfrm>
        <a:prstGeom prst="line">
          <a:avLst/>
        </a:prstGeom>
        <a:noFill/>
        <a:ln w="635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E53E82F7-FDFF-4C8A-829D-07E297995F0E}">
      <dsp:nvSpPr>
        <dsp:cNvPr id="0" name=""/>
        <dsp:cNvSpPr/>
      </dsp:nvSpPr>
      <dsp:spPr>
        <a:xfrm>
          <a:off x="9405985" y="1673828"/>
          <a:ext cx="2008304" cy="5404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622300">
            <a:lnSpc>
              <a:spcPct val="90000"/>
            </a:lnSpc>
            <a:spcBef>
              <a:spcPct val="0"/>
            </a:spcBef>
            <a:spcAft>
              <a:spcPct val="35000"/>
            </a:spcAft>
            <a:buNone/>
            <a:defRPr b="1"/>
          </a:pPr>
          <a:r>
            <a:rPr lang="en-US" sz="1400" kern="1200" dirty="0"/>
            <a:t>Fall 2023</a:t>
          </a:r>
        </a:p>
      </dsp:txBody>
      <dsp:txXfrm>
        <a:off x="9405985" y="1673828"/>
        <a:ext cx="2008304" cy="540407"/>
      </dsp:txXfrm>
    </dsp:sp>
    <dsp:sp modelId="{F3BCDF99-24CA-4AD0-9017-BD6FB915C641}">
      <dsp:nvSpPr>
        <dsp:cNvPr id="0" name=""/>
        <dsp:cNvSpPr/>
      </dsp:nvSpPr>
      <dsp:spPr>
        <a:xfrm>
          <a:off x="9050615" y="2355316"/>
          <a:ext cx="71735" cy="71735"/>
        </a:xfrm>
        <a:prstGeom prst="ellips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C98BB88-C8A5-49DF-9075-FB7352DC9C8E}">
      <dsp:nvSpPr>
        <dsp:cNvPr id="0" name=""/>
        <dsp:cNvSpPr/>
      </dsp:nvSpPr>
      <dsp:spPr>
        <a:xfrm>
          <a:off x="9269056" y="3299833"/>
          <a:ext cx="2282164" cy="815393"/>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l" defTabSz="533400">
            <a:lnSpc>
              <a:spcPct val="90000"/>
            </a:lnSpc>
            <a:spcBef>
              <a:spcPct val="0"/>
            </a:spcBef>
            <a:spcAft>
              <a:spcPct val="35000"/>
            </a:spcAft>
            <a:buNone/>
          </a:pPr>
          <a:r>
            <a:rPr lang="en-US" sz="1200" kern="1200" dirty="0"/>
            <a:t>First Reading of Bill (Expected)</a:t>
          </a:r>
        </a:p>
      </dsp:txBody>
      <dsp:txXfrm>
        <a:off x="9308860" y="3339637"/>
        <a:ext cx="2202556" cy="735785"/>
      </dsp:txXfrm>
    </dsp:sp>
    <dsp:sp modelId="{57CB620D-9F4D-4E36-90CC-D3279B5D5C1B}">
      <dsp:nvSpPr>
        <dsp:cNvPr id="0" name=""/>
        <dsp:cNvSpPr/>
      </dsp:nvSpPr>
      <dsp:spPr>
        <a:xfrm>
          <a:off x="10410138" y="2391183"/>
          <a:ext cx="0" cy="908649"/>
        </a:xfrm>
        <a:prstGeom prst="line">
          <a:avLst/>
        </a:prstGeom>
        <a:noFill/>
        <a:ln w="635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AB7C910E-EB85-4976-911E-6C04D6995D9B}">
      <dsp:nvSpPr>
        <dsp:cNvPr id="0" name=""/>
        <dsp:cNvSpPr/>
      </dsp:nvSpPr>
      <dsp:spPr>
        <a:xfrm>
          <a:off x="10374270" y="2355316"/>
          <a:ext cx="71735" cy="71735"/>
        </a:xfrm>
        <a:prstGeom prst="ellips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465811-51A0-44D5-8822-01B9C6A35445}">
      <dsp:nvSpPr>
        <dsp:cNvPr id="0" name=""/>
        <dsp:cNvSpPr/>
      </dsp:nvSpPr>
      <dsp:spPr>
        <a:xfrm>
          <a:off x="0" y="2082973"/>
          <a:ext cx="9937182" cy="0"/>
        </a:xfrm>
        <a:prstGeom prst="line">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tailEnd type="triangle" w="lg" len="lg"/>
        </a:ln>
        <a:effectLst/>
      </dsp:spPr>
      <dsp:style>
        <a:lnRef idx="2">
          <a:scrgbClr r="0" g="0" b="0"/>
        </a:lnRef>
        <a:fillRef idx="1">
          <a:scrgbClr r="0" g="0" b="0"/>
        </a:fillRef>
        <a:effectRef idx="0">
          <a:scrgbClr r="0" g="0" b="0"/>
        </a:effectRef>
        <a:fontRef idx="minor"/>
      </dsp:style>
    </dsp:sp>
    <dsp:sp modelId="{DC0C9CD3-4FC3-4A5F-8118-8395DDA2178B}">
      <dsp:nvSpPr>
        <dsp:cNvPr id="0" name=""/>
        <dsp:cNvSpPr/>
      </dsp:nvSpPr>
      <dsp:spPr>
        <a:xfrm>
          <a:off x="154055" y="2237113"/>
          <a:ext cx="2241688" cy="4707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711200">
            <a:lnSpc>
              <a:spcPct val="90000"/>
            </a:lnSpc>
            <a:spcBef>
              <a:spcPct val="0"/>
            </a:spcBef>
            <a:spcAft>
              <a:spcPct val="35000"/>
            </a:spcAft>
            <a:buNone/>
            <a:defRPr b="1"/>
          </a:pPr>
          <a:r>
            <a:rPr lang="en-US" sz="1600" kern="1200" dirty="0"/>
            <a:t>Dec. 2020</a:t>
          </a:r>
        </a:p>
      </dsp:txBody>
      <dsp:txXfrm>
        <a:off x="154055" y="2237113"/>
        <a:ext cx="2241688" cy="470751"/>
      </dsp:txXfrm>
    </dsp:sp>
    <dsp:sp modelId="{0E3383F2-8D03-475F-BB51-4E38D207EB6B}">
      <dsp:nvSpPr>
        <dsp:cNvPr id="0" name=""/>
        <dsp:cNvSpPr/>
      </dsp:nvSpPr>
      <dsp:spPr>
        <a:xfrm>
          <a:off x="1213" y="581149"/>
          <a:ext cx="2547373" cy="710293"/>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4460" tIns="124460" rIns="124460" bIns="124460" numCol="1" spcCol="1270" anchor="ctr" anchorCtr="0">
          <a:noAutofit/>
        </a:bodyPr>
        <a:lstStyle/>
        <a:p>
          <a:pPr marL="0" lvl="0" indent="0" algn="l" defTabSz="622300">
            <a:lnSpc>
              <a:spcPct val="90000"/>
            </a:lnSpc>
            <a:spcBef>
              <a:spcPct val="0"/>
            </a:spcBef>
            <a:spcAft>
              <a:spcPct val="35000"/>
            </a:spcAft>
            <a:buNone/>
          </a:pPr>
          <a:r>
            <a:rPr lang="en-US" sz="1400" kern="1200" dirty="0"/>
            <a:t>European Commission Proposal</a:t>
          </a:r>
        </a:p>
      </dsp:txBody>
      <dsp:txXfrm>
        <a:off x="35887" y="615823"/>
        <a:ext cx="2478025" cy="640945"/>
      </dsp:txXfrm>
    </dsp:sp>
    <dsp:sp modelId="{DD2D4873-5F19-4953-BAC7-5F5C482A088D}">
      <dsp:nvSpPr>
        <dsp:cNvPr id="0" name=""/>
        <dsp:cNvSpPr/>
      </dsp:nvSpPr>
      <dsp:spPr>
        <a:xfrm>
          <a:off x="1274899" y="1291443"/>
          <a:ext cx="0" cy="791529"/>
        </a:xfrm>
        <a:prstGeom prst="line">
          <a:avLst/>
        </a:prstGeom>
        <a:noFill/>
        <a:ln w="635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ED951BE1-2320-4D2D-A3AD-4B56D3A51733}">
      <dsp:nvSpPr>
        <dsp:cNvPr id="0" name=""/>
        <dsp:cNvSpPr/>
      </dsp:nvSpPr>
      <dsp:spPr>
        <a:xfrm>
          <a:off x="1631531" y="1458081"/>
          <a:ext cx="2241688" cy="4707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711200">
            <a:lnSpc>
              <a:spcPct val="90000"/>
            </a:lnSpc>
            <a:spcBef>
              <a:spcPct val="0"/>
            </a:spcBef>
            <a:spcAft>
              <a:spcPct val="35000"/>
            </a:spcAft>
            <a:buNone/>
            <a:defRPr b="1"/>
          </a:pPr>
          <a:r>
            <a:rPr lang="en-US" sz="1600" kern="1200" dirty="0"/>
            <a:t>Nov. 2022</a:t>
          </a:r>
        </a:p>
      </dsp:txBody>
      <dsp:txXfrm>
        <a:off x="1631531" y="1458081"/>
        <a:ext cx="2241688" cy="470751"/>
      </dsp:txXfrm>
    </dsp:sp>
    <dsp:sp modelId="{08BEEDFF-A203-4B92-9D3C-AD1A0C408CC3}">
      <dsp:nvSpPr>
        <dsp:cNvPr id="0" name=""/>
        <dsp:cNvSpPr/>
      </dsp:nvSpPr>
      <dsp:spPr>
        <a:xfrm>
          <a:off x="1243655" y="2051728"/>
          <a:ext cx="62489" cy="62489"/>
        </a:xfrm>
        <a:prstGeom prst="ellips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B293E8-744F-446E-B318-324641146B92}">
      <dsp:nvSpPr>
        <dsp:cNvPr id="0" name=""/>
        <dsp:cNvSpPr/>
      </dsp:nvSpPr>
      <dsp:spPr>
        <a:xfrm>
          <a:off x="1478689" y="2874502"/>
          <a:ext cx="2547373" cy="710293"/>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4460" tIns="124460" rIns="124460" bIns="124460" numCol="1" spcCol="1270" anchor="ctr" anchorCtr="0">
          <a:noAutofit/>
        </a:bodyPr>
        <a:lstStyle/>
        <a:p>
          <a:pPr marL="0" lvl="0" indent="0" algn="l" defTabSz="622300">
            <a:lnSpc>
              <a:spcPct val="90000"/>
            </a:lnSpc>
            <a:spcBef>
              <a:spcPct val="0"/>
            </a:spcBef>
            <a:spcAft>
              <a:spcPct val="35000"/>
            </a:spcAft>
            <a:buNone/>
          </a:pPr>
          <a:r>
            <a:rPr lang="en-US" sz="1400" kern="1200" dirty="0"/>
            <a:t>DMA Enters Into Force</a:t>
          </a:r>
        </a:p>
      </dsp:txBody>
      <dsp:txXfrm>
        <a:off x="1513363" y="2909176"/>
        <a:ext cx="2478025" cy="640945"/>
      </dsp:txXfrm>
    </dsp:sp>
    <dsp:sp modelId="{65A39625-3CC6-4C1E-B5A3-54E86AA5E60A}">
      <dsp:nvSpPr>
        <dsp:cNvPr id="0" name=""/>
        <dsp:cNvSpPr/>
      </dsp:nvSpPr>
      <dsp:spPr>
        <a:xfrm>
          <a:off x="2752376" y="2082972"/>
          <a:ext cx="0" cy="791529"/>
        </a:xfrm>
        <a:prstGeom prst="line">
          <a:avLst/>
        </a:prstGeom>
        <a:noFill/>
        <a:ln w="635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CDDA27D6-9F33-4566-87FA-F1974AF7244A}">
      <dsp:nvSpPr>
        <dsp:cNvPr id="0" name=""/>
        <dsp:cNvSpPr/>
      </dsp:nvSpPr>
      <dsp:spPr>
        <a:xfrm>
          <a:off x="3109008" y="2237113"/>
          <a:ext cx="2241688" cy="4707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711200">
            <a:lnSpc>
              <a:spcPct val="90000"/>
            </a:lnSpc>
            <a:spcBef>
              <a:spcPct val="0"/>
            </a:spcBef>
            <a:spcAft>
              <a:spcPct val="35000"/>
            </a:spcAft>
            <a:buNone/>
            <a:defRPr b="1"/>
          </a:pPr>
          <a:r>
            <a:rPr lang="en-US" sz="1600" kern="1200" dirty="0"/>
            <a:t>May 2023</a:t>
          </a:r>
        </a:p>
      </dsp:txBody>
      <dsp:txXfrm>
        <a:off x="3109008" y="2237113"/>
        <a:ext cx="2241688" cy="470751"/>
      </dsp:txXfrm>
    </dsp:sp>
    <dsp:sp modelId="{5A2668E3-72FF-45E1-961B-8749212135E9}">
      <dsp:nvSpPr>
        <dsp:cNvPr id="0" name=""/>
        <dsp:cNvSpPr/>
      </dsp:nvSpPr>
      <dsp:spPr>
        <a:xfrm>
          <a:off x="2721131" y="2051728"/>
          <a:ext cx="62489" cy="62489"/>
        </a:xfrm>
        <a:prstGeom prst="ellips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6D9CB93-67C1-49A0-BB92-338347998E4D}">
      <dsp:nvSpPr>
        <dsp:cNvPr id="0" name=""/>
        <dsp:cNvSpPr/>
      </dsp:nvSpPr>
      <dsp:spPr>
        <a:xfrm>
          <a:off x="2956166" y="581149"/>
          <a:ext cx="2547373" cy="710293"/>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4460" tIns="124460" rIns="124460" bIns="124460" numCol="1" spcCol="1270" anchor="ctr" anchorCtr="0">
          <a:noAutofit/>
        </a:bodyPr>
        <a:lstStyle/>
        <a:p>
          <a:pPr marL="0" lvl="0" indent="0" algn="l" defTabSz="622300">
            <a:lnSpc>
              <a:spcPct val="90000"/>
            </a:lnSpc>
            <a:spcBef>
              <a:spcPct val="0"/>
            </a:spcBef>
            <a:spcAft>
              <a:spcPct val="35000"/>
            </a:spcAft>
            <a:buNone/>
          </a:pPr>
          <a:r>
            <a:rPr lang="en-US" sz="1400" kern="1200" dirty="0"/>
            <a:t>DMA Rules Start To Apply</a:t>
          </a:r>
        </a:p>
      </dsp:txBody>
      <dsp:txXfrm>
        <a:off x="2990840" y="615823"/>
        <a:ext cx="2478025" cy="640945"/>
      </dsp:txXfrm>
    </dsp:sp>
    <dsp:sp modelId="{D865291B-B31A-49C5-9C23-6C76AC212070}">
      <dsp:nvSpPr>
        <dsp:cNvPr id="0" name=""/>
        <dsp:cNvSpPr/>
      </dsp:nvSpPr>
      <dsp:spPr>
        <a:xfrm>
          <a:off x="4229852" y="1291443"/>
          <a:ext cx="0" cy="791529"/>
        </a:xfrm>
        <a:prstGeom prst="line">
          <a:avLst/>
        </a:prstGeom>
        <a:noFill/>
        <a:ln w="635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3085ABED-FECA-405C-ADC1-93894CC921BB}">
      <dsp:nvSpPr>
        <dsp:cNvPr id="0" name=""/>
        <dsp:cNvSpPr/>
      </dsp:nvSpPr>
      <dsp:spPr>
        <a:xfrm>
          <a:off x="4586485" y="1458081"/>
          <a:ext cx="2241688" cy="4707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711200">
            <a:lnSpc>
              <a:spcPct val="90000"/>
            </a:lnSpc>
            <a:spcBef>
              <a:spcPct val="0"/>
            </a:spcBef>
            <a:spcAft>
              <a:spcPct val="35000"/>
            </a:spcAft>
            <a:buNone/>
            <a:defRPr b="1"/>
          </a:pPr>
          <a:r>
            <a:rPr lang="en-US" sz="1600" kern="1200" dirty="0"/>
            <a:t>Jul. 2023</a:t>
          </a:r>
        </a:p>
      </dsp:txBody>
      <dsp:txXfrm>
        <a:off x="4586485" y="1458081"/>
        <a:ext cx="2241688" cy="470751"/>
      </dsp:txXfrm>
    </dsp:sp>
    <dsp:sp modelId="{30EE0235-46AF-4110-9818-8A9F9975375B}">
      <dsp:nvSpPr>
        <dsp:cNvPr id="0" name=""/>
        <dsp:cNvSpPr/>
      </dsp:nvSpPr>
      <dsp:spPr>
        <a:xfrm>
          <a:off x="4198608" y="2051728"/>
          <a:ext cx="62489" cy="62489"/>
        </a:xfrm>
        <a:prstGeom prst="ellips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C831930-C648-463F-B115-710032EDEF4D}">
      <dsp:nvSpPr>
        <dsp:cNvPr id="0" name=""/>
        <dsp:cNvSpPr/>
      </dsp:nvSpPr>
      <dsp:spPr>
        <a:xfrm>
          <a:off x="4433642" y="2874502"/>
          <a:ext cx="2547373" cy="710293"/>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4460" tIns="124460" rIns="124460" bIns="124460" numCol="1" spcCol="1270" anchor="ctr" anchorCtr="0">
          <a:noAutofit/>
        </a:bodyPr>
        <a:lstStyle/>
        <a:p>
          <a:pPr marL="0" lvl="0" indent="0" algn="l" defTabSz="622300">
            <a:lnSpc>
              <a:spcPct val="90000"/>
            </a:lnSpc>
            <a:spcBef>
              <a:spcPct val="0"/>
            </a:spcBef>
            <a:spcAft>
              <a:spcPct val="35000"/>
            </a:spcAft>
            <a:buNone/>
          </a:pPr>
          <a:r>
            <a:rPr lang="en-US" sz="1400" kern="1200" dirty="0"/>
            <a:t>Companies Notify Number Of Users</a:t>
          </a:r>
        </a:p>
      </dsp:txBody>
      <dsp:txXfrm>
        <a:off x="4468316" y="2909176"/>
        <a:ext cx="2478025" cy="640945"/>
      </dsp:txXfrm>
    </dsp:sp>
    <dsp:sp modelId="{87F8D2F4-AD1B-4195-9B5B-42516F150CB0}">
      <dsp:nvSpPr>
        <dsp:cNvPr id="0" name=""/>
        <dsp:cNvSpPr/>
      </dsp:nvSpPr>
      <dsp:spPr>
        <a:xfrm>
          <a:off x="5707329" y="2082972"/>
          <a:ext cx="0" cy="791529"/>
        </a:xfrm>
        <a:prstGeom prst="line">
          <a:avLst/>
        </a:prstGeom>
        <a:noFill/>
        <a:ln w="635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406A3A42-8349-4E10-9791-32993B1519D6}">
      <dsp:nvSpPr>
        <dsp:cNvPr id="0" name=""/>
        <dsp:cNvSpPr/>
      </dsp:nvSpPr>
      <dsp:spPr>
        <a:xfrm>
          <a:off x="6063961" y="2237113"/>
          <a:ext cx="2241688" cy="4707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711200">
            <a:lnSpc>
              <a:spcPct val="90000"/>
            </a:lnSpc>
            <a:spcBef>
              <a:spcPct val="0"/>
            </a:spcBef>
            <a:spcAft>
              <a:spcPct val="35000"/>
            </a:spcAft>
            <a:buNone/>
            <a:defRPr b="1"/>
          </a:pPr>
          <a:r>
            <a:rPr lang="en-US" sz="1600" kern="1200" dirty="0"/>
            <a:t>Sep. 2023</a:t>
          </a:r>
        </a:p>
      </dsp:txBody>
      <dsp:txXfrm>
        <a:off x="6063961" y="2237113"/>
        <a:ext cx="2241688" cy="470751"/>
      </dsp:txXfrm>
    </dsp:sp>
    <dsp:sp modelId="{B80FA071-C3A4-4394-B9C4-91A188EB07ED}">
      <dsp:nvSpPr>
        <dsp:cNvPr id="0" name=""/>
        <dsp:cNvSpPr/>
      </dsp:nvSpPr>
      <dsp:spPr>
        <a:xfrm>
          <a:off x="5676084" y="2051728"/>
          <a:ext cx="62489" cy="62489"/>
        </a:xfrm>
        <a:prstGeom prst="ellips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18C1F0E-D7A5-41C3-A3B9-BC9C46DB1873}">
      <dsp:nvSpPr>
        <dsp:cNvPr id="0" name=""/>
        <dsp:cNvSpPr/>
      </dsp:nvSpPr>
      <dsp:spPr>
        <a:xfrm>
          <a:off x="5911119" y="581149"/>
          <a:ext cx="2547373" cy="710293"/>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4460" tIns="124460" rIns="124460" bIns="124460" numCol="1" spcCol="1270" anchor="ctr" anchorCtr="0">
          <a:noAutofit/>
        </a:bodyPr>
        <a:lstStyle/>
        <a:p>
          <a:pPr marL="0" lvl="0" indent="0" algn="l" defTabSz="622300">
            <a:lnSpc>
              <a:spcPct val="90000"/>
            </a:lnSpc>
            <a:spcBef>
              <a:spcPct val="0"/>
            </a:spcBef>
            <a:spcAft>
              <a:spcPct val="35000"/>
            </a:spcAft>
            <a:buNone/>
          </a:pPr>
          <a:r>
            <a:rPr lang="en-US" sz="1400" kern="1200" dirty="0"/>
            <a:t>Designation Of Gatekeepers</a:t>
          </a:r>
        </a:p>
      </dsp:txBody>
      <dsp:txXfrm>
        <a:off x="5945793" y="615823"/>
        <a:ext cx="2478025" cy="640945"/>
      </dsp:txXfrm>
    </dsp:sp>
    <dsp:sp modelId="{9E8A7052-5EF5-4127-97C2-23EFD781DA0D}">
      <dsp:nvSpPr>
        <dsp:cNvPr id="0" name=""/>
        <dsp:cNvSpPr/>
      </dsp:nvSpPr>
      <dsp:spPr>
        <a:xfrm>
          <a:off x="7184805" y="1291443"/>
          <a:ext cx="0" cy="791529"/>
        </a:xfrm>
        <a:prstGeom prst="line">
          <a:avLst/>
        </a:prstGeom>
        <a:noFill/>
        <a:ln w="635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5F1A1261-77CF-4BC3-86BA-11F6271BE601}">
      <dsp:nvSpPr>
        <dsp:cNvPr id="0" name=""/>
        <dsp:cNvSpPr/>
      </dsp:nvSpPr>
      <dsp:spPr>
        <a:xfrm>
          <a:off x="7541438" y="1458081"/>
          <a:ext cx="2241688" cy="4707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711200">
            <a:lnSpc>
              <a:spcPct val="90000"/>
            </a:lnSpc>
            <a:spcBef>
              <a:spcPct val="0"/>
            </a:spcBef>
            <a:spcAft>
              <a:spcPct val="35000"/>
            </a:spcAft>
            <a:buNone/>
            <a:defRPr b="1"/>
          </a:pPr>
          <a:r>
            <a:rPr lang="en-US" sz="1600" kern="1200" dirty="0"/>
            <a:t>Mar 2024</a:t>
          </a:r>
        </a:p>
      </dsp:txBody>
      <dsp:txXfrm>
        <a:off x="7541438" y="1458081"/>
        <a:ext cx="2241688" cy="470751"/>
      </dsp:txXfrm>
    </dsp:sp>
    <dsp:sp modelId="{9AEE3A9A-02B7-4200-9BFD-667EC82C4789}">
      <dsp:nvSpPr>
        <dsp:cNvPr id="0" name=""/>
        <dsp:cNvSpPr/>
      </dsp:nvSpPr>
      <dsp:spPr>
        <a:xfrm>
          <a:off x="7153561" y="2051728"/>
          <a:ext cx="62489" cy="62489"/>
        </a:xfrm>
        <a:prstGeom prst="ellips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16BDFF1-5712-41FD-A10A-90229F0DB3D6}">
      <dsp:nvSpPr>
        <dsp:cNvPr id="0" name=""/>
        <dsp:cNvSpPr/>
      </dsp:nvSpPr>
      <dsp:spPr>
        <a:xfrm>
          <a:off x="7388595" y="2874502"/>
          <a:ext cx="2547373" cy="710293"/>
        </a:xfrm>
        <a:prstGeom prst="round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4460" tIns="124460" rIns="124460" bIns="124460" numCol="1" spcCol="1270" anchor="ctr" anchorCtr="0">
          <a:noAutofit/>
        </a:bodyPr>
        <a:lstStyle/>
        <a:p>
          <a:pPr marL="0" lvl="0" indent="0" algn="l" defTabSz="622300">
            <a:lnSpc>
              <a:spcPct val="90000"/>
            </a:lnSpc>
            <a:spcBef>
              <a:spcPct val="0"/>
            </a:spcBef>
            <a:spcAft>
              <a:spcPct val="35000"/>
            </a:spcAft>
            <a:buNone/>
          </a:pPr>
          <a:r>
            <a:rPr lang="en-US" sz="1400" kern="1200" dirty="0"/>
            <a:t>Application Of Obligations</a:t>
          </a:r>
        </a:p>
      </dsp:txBody>
      <dsp:txXfrm>
        <a:off x="7423269" y="2909176"/>
        <a:ext cx="2478025" cy="640945"/>
      </dsp:txXfrm>
    </dsp:sp>
    <dsp:sp modelId="{63BE87F3-A7BA-4A28-9EE7-64DA203E9709}">
      <dsp:nvSpPr>
        <dsp:cNvPr id="0" name=""/>
        <dsp:cNvSpPr/>
      </dsp:nvSpPr>
      <dsp:spPr>
        <a:xfrm>
          <a:off x="8662282" y="2082972"/>
          <a:ext cx="0" cy="791529"/>
        </a:xfrm>
        <a:prstGeom prst="line">
          <a:avLst/>
        </a:prstGeom>
        <a:noFill/>
        <a:ln w="6350" cap="flat" cmpd="sng" algn="ctr">
          <a:solidFill>
            <a:schemeClr val="accent1">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6AB39100-535E-46C1-B618-5BEFDEF5855C}">
      <dsp:nvSpPr>
        <dsp:cNvPr id="0" name=""/>
        <dsp:cNvSpPr/>
      </dsp:nvSpPr>
      <dsp:spPr>
        <a:xfrm>
          <a:off x="8631037" y="2051728"/>
          <a:ext cx="62489" cy="62489"/>
        </a:xfrm>
        <a:prstGeom prst="ellips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A048FA-F7D0-194C-94E4-86CA69EE3BB7}">
      <dsp:nvSpPr>
        <dsp:cNvPr id="0" name=""/>
        <dsp:cNvSpPr/>
      </dsp:nvSpPr>
      <dsp:spPr>
        <a:xfrm>
          <a:off x="0" y="2358"/>
          <a:ext cx="107033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25DA6F2-3AF1-C84D-B7BC-8CC0FBAF8A22}">
      <dsp:nvSpPr>
        <dsp:cNvPr id="0" name=""/>
        <dsp:cNvSpPr/>
      </dsp:nvSpPr>
      <dsp:spPr>
        <a:xfrm>
          <a:off x="0" y="2358"/>
          <a:ext cx="10703312" cy="7541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0" kern="1200" dirty="0"/>
            <a:t>DMA provisions are meant as a </a:t>
          </a:r>
          <a:r>
            <a:rPr lang="en-US" sz="1800" b="1" kern="1200" dirty="0"/>
            <a:t>complementary tool to antitrust</a:t>
          </a:r>
          <a:r>
            <a:rPr lang="en-US" sz="1800" b="0" kern="1200" dirty="0"/>
            <a:t> based on observed limitations of EU antitrust enforcement actions against dominant platforms.</a:t>
          </a:r>
        </a:p>
      </dsp:txBody>
      <dsp:txXfrm>
        <a:off x="0" y="2358"/>
        <a:ext cx="10703312" cy="754135"/>
      </dsp:txXfrm>
    </dsp:sp>
    <dsp:sp modelId="{12C55876-A09B-F041-8903-E3EA1967F747}">
      <dsp:nvSpPr>
        <dsp:cNvPr id="0" name=""/>
        <dsp:cNvSpPr/>
      </dsp:nvSpPr>
      <dsp:spPr>
        <a:xfrm>
          <a:off x="0" y="756494"/>
          <a:ext cx="107033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0EE8895-C4B3-254E-A3F7-9A6FA652588D}">
      <dsp:nvSpPr>
        <dsp:cNvPr id="0" name=""/>
        <dsp:cNvSpPr/>
      </dsp:nvSpPr>
      <dsp:spPr>
        <a:xfrm>
          <a:off x="0" y="756494"/>
          <a:ext cx="10703312" cy="9570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dirty="0"/>
            <a:t>The DMA is a </a:t>
          </a:r>
          <a:r>
            <a:rPr lang="en-US" sz="1800" b="1" kern="1200" dirty="0"/>
            <a:t>rules-based</a:t>
          </a:r>
          <a:r>
            <a:rPr lang="en-US" sz="1800" kern="1200" dirty="0"/>
            <a:t> approach to platform regulation, </a:t>
          </a:r>
          <a:r>
            <a:rPr lang="en-US" sz="1800" b="1" kern="1200" dirty="0"/>
            <a:t>not principles-based</a:t>
          </a:r>
          <a:r>
            <a:rPr lang="en-US" sz="1800" kern="1200" dirty="0"/>
            <a:t>. It thus specifies deadline-driven procedures, prohibitions on certain practices (e.g., contractual restrictions), and ex ante obligations (e.g., no self-preferencing), some of which may require technical implementations, to ensure </a:t>
          </a:r>
          <a:r>
            <a:rPr lang="en-US" sz="1800" b="1" kern="1200" dirty="0"/>
            <a:t>contestability and fairness.</a:t>
          </a:r>
        </a:p>
      </dsp:txBody>
      <dsp:txXfrm>
        <a:off x="0" y="756494"/>
        <a:ext cx="10703312" cy="957063"/>
      </dsp:txXfrm>
    </dsp:sp>
    <dsp:sp modelId="{C16BC9AF-BD1F-B847-96D0-9E1A03FAA0A6}">
      <dsp:nvSpPr>
        <dsp:cNvPr id="0" name=""/>
        <dsp:cNvSpPr/>
      </dsp:nvSpPr>
      <dsp:spPr>
        <a:xfrm>
          <a:off x="0" y="1713557"/>
          <a:ext cx="107033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498A708-7DE0-2841-ADE7-501A09081175}">
      <dsp:nvSpPr>
        <dsp:cNvPr id="0" name=""/>
        <dsp:cNvSpPr/>
      </dsp:nvSpPr>
      <dsp:spPr>
        <a:xfrm>
          <a:off x="0" y="1713557"/>
          <a:ext cx="10703312" cy="8872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0" kern="1200" dirty="0"/>
            <a:t>Companies subject to the DMA are identified as </a:t>
          </a:r>
          <a:r>
            <a:rPr lang="en-US" sz="1800" b="1" kern="1200" dirty="0"/>
            <a:t>gatekeepers</a:t>
          </a:r>
          <a:r>
            <a:rPr lang="en-US" sz="1800" b="0" kern="1200" dirty="0"/>
            <a:t>, </a:t>
          </a:r>
          <a:r>
            <a:rPr lang="en-US" sz="1800" b="1" kern="1200" dirty="0"/>
            <a:t>including emerging ones</a:t>
          </a:r>
          <a:r>
            <a:rPr lang="en-US" sz="1800" b="0" kern="1200" dirty="0"/>
            <a:t>, through an up-front designation mechanism using both quantitative and qualitative parameters.</a:t>
          </a:r>
          <a:endParaRPr lang="en-US" sz="1800" b="1" kern="1200" dirty="0"/>
        </a:p>
      </dsp:txBody>
      <dsp:txXfrm>
        <a:off x="0" y="1713557"/>
        <a:ext cx="10703312" cy="887278"/>
      </dsp:txXfrm>
    </dsp:sp>
    <dsp:sp modelId="{817BDBAC-2975-4946-BDD2-D9CECB3FD762}">
      <dsp:nvSpPr>
        <dsp:cNvPr id="0" name=""/>
        <dsp:cNvSpPr/>
      </dsp:nvSpPr>
      <dsp:spPr>
        <a:xfrm>
          <a:off x="0" y="2600836"/>
          <a:ext cx="10703312"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4CF47DD-97F9-3541-B196-516AF304006D}">
      <dsp:nvSpPr>
        <dsp:cNvPr id="0" name=""/>
        <dsp:cNvSpPr/>
      </dsp:nvSpPr>
      <dsp:spPr>
        <a:xfrm>
          <a:off x="0" y="2600836"/>
          <a:ext cx="10703312" cy="9876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1" kern="1200" dirty="0"/>
            <a:t>Gatekeepers </a:t>
          </a:r>
          <a:r>
            <a:rPr lang="en-US" sz="1800" b="0" kern="1200" dirty="0"/>
            <a:t>are providers of “core platform services” that: 1) have a significant impact on the European market; 2) provide a core platform service which is an important gateway for business users to reach end-users; and 3) enjoy an entrenched and durable position, in its operations, or it is foreseeable that they will.</a:t>
          </a:r>
          <a:endParaRPr lang="en-US" sz="1800" b="1" kern="1200" dirty="0"/>
        </a:p>
      </dsp:txBody>
      <dsp:txXfrm>
        <a:off x="0" y="2600836"/>
        <a:ext cx="10703312" cy="987633"/>
      </dsp:txXfrm>
    </dsp:sp>
    <dsp:sp modelId="{68148324-DDCE-E841-B722-5E2739741F8B}">
      <dsp:nvSpPr>
        <dsp:cNvPr id="0" name=""/>
        <dsp:cNvSpPr/>
      </dsp:nvSpPr>
      <dsp:spPr>
        <a:xfrm>
          <a:off x="0" y="3588469"/>
          <a:ext cx="10703312"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137BE51-20F6-5841-B6A1-BACE5FF2DACF}">
      <dsp:nvSpPr>
        <dsp:cNvPr id="0" name=""/>
        <dsp:cNvSpPr/>
      </dsp:nvSpPr>
      <dsp:spPr>
        <a:xfrm>
          <a:off x="0" y="3588469"/>
          <a:ext cx="10703312" cy="12601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1" kern="1200" dirty="0"/>
            <a:t>Comprehensive remedies </a:t>
          </a:r>
          <a:r>
            <a:rPr lang="en-US" sz="1800" kern="1200" dirty="0"/>
            <a:t>include fines of 10% of worldwide revenue in a preceding financial year (up to 20% in cases of repeated non-compliance)</a:t>
          </a:r>
          <a:r>
            <a:rPr lang="en-US" sz="1800" kern="1200" noProof="0" dirty="0"/>
            <a:t>, periodic penalty payments (up to 5% of daily revenue),</a:t>
          </a:r>
          <a:r>
            <a:rPr lang="en-US" sz="1800" kern="1200" dirty="0"/>
            <a:t> and a merger moratorium for systemic non-compliance; DMA actions are not subject to efficiency defenses (though security and proportionality defenses can be made); </a:t>
          </a:r>
          <a:r>
            <a:rPr lang="en-US" sz="1800" kern="1200" noProof="0" dirty="0"/>
            <a:t>enforcers are not required to engage with gatekeepers to implement DMA requirements.</a:t>
          </a:r>
        </a:p>
      </dsp:txBody>
      <dsp:txXfrm>
        <a:off x="0" y="3588469"/>
        <a:ext cx="10703312" cy="126010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4068BC-C065-4C51-878A-AC819CC0C88C}">
      <dsp:nvSpPr>
        <dsp:cNvPr id="0" name=""/>
        <dsp:cNvSpPr/>
      </dsp:nvSpPr>
      <dsp:spPr>
        <a:xfrm>
          <a:off x="0" y="2145"/>
          <a:ext cx="10905066"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5397A9E-031B-4B76-81C5-1EEA36DE7559}">
      <dsp:nvSpPr>
        <dsp:cNvPr id="0" name=""/>
        <dsp:cNvSpPr/>
      </dsp:nvSpPr>
      <dsp:spPr>
        <a:xfrm>
          <a:off x="0" y="2145"/>
          <a:ext cx="10905066" cy="3990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a:t>Investigation into Meta's use of ad data (opened in June 2021). </a:t>
          </a:r>
        </a:p>
      </dsp:txBody>
      <dsp:txXfrm>
        <a:off x="0" y="2145"/>
        <a:ext cx="10905066" cy="399062"/>
      </dsp:txXfrm>
    </dsp:sp>
    <dsp:sp modelId="{C4EE2EE2-8C90-4115-AFE2-5CC736B61690}">
      <dsp:nvSpPr>
        <dsp:cNvPr id="0" name=""/>
        <dsp:cNvSpPr/>
      </dsp:nvSpPr>
      <dsp:spPr>
        <a:xfrm>
          <a:off x="0" y="401208"/>
          <a:ext cx="10905066"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9CEEC33-6BCF-4990-B93E-218994C756A9}">
      <dsp:nvSpPr>
        <dsp:cNvPr id="0" name=""/>
        <dsp:cNvSpPr/>
      </dsp:nvSpPr>
      <dsp:spPr>
        <a:xfrm>
          <a:off x="0" y="401208"/>
          <a:ext cx="10905066" cy="3990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a:t>Investigation into Apple App Store (opened in March 2021).</a:t>
          </a:r>
        </a:p>
      </dsp:txBody>
      <dsp:txXfrm>
        <a:off x="0" y="401208"/>
        <a:ext cx="10905066" cy="399062"/>
      </dsp:txXfrm>
    </dsp:sp>
    <dsp:sp modelId="{B2A74B4A-0604-4727-A1E7-4AF9C59F3507}">
      <dsp:nvSpPr>
        <dsp:cNvPr id="0" name=""/>
        <dsp:cNvSpPr/>
      </dsp:nvSpPr>
      <dsp:spPr>
        <a:xfrm>
          <a:off x="0" y="800271"/>
          <a:ext cx="10905066"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E7AE9B8-DAAF-429A-A03E-F52134F1C64B}">
      <dsp:nvSpPr>
        <dsp:cNvPr id="0" name=""/>
        <dsp:cNvSpPr/>
      </dsp:nvSpPr>
      <dsp:spPr>
        <a:xfrm>
          <a:off x="0" y="800271"/>
          <a:ext cx="10905066" cy="3990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a:t>Investigation into Google's "Privacy Sandbox" browser changes (opened in January 2021). </a:t>
          </a:r>
        </a:p>
      </dsp:txBody>
      <dsp:txXfrm>
        <a:off x="0" y="800271"/>
        <a:ext cx="10905066" cy="399062"/>
      </dsp:txXfrm>
    </dsp:sp>
    <dsp:sp modelId="{A1B5F1D2-E5A7-480F-88FB-242A7010FCF2}">
      <dsp:nvSpPr>
        <dsp:cNvPr id="0" name=""/>
        <dsp:cNvSpPr/>
      </dsp:nvSpPr>
      <dsp:spPr>
        <a:xfrm>
          <a:off x="0" y="1199333"/>
          <a:ext cx="10905066"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9EE502C-D681-4035-B00A-C221A77DCA6F}">
      <dsp:nvSpPr>
        <dsp:cNvPr id="0" name=""/>
        <dsp:cNvSpPr/>
      </dsp:nvSpPr>
      <dsp:spPr>
        <a:xfrm>
          <a:off x="0" y="1199333"/>
          <a:ext cx="10905066" cy="3990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a:t>Investigation into Google's conduct in ad-tech (opened in May 2022).</a:t>
          </a:r>
        </a:p>
      </dsp:txBody>
      <dsp:txXfrm>
        <a:off x="0" y="1199333"/>
        <a:ext cx="10905066" cy="399062"/>
      </dsp:txXfrm>
    </dsp:sp>
    <dsp:sp modelId="{EC11BB16-1BC4-488B-B666-76210AA519D0}">
      <dsp:nvSpPr>
        <dsp:cNvPr id="0" name=""/>
        <dsp:cNvSpPr/>
      </dsp:nvSpPr>
      <dsp:spPr>
        <a:xfrm>
          <a:off x="0" y="1598396"/>
          <a:ext cx="10905066"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FE2624E-B54E-48BB-83F2-FA6FD3D07858}">
      <dsp:nvSpPr>
        <dsp:cNvPr id="0" name=""/>
        <dsp:cNvSpPr/>
      </dsp:nvSpPr>
      <dsp:spPr>
        <a:xfrm>
          <a:off x="0" y="1598396"/>
          <a:ext cx="10905066" cy="3990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dirty="0"/>
            <a:t>Market investigation into mobile browsers and cloud gaming alleging Apple and Google duopoly (November 2022). </a:t>
          </a:r>
        </a:p>
      </dsp:txBody>
      <dsp:txXfrm>
        <a:off x="0" y="1598396"/>
        <a:ext cx="10905066" cy="399062"/>
      </dsp:txXfrm>
    </dsp:sp>
    <dsp:sp modelId="{DCC1571E-4A5A-45AE-B16F-DC202B0D0641}">
      <dsp:nvSpPr>
        <dsp:cNvPr id="0" name=""/>
        <dsp:cNvSpPr/>
      </dsp:nvSpPr>
      <dsp:spPr>
        <a:xfrm>
          <a:off x="0" y="1997459"/>
          <a:ext cx="10905066"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3101C0D-295D-4A52-AB44-E46B66F591E0}">
      <dsp:nvSpPr>
        <dsp:cNvPr id="0" name=""/>
        <dsp:cNvSpPr/>
      </dsp:nvSpPr>
      <dsp:spPr>
        <a:xfrm>
          <a:off x="0" y="1997459"/>
          <a:ext cx="10905066" cy="3990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dirty="0"/>
            <a:t>Investigation into Google's conduct in the distribution of apps on Android devices (opened June 2022). </a:t>
          </a:r>
        </a:p>
      </dsp:txBody>
      <dsp:txXfrm>
        <a:off x="0" y="1997459"/>
        <a:ext cx="10905066" cy="399062"/>
      </dsp:txXfrm>
    </dsp:sp>
    <dsp:sp modelId="{B9A75B7A-2D74-8243-80BA-A439611CC2D2}">
      <dsp:nvSpPr>
        <dsp:cNvPr id="0" name=""/>
        <dsp:cNvSpPr/>
      </dsp:nvSpPr>
      <dsp:spPr>
        <a:xfrm>
          <a:off x="0" y="2396522"/>
          <a:ext cx="10905066"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7E07EE7-310C-304A-92B8-027A1CED52AE}">
      <dsp:nvSpPr>
        <dsp:cNvPr id="0" name=""/>
        <dsp:cNvSpPr/>
      </dsp:nvSpPr>
      <dsp:spPr>
        <a:xfrm>
          <a:off x="0" y="2396522"/>
          <a:ext cx="10905066" cy="3990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dirty="0"/>
            <a:t>Merger Inquiry opened into Microsoft acquisition of Activision (opened July 2022).</a:t>
          </a:r>
        </a:p>
      </dsp:txBody>
      <dsp:txXfrm>
        <a:off x="0" y="2396522"/>
        <a:ext cx="10905066" cy="399062"/>
      </dsp:txXfrm>
    </dsp:sp>
    <dsp:sp modelId="{0DCAFAEB-D166-4CEC-AC41-DDD1236B5BAE}">
      <dsp:nvSpPr>
        <dsp:cNvPr id="0" name=""/>
        <dsp:cNvSpPr/>
      </dsp:nvSpPr>
      <dsp:spPr>
        <a:xfrm>
          <a:off x="0" y="2795585"/>
          <a:ext cx="10905066"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499AD2A-2A02-4EDA-A50A-C90857408168}">
      <dsp:nvSpPr>
        <dsp:cNvPr id="0" name=""/>
        <dsp:cNvSpPr/>
      </dsp:nvSpPr>
      <dsp:spPr>
        <a:xfrm>
          <a:off x="0" y="2795585"/>
          <a:ext cx="10905066" cy="3990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i="1" kern="1200"/>
            <a:t>Brought under UK Consumer Legislation</a:t>
          </a:r>
          <a:endParaRPr lang="en-US" sz="1800" kern="1200"/>
        </a:p>
      </dsp:txBody>
      <dsp:txXfrm>
        <a:off x="0" y="2795585"/>
        <a:ext cx="10905066" cy="399062"/>
      </dsp:txXfrm>
    </dsp:sp>
    <dsp:sp modelId="{F5A2649B-A422-4F8B-8AED-2E5BF3AC0264}">
      <dsp:nvSpPr>
        <dsp:cNvPr id="0" name=""/>
        <dsp:cNvSpPr/>
      </dsp:nvSpPr>
      <dsp:spPr>
        <a:xfrm>
          <a:off x="0" y="3194648"/>
          <a:ext cx="10905066"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2875838-EEE5-43A9-A63E-4B204356DAB4}">
      <dsp:nvSpPr>
        <dsp:cNvPr id="0" name=""/>
        <dsp:cNvSpPr/>
      </dsp:nvSpPr>
      <dsp:spPr>
        <a:xfrm>
          <a:off x="0" y="3194648"/>
          <a:ext cx="10905066" cy="3990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a:t>Investigation into Amazon's Marketplace (opened in July 2022). </a:t>
          </a:r>
        </a:p>
      </dsp:txBody>
      <dsp:txXfrm>
        <a:off x="0" y="3194648"/>
        <a:ext cx="10905066" cy="399062"/>
      </dsp:txXfrm>
    </dsp:sp>
    <dsp:sp modelId="{96FF6A45-F3F7-456A-824B-CB8FA7D96CC2}">
      <dsp:nvSpPr>
        <dsp:cNvPr id="0" name=""/>
        <dsp:cNvSpPr/>
      </dsp:nvSpPr>
      <dsp:spPr>
        <a:xfrm>
          <a:off x="0" y="3593710"/>
          <a:ext cx="10905066"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7AE7EAD-41A3-4A3C-96A7-C6EF3B13C088}">
      <dsp:nvSpPr>
        <dsp:cNvPr id="0" name=""/>
        <dsp:cNvSpPr/>
      </dsp:nvSpPr>
      <dsp:spPr>
        <a:xfrm>
          <a:off x="0" y="3593710"/>
          <a:ext cx="10905066" cy="3990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a:t>Investigation into online console video gaming (opened in April 2019).</a:t>
          </a:r>
        </a:p>
      </dsp:txBody>
      <dsp:txXfrm>
        <a:off x="0" y="3593710"/>
        <a:ext cx="10905066" cy="399062"/>
      </dsp:txXfrm>
    </dsp:sp>
    <dsp:sp modelId="{BB8C805E-AA1F-439E-9407-DDC08FB83F2D}">
      <dsp:nvSpPr>
        <dsp:cNvPr id="0" name=""/>
        <dsp:cNvSpPr/>
      </dsp:nvSpPr>
      <dsp:spPr>
        <a:xfrm>
          <a:off x="0" y="3992773"/>
          <a:ext cx="10905066"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9137A99-B4D2-4C64-B30F-CBFDABCFD6F3}">
      <dsp:nvSpPr>
        <dsp:cNvPr id="0" name=""/>
        <dsp:cNvSpPr/>
      </dsp:nvSpPr>
      <dsp:spPr>
        <a:xfrm>
          <a:off x="0" y="3992773"/>
          <a:ext cx="10905066" cy="3990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dirty="0"/>
            <a:t>Investigation into fake reviews (opened in June 2019).</a:t>
          </a:r>
        </a:p>
      </dsp:txBody>
      <dsp:txXfrm>
        <a:off x="0" y="3992773"/>
        <a:ext cx="10905066" cy="39906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6/7/layout/BasicTimeline">
  <dgm:title val="Basic Timeline"/>
  <dgm:desc val="Use to show a list of events in chronological order. The rounded rectangular shape contains the description while the date is shown below on the time line. It's the perfect SmartArt for displaying large amount of text with a medium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dgm:constrLst>
    <dgm:layoutNode name="divider" styleLbl="fgAccFollowNode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presOf/>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16"/>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42"/>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8"/>
                <dgm:constr type="l" for="ch" forName="L1TextContainer" refType="w" fact="0.06"/>
                <dgm:constr type="t" for="ch" forName="L1TextContainer" refType="h" fact="0.537"/>
                <dgm:constr type="h" for="ch" forName="L1TextContainer" refType="h" fact="0.113"/>
                <dgm:constr type="w" for="ch" forName="L2TextContainerWrapper" refType="w"/>
                <dgm:constr type="h" for="ch" forName="L2TextContainerWrapper" refType="h" fact="0.31"/>
                <dgm:constr type="b" for="ch" forName="L2TextContainerWrapper" refType="h" fact="0.31"/>
                <dgm:constr type="w" for="ch" forName="ConnectLine"/>
                <dgm:constr type="l" for="ch" forName="ConnectLine" refType="w" fact="0.5"/>
                <dgm:constr type="h" for="ch" forName="ConnectLine" refType="h" fact="0.19"/>
                <dgm:constr type="t" for="ch" forName="ConnectLine" refType="h" fact="0.31"/>
                <dgm:constr type="w" for="ch" forName="ConnectorPoint" refType="h" fact="0.015"/>
                <dgm:constr type="h" for="ch" forName="ConnectorPoint" refType="h" fact="0.015"/>
                <dgm:constr type="ctrX" for="ch" forName="ConnectorPoint" refType="w" fact="0.5"/>
                <dgm:constr type="ctrY" for="ch" forName="ConnectorPoint" refType="h" fact="0.5"/>
                <dgm:constr type="w" for="ch" forName="EmptyPlaceHolder" refType="w"/>
                <dgm:constr type="t" for="ch" forName="EmptyPlaceHolder" refType="h" fact="0.65"/>
                <dgm:constr type="h" for="ch" forName="EmptyPlaceHolder" refType="h" fact="0.35"/>
              </dgm:constrLst>
            </dgm:if>
            <dgm:else name="CaseForPlacingNodeBelowDivider">
              <dgm:constrLst>
                <dgm:constr type="w" for="ch" forName="L1TextContainer" refType="w" fact="0.88"/>
                <dgm:constr type="l" for="ch" forName="L1TextContainer" refType="w" fact="0.06"/>
                <dgm:constr type="t" for="ch" forName="L1TextContainer" refType="h" fact="0.35"/>
                <dgm:constr type="h" for="ch" forName="L1TextContainer" refType="h" fact="0.113"/>
                <dgm:constr type="w" for="ch" forName="L2TextContainerWrapper" refType="w"/>
                <dgm:constr type="h" for="ch" forName="L2TextContainerWrapper" refType="h" fact="0.31"/>
                <dgm:constr type="t" for="ch" forName="L2TextContainerWrapper" refType="h" fact="0.69"/>
                <dgm:constr type="w" for="ch" forName="ConnectLine"/>
                <dgm:constr type="l" for="ch" forName="ConnectLine" refType="w" fact="0.5"/>
                <dgm:constr type="h" for="ch" forName="ConnectLine" refType="h" fact="0.19"/>
                <dgm:constr type="t" for="ch" forName="ConnectLine" refType="h" fact="0.5"/>
                <dgm:constr type="w" for="ch" forName="ConnectorPoint" refType="h" fact="0.015"/>
                <dgm:constr type="h" for="ch" forName="ConnectorPoint" refType="h" fact="0.015"/>
                <dgm:constr type="ctrX" for="ch" forName="ConnectorPoint" refType="w" fact="0.5"/>
                <dgm:constr type="ctrY" for="ch" forName="ConnectorPoint" refType="h" fact="0.5"/>
                <dgm:constr type="w" for="ch" forName="EmptyPlaceHolder" refType="w"/>
                <dgm:constr type="h" for="ch" forName="EmptyPlaceHolder" refType="h" fact="0.35"/>
                <dgm:constr type="t" for="ch" forName="EmptyPlaceHolder" refType="h" fact="0"/>
              </dgm:constrLst>
            </dgm:else>
          </dgm:choose>
          <dgm:layoutNode name="L1TextContainer" styleLbl="revTx">
            <dgm:varLst>
              <dgm:chMax val="1"/>
              <dgm:chPref val="1"/>
              <dgm:bulletEnabled val="1"/>
            </dgm:varLst>
            <dgm:choose name="casesForTxtDirLogic">
              <dgm:if name="Name78" axis="self" ptType="node" func="posOdd" op="equ" val="1">
                <dgm:alg type="tx">
                  <dgm:param type="txAnchorHorz" val="ctr"/>
                  <dgm:param type="txAnchorVert" val="t"/>
                  <dgm:param type="parTxLTRAlign" val="ctr"/>
                  <dgm:param type="parTxRTLAlign" val="ctr"/>
                </dgm:alg>
              </dgm:if>
              <dgm:else name="Name89">
                <dgm:alg type="tx">
                  <dgm:param type="txAnchorHorz" val="ctr"/>
                  <dgm:param type="txAnchorVert" val="b"/>
                  <dgm:param type="parTxLTRAlign" val="ctr"/>
                  <dgm:param type="parTxRTLAlign" val="ctr"/>
                </dgm:alg>
              </dgm:else>
            </dgm:choose>
            <dgm:shape xmlns:r="http://schemas.openxmlformats.org/officeDocument/2006/relationships" type="rect" r:blip="">
              <dgm:adjLst/>
            </dgm:shape>
            <dgm:presOf axis="self"/>
            <dgm:constrLst>
              <dgm:constr type="lMarg"/>
              <dgm:constr type="rMarg"/>
              <dgm:constr type="tMarg"/>
              <dgm:constr type="bMarg"/>
            </dgm:constrLst>
            <dgm:ruleLst>
              <dgm:rule type="primFontSz" val="14" fact="NaN" max="NaN"/>
            </dgm:ruleLst>
          </dgm:layoutNode>
          <dgm:layoutNode name="L2TextContainerWrapper">
            <dgm:varLst>
              <dgm:chMax val="0"/>
              <dgm:chPref val="0"/>
              <dgm:bulletEnabled val="1"/>
            </dgm:varLst>
            <dgm:alg type="composite"/>
            <dgm:choose name="L2TextContainerConstr">
              <dgm:if name="CaseForPlacingL2TextContaineAboveDivider" axis="self" ptType="node" func="posOdd" op="equ" val="1">
                <dgm:constrLst>
                  <dgm:constr type="h" for="ch" forName="L2TextContainer" refType="h" fact="0.55"/>
                  <dgm:constr type="b" for="ch" forName="L2TextContainer" refType="h"/>
                  <dgm:constr type="h" for="ch" forName="FlexibleEmptyPlaceHolder" refType="h" fact="0.45"/>
                </dgm:constrLst>
              </dgm:if>
              <dgm:else name="CaseForPlacingL2TextContaineBelowDivider">
                <dgm:constrLst>
                  <dgm:constr type="h" for="ch" forName="L2TextContainer" refType="h" fact="0.55"/>
                  <dgm:constr type="h" for="ch" forName="FlexibleEmptyPlaceHolder" refType="h" fact="0.45"/>
                  <dgm:constr type="b" for="ch" forName="FlexibleEmptyPlaceHolder" refType="h"/>
                </dgm:constrLst>
              </dgm:else>
            </dgm:choose>
            <dgm:layoutNode name="L2TextContainer" styleLbl="bgAcc1">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oundRect" r:blip="">
                <dgm:adjLst/>
              </dgm:shape>
              <dgm:presOf axis="des" ptType="node"/>
              <dgm:constrLst>
                <dgm:constr type="primFontSz" val="17"/>
                <dgm:constr type="lMarg" refType="primFontSz" fact="0.7"/>
                <dgm:constr type="rMarg" refType="primFontSz" fact="0.7"/>
                <dgm:constr type="tMarg" refType="primFontSz" fact="0.7"/>
                <dgm:constr type="bMarg" refType="primFontSz" fact="0.7"/>
              </dgm:constrLst>
              <dgm:ruleLst>
                <dgm:rule type="primFontSz" val="12" fact="NaN" max="NaN"/>
                <dgm:rule type="secFontSz" val="10" fact="NaN" max="NaN"/>
                <dgm:rule type="h" val="INF"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sibTrans1D1" moveWith="L2TextContainer">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orPoint" styleLbl="alignNode1" moveWith="L2TextContainer">
            <dgm:alg type="sp"/>
            <dgm:shape xmlns:r="http://schemas.openxmlformats.org/officeDocument/2006/relationships" type="ellipse" r:blip="" zOrderOff="1">
              <dgm:adj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layout3.xml><?xml version="1.0" encoding="utf-8"?>
<dgm:layoutDef xmlns:dgm="http://schemas.openxmlformats.org/drawingml/2006/diagram" xmlns:a="http://schemas.openxmlformats.org/drawingml/2006/main" uniqueId="urn:microsoft.com/office/officeart/2016/7/layout/BasicTimeline">
  <dgm:title val="Basic Timeline"/>
  <dgm:desc val="Use to show a list of events in chronological order. The rounded rectangular shape contains the description while the date is shown below on the time line. It's the perfect SmartArt for displaying large amount of text with a medium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dgm:constrLst>
    <dgm:layoutNode name="divider" styleLbl="fgAccFollowNode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a:ln>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a:ln>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presOf/>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16"/>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42"/>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8"/>
                <dgm:constr type="l" for="ch" forName="L1TextContainer" refType="w" fact="0.06"/>
                <dgm:constr type="t" for="ch" forName="L1TextContainer" refType="h" fact="0.537"/>
                <dgm:constr type="h" for="ch" forName="L1TextContainer" refType="h" fact="0.113"/>
                <dgm:constr type="w" for="ch" forName="L2TextContainerWrapper" refType="w"/>
                <dgm:constr type="h" for="ch" forName="L2TextContainerWrapper" refType="h" fact="0.31"/>
                <dgm:constr type="b" for="ch" forName="L2TextContainerWrapper" refType="h" fact="0.31"/>
                <dgm:constr type="w" for="ch" forName="ConnectLine"/>
                <dgm:constr type="l" for="ch" forName="ConnectLine" refType="w" fact="0.5"/>
                <dgm:constr type="h" for="ch" forName="ConnectLine" refType="h" fact="0.19"/>
                <dgm:constr type="t" for="ch" forName="ConnectLine" refType="h" fact="0.31"/>
                <dgm:constr type="w" for="ch" forName="ConnectorPoint" refType="h" fact="0.015"/>
                <dgm:constr type="h" for="ch" forName="ConnectorPoint" refType="h" fact="0.015"/>
                <dgm:constr type="ctrX" for="ch" forName="ConnectorPoint" refType="w" fact="0.5"/>
                <dgm:constr type="ctrY" for="ch" forName="ConnectorPoint" refType="h" fact="0.5"/>
                <dgm:constr type="w" for="ch" forName="EmptyPlaceHolder" refType="w"/>
                <dgm:constr type="t" for="ch" forName="EmptyPlaceHolder" refType="h" fact="0.65"/>
                <dgm:constr type="h" for="ch" forName="EmptyPlaceHolder" refType="h" fact="0.35"/>
              </dgm:constrLst>
            </dgm:if>
            <dgm:else name="CaseForPlacingNodeBelowDivider">
              <dgm:constrLst>
                <dgm:constr type="w" for="ch" forName="L1TextContainer" refType="w" fact="0.88"/>
                <dgm:constr type="l" for="ch" forName="L1TextContainer" refType="w" fact="0.06"/>
                <dgm:constr type="t" for="ch" forName="L1TextContainer" refType="h" fact="0.35"/>
                <dgm:constr type="h" for="ch" forName="L1TextContainer" refType="h" fact="0.113"/>
                <dgm:constr type="w" for="ch" forName="L2TextContainerWrapper" refType="w"/>
                <dgm:constr type="h" for="ch" forName="L2TextContainerWrapper" refType="h" fact="0.31"/>
                <dgm:constr type="t" for="ch" forName="L2TextContainerWrapper" refType="h" fact="0.69"/>
                <dgm:constr type="w" for="ch" forName="ConnectLine"/>
                <dgm:constr type="l" for="ch" forName="ConnectLine" refType="w" fact="0.5"/>
                <dgm:constr type="h" for="ch" forName="ConnectLine" refType="h" fact="0.19"/>
                <dgm:constr type="t" for="ch" forName="ConnectLine" refType="h" fact="0.5"/>
                <dgm:constr type="w" for="ch" forName="ConnectorPoint" refType="h" fact="0.015"/>
                <dgm:constr type="h" for="ch" forName="ConnectorPoint" refType="h" fact="0.015"/>
                <dgm:constr type="ctrX" for="ch" forName="ConnectorPoint" refType="w" fact="0.5"/>
                <dgm:constr type="ctrY" for="ch" forName="ConnectorPoint" refType="h" fact="0.5"/>
                <dgm:constr type="w" for="ch" forName="EmptyPlaceHolder" refType="w"/>
                <dgm:constr type="h" for="ch" forName="EmptyPlaceHolder" refType="h" fact="0.35"/>
                <dgm:constr type="t" for="ch" forName="EmptyPlaceHolder" refType="h" fact="0"/>
              </dgm:constrLst>
            </dgm:else>
          </dgm:choose>
          <dgm:layoutNode name="L1TextContainer" styleLbl="revTx">
            <dgm:varLst>
              <dgm:chMax val="1"/>
              <dgm:chPref val="1"/>
              <dgm:bulletEnabled val="1"/>
            </dgm:varLst>
            <dgm:choose name="casesForTxtDirLogic">
              <dgm:if name="Name78" axis="self" ptType="node" func="posOdd" op="equ" val="1">
                <dgm:alg type="tx">
                  <dgm:param type="txAnchorHorz" val="ctr"/>
                  <dgm:param type="txAnchorVert" val="t"/>
                  <dgm:param type="parTxLTRAlign" val="ctr"/>
                  <dgm:param type="parTxRTLAlign" val="ctr"/>
                </dgm:alg>
              </dgm:if>
              <dgm:else name="Name89">
                <dgm:alg type="tx">
                  <dgm:param type="txAnchorHorz" val="ctr"/>
                  <dgm:param type="txAnchorVert" val="b"/>
                  <dgm:param type="parTxLTRAlign" val="ctr"/>
                  <dgm:param type="parTxRTLAlign" val="ctr"/>
                </dgm:alg>
              </dgm:else>
            </dgm:choose>
            <dgm:shape xmlns:r="http://schemas.openxmlformats.org/officeDocument/2006/relationships" type="rect" r:blip="">
              <dgm:adjLst/>
            </dgm:shape>
            <dgm:presOf axis="self"/>
            <dgm:constrLst>
              <dgm:constr type="lMarg"/>
              <dgm:constr type="rMarg"/>
              <dgm:constr type="tMarg"/>
              <dgm:constr type="bMarg"/>
            </dgm:constrLst>
            <dgm:ruleLst>
              <dgm:rule type="primFontSz" val="14" fact="NaN" max="NaN"/>
            </dgm:ruleLst>
          </dgm:layoutNode>
          <dgm:layoutNode name="L2TextContainerWrapper">
            <dgm:varLst>
              <dgm:chMax val="0"/>
              <dgm:chPref val="0"/>
              <dgm:bulletEnabled val="1"/>
            </dgm:varLst>
            <dgm:alg type="composite"/>
            <dgm:choose name="L2TextContainerConstr">
              <dgm:if name="CaseForPlacingL2TextContaineAboveDivider" axis="self" ptType="node" func="posOdd" op="equ" val="1">
                <dgm:constrLst>
                  <dgm:constr type="h" for="ch" forName="L2TextContainer" refType="h" fact="0.55"/>
                  <dgm:constr type="b" for="ch" forName="L2TextContainer" refType="h"/>
                  <dgm:constr type="h" for="ch" forName="FlexibleEmptyPlaceHolder" refType="h" fact="0.45"/>
                </dgm:constrLst>
              </dgm:if>
              <dgm:else name="CaseForPlacingL2TextContaineBelowDivider">
                <dgm:constrLst>
                  <dgm:constr type="h" for="ch" forName="L2TextContainer" refType="h" fact="0.55"/>
                  <dgm:constr type="h" for="ch" forName="FlexibleEmptyPlaceHolder" refType="h" fact="0.45"/>
                  <dgm:constr type="b" for="ch" forName="FlexibleEmptyPlaceHolder" refType="h"/>
                </dgm:constrLst>
              </dgm:else>
            </dgm:choose>
            <dgm:layoutNode name="L2TextContainer" styleLbl="bgAcc1">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oundRect" r:blip="">
                <dgm:adjLst/>
              </dgm:shape>
              <dgm:presOf axis="des" ptType="node"/>
              <dgm:constrLst>
                <dgm:constr type="primFontSz" val="17"/>
                <dgm:constr type="lMarg" refType="primFontSz" fact="0.7"/>
                <dgm:constr type="rMarg" refType="primFontSz" fact="0.7"/>
                <dgm:constr type="tMarg" refType="primFontSz" fact="0.7"/>
                <dgm:constr type="bMarg" refType="primFontSz" fact="0.7"/>
              </dgm:constrLst>
              <dgm:ruleLst>
                <dgm:rule type="primFontSz" val="12" fact="NaN" max="NaN"/>
                <dgm:rule type="secFontSz" val="10" fact="NaN" max="NaN"/>
                <dgm:rule type="h" val="INF"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sibTrans1D1" moveWith="L2TextContainer">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orPoint" styleLbl="alignNode1" moveWith="L2TextContainer">
            <dgm:alg type="sp"/>
            <dgm:shape xmlns:r="http://schemas.openxmlformats.org/officeDocument/2006/relationships" type="ellipse" r:blip="" zOrderOff="1">
              <dgm:adj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57CEFD-97F7-46BF-A322-DF848E952631}" type="datetimeFigureOut">
              <a:t>3/2/23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FB7F2A-7814-4707-8293-77D1BAA549EF}" type="slidenum">
              <a:t>‹#›</a:t>
            </a:fld>
            <a:endParaRPr lang="en-US"/>
          </a:p>
        </p:txBody>
      </p:sp>
    </p:spTree>
    <p:extLst>
      <p:ext uri="{BB962C8B-B14F-4D97-AF65-F5344CB8AC3E}">
        <p14:creationId xmlns:p14="http://schemas.microsoft.com/office/powerpoint/2010/main" val="15847540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ashurst.com/en/news-and-insights/legal-updates/uk-government-update-on-digital-markets-competition-and-consumer-bill/"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s://www.clearygottlieb.com/-/media/files/rostrum/uk/22092308%20digital%20markets%20regulation%20handbookr16united%20kingdom" TargetMode="Externa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www.lexisnexis.com/uk/lexispsl/competition/document/391329/59PW-4WG1-F187-51FH-00000-00/UK_competition_regime_overview"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s://www.ashurst.com/en/news-and-insights/legal-updates/uk-government-update-on-digital-markets-competition-and-consumer-bill/"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s://www.lexisnexis.com/uk/lexispsl/competition/document/391329/59PW-4WG1-F187-51FH-00000-00/UK_competition_regime_overview" TargetMode="External"/><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s://www.paycec.com/gb-en/news/the-history-overview-and-future-of-open-banking-in-the-uk" TargetMode="External"/><Relationship Id="rId2" Type="http://schemas.openxmlformats.org/officeDocument/2006/relationships/slide" Target="../slides/slide20.xml"/><Relationship Id="rId1" Type="http://schemas.openxmlformats.org/officeDocument/2006/relationships/notesMaster" Target="../notesMasters/notesMaster1.xml"/><Relationship Id="rId5" Type="http://schemas.openxmlformats.org/officeDocument/2006/relationships/hyperlink" Target="https://www.openbanking.org.uk/about-us/" TargetMode="External"/><Relationship Id="rId4" Type="http://schemas.openxmlformats.org/officeDocument/2006/relationships/hyperlink" Target="https://www.adaptigent.com/resources/open-banking-explained-history-industry-apis/" TargetMode="External"/></Relationships>
</file>

<file path=ppt/notesSlides/_rels/notesSlide21.xml.rels><?xml version="1.0" encoding="UTF-8" standalone="yes"?>
<Relationships xmlns="http://schemas.openxmlformats.org/package/2006/relationships"><Relationship Id="rId3" Type="http://schemas.openxmlformats.org/officeDocument/2006/relationships/hyperlink" Target="https://www.ashurst.com/en/news-and-insights/legal-updates/uk-government-update-on-digital-markets-competition-and-consumer-bill/" TargetMode="External"/><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3" Type="http://schemas.openxmlformats.org/officeDocument/2006/relationships/hyperlink" Target="https://www.ashurst.com/en/news-and-insights/legal-updates/uk-government-update-on-digital-markets-competition-and-consumer-bill/" TargetMode="External"/><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3" Type="http://schemas.openxmlformats.org/officeDocument/2006/relationships/hyperlink" Target="https://theplatformlaw.blog/2023/01/25/interview-with-sarah-cardell-ceo-of-the-cma/" TargetMode="External"/><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3" Type="http://schemas.openxmlformats.org/officeDocument/2006/relationships/hyperlink" Target="https://www.clearygottlieb.com/-/media/files/rostrum/uk/22092308%20digital%20markets%20regulation%20handbookr16united%20kingdom" TargetMode="External"/><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ashurst.com/en/news-and-insights/legal-updates/uk-government-update-on-digital-markets-competition-and-consumer-bill/"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ashurst.com/en/news-and-insights/legal-updates/uk-government-update-on-digital-markets-competition-and-consumer-bill/"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ashurst.com/en/news-and-insights/legal-updates/uk-government-update-on-digital-markets-competition-and-consumer-bill/"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ashurst.com/en/news-and-insights/legal-updates/uk-government-update-on-digital-markets-competition-and-consumer-bill/"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79AF71-F390-7247-99FF-D65C4D587E7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46030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Notes: Could speak verbally to the CMA's market study power</a:t>
            </a:r>
          </a:p>
          <a:p>
            <a:endParaRPr lang="en-US" dirty="0">
              <a:cs typeface="Calibri"/>
            </a:endParaRPr>
          </a:p>
          <a:p>
            <a:endParaRPr lang="en-US" dirty="0">
              <a:cs typeface="Calibri"/>
            </a:endParaRPr>
          </a:p>
          <a:p>
            <a:r>
              <a:rPr lang="en-US" dirty="0"/>
              <a:t>https://www.clearygottlieb.com/-/media/files/rostrum/uk/22092308%20digital%20markets%20regulation%20handbookr16united%20kingdom</a:t>
            </a:r>
            <a:endParaRPr lang="en-US" dirty="0">
              <a:cs typeface="Calibri"/>
            </a:endParaRPr>
          </a:p>
        </p:txBody>
      </p:sp>
      <p:sp>
        <p:nvSpPr>
          <p:cNvPr id="4" name="Slide Number Placeholder 3"/>
          <p:cNvSpPr>
            <a:spLocks noGrp="1"/>
          </p:cNvSpPr>
          <p:nvPr>
            <p:ph type="sldNum" sz="quarter" idx="5"/>
          </p:nvPr>
        </p:nvSpPr>
        <p:spPr/>
        <p:txBody>
          <a:bodyPr/>
          <a:lstStyle/>
          <a:p>
            <a:fld id="{7BFB7F2A-7814-4707-8293-77D1BAA549EF}" type="slidenum">
              <a:t>10</a:t>
            </a:fld>
            <a:endParaRPr lang="en-US"/>
          </a:p>
        </p:txBody>
      </p:sp>
    </p:spTree>
    <p:extLst>
      <p:ext uri="{BB962C8B-B14F-4D97-AF65-F5344CB8AC3E}">
        <p14:creationId xmlns:p14="http://schemas.microsoft.com/office/powerpoint/2010/main" val="8845564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https://</a:t>
            </a:r>
            <a:r>
              <a:rPr lang="en-US" dirty="0" err="1">
                <a:cs typeface="Calibri"/>
              </a:rPr>
              <a:t>globalcompetitionreview.com</a:t>
            </a:r>
            <a:r>
              <a:rPr lang="en-US" dirty="0">
                <a:cs typeface="Calibri"/>
              </a:rPr>
              <a:t>/review/the-</a:t>
            </a:r>
            <a:r>
              <a:rPr lang="en-US" dirty="0" err="1">
                <a:cs typeface="Calibri"/>
              </a:rPr>
              <a:t>european</a:t>
            </a:r>
            <a:r>
              <a:rPr lang="en-US" dirty="0">
                <a:cs typeface="Calibri"/>
              </a:rPr>
              <a:t>-middle-east-and-</a:t>
            </a:r>
            <a:r>
              <a:rPr lang="en-US" dirty="0" err="1">
                <a:cs typeface="Calibri"/>
              </a:rPr>
              <a:t>african</a:t>
            </a:r>
            <a:r>
              <a:rPr lang="en-US" dirty="0">
                <a:cs typeface="Calibri"/>
              </a:rPr>
              <a:t>-antitrust-review/2023/article/</a:t>
            </a:r>
            <a:r>
              <a:rPr lang="en-US" dirty="0" err="1">
                <a:cs typeface="Calibri"/>
              </a:rPr>
              <a:t>germany</a:t>
            </a:r>
            <a:r>
              <a:rPr lang="en-US" dirty="0">
                <a:cs typeface="Calibri"/>
              </a:rPr>
              <a:t>-how-the-</a:t>
            </a:r>
            <a:r>
              <a:rPr lang="en-US" dirty="0" err="1">
                <a:cs typeface="Calibri"/>
              </a:rPr>
              <a:t>fco</a:t>
            </a:r>
            <a:r>
              <a:rPr lang="en-US" dirty="0">
                <a:cs typeface="Calibri"/>
              </a:rPr>
              <a:t>-taking-the-world</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FB7F2A-7814-4707-8293-77D1BAA549EF}" type="slidenum">
              <a:rPr kumimoji="0"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744914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https://</a:t>
            </a:r>
            <a:r>
              <a:rPr lang="en-US" dirty="0" err="1">
                <a:cs typeface="Calibri"/>
              </a:rPr>
              <a:t>www.bundeskartellamt.de</a:t>
            </a:r>
            <a:r>
              <a:rPr lang="en-US" dirty="0">
                <a:cs typeface="Calibri"/>
              </a:rPr>
              <a:t>/</a:t>
            </a:r>
            <a:r>
              <a:rPr lang="en-US" dirty="0" err="1">
                <a:cs typeface="Calibri"/>
              </a:rPr>
              <a:t>SharedDocs</a:t>
            </a:r>
            <a:r>
              <a:rPr lang="en-US" dirty="0">
                <a:cs typeface="Calibri"/>
              </a:rPr>
              <a:t>/</a:t>
            </a:r>
            <a:r>
              <a:rPr lang="en-US" dirty="0" err="1">
                <a:cs typeface="Calibri"/>
              </a:rPr>
              <a:t>Meldung</a:t>
            </a:r>
            <a:r>
              <a:rPr lang="en-US" dirty="0">
                <a:cs typeface="Calibri"/>
              </a:rPr>
              <a:t>/EN/</a:t>
            </a:r>
            <a:r>
              <a:rPr lang="en-US" dirty="0" err="1">
                <a:cs typeface="Calibri"/>
              </a:rPr>
              <a:t>Pressemitteilungen</a:t>
            </a:r>
            <a:r>
              <a:rPr lang="en-US" dirty="0">
                <a:cs typeface="Calibri"/>
              </a:rPr>
              <a:t>/2023/11_01_2023_Google_Data_Processing_Terms.html?nn=3599398</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FB7F2A-7814-4707-8293-77D1BAA549EF}" type="slidenum">
              <a:rPr kumimoji="0"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107104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hlinkClick r:id="rId3"/>
              </a:rPr>
              <a:t>https://www.ashurst.com/en/news-and-insights/legal-updates/uk-government-update-on-digital-markets-competition-and-consumer-bill/</a:t>
            </a:r>
            <a:r>
              <a:rPr lang="en-US" dirty="0"/>
              <a:t> </a:t>
            </a:r>
          </a:p>
          <a:p>
            <a:r>
              <a:rPr lang="en-US" dirty="0">
                <a:hlinkClick r:id="rId4"/>
              </a:rPr>
              <a:t>https://www.clearygottlieb.com/-/media/files/rostrum/uk/22092308%20digital%20markets%20regulation%20handbookr16united%20kingdom</a:t>
            </a:r>
            <a:endParaRPr lang="en-US" dirty="0"/>
          </a:p>
        </p:txBody>
      </p:sp>
      <p:sp>
        <p:nvSpPr>
          <p:cNvPr id="4" name="Slide Number Placeholder 3"/>
          <p:cNvSpPr>
            <a:spLocks noGrp="1"/>
          </p:cNvSpPr>
          <p:nvPr>
            <p:ph type="sldNum" sz="quarter" idx="5"/>
          </p:nvPr>
        </p:nvSpPr>
        <p:spPr/>
        <p:txBody>
          <a:bodyPr/>
          <a:lstStyle/>
          <a:p>
            <a:fld id="{7BFB7F2A-7814-4707-8293-77D1BAA549EF}" type="slidenum">
              <a:t>13</a:t>
            </a:fld>
            <a:endParaRPr lang="en-US"/>
          </a:p>
        </p:txBody>
      </p:sp>
    </p:spTree>
    <p:extLst>
      <p:ext uri="{BB962C8B-B14F-4D97-AF65-F5344CB8AC3E}">
        <p14:creationId xmlns:p14="http://schemas.microsoft.com/office/powerpoint/2010/main" val="37605287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cms-lawnow.com</a:t>
            </a:r>
            <a:r>
              <a:rPr lang="en-US" dirty="0"/>
              <a:t>/</a:t>
            </a:r>
            <a:r>
              <a:rPr lang="en-US" dirty="0" err="1"/>
              <a:t>en</a:t>
            </a:r>
            <a:r>
              <a:rPr lang="en-US" dirty="0"/>
              <a:t>/</a:t>
            </a:r>
            <a:r>
              <a:rPr lang="en-US" dirty="0" err="1"/>
              <a:t>ealerts</a:t>
            </a:r>
            <a:r>
              <a:rPr lang="en-US" dirty="0"/>
              <a:t>/2021/05/new-section-19a-arc-proceedings-initiated-by-the-federal-cartel-office-in-digital-markets-or-german-antitrust-law-versus-the-dma</a:t>
            </a:r>
          </a:p>
          <a:p>
            <a:r>
              <a:rPr lang="en-US" dirty="0"/>
              <a:t>https://</a:t>
            </a:r>
            <a:r>
              <a:rPr lang="en-US" dirty="0" err="1"/>
              <a:t>www.clearygottlieb.com</a:t>
            </a:r>
            <a:r>
              <a:rPr lang="en-US" dirty="0"/>
              <a:t>/-/media/files/rostrum/</a:t>
            </a:r>
            <a:r>
              <a:rPr lang="en-US" dirty="0" err="1"/>
              <a:t>uk</a:t>
            </a:r>
            <a:r>
              <a:rPr lang="en-US" dirty="0"/>
              <a:t>/22092308%20digital%20markets%20regulation%20handbookr16united%20kingdom</a:t>
            </a:r>
          </a:p>
        </p:txBody>
      </p:sp>
      <p:sp>
        <p:nvSpPr>
          <p:cNvPr id="4" name="Slide Number Placeholder 3"/>
          <p:cNvSpPr>
            <a:spLocks noGrp="1"/>
          </p:cNvSpPr>
          <p:nvPr>
            <p:ph type="sldNum" sz="quarter" idx="5"/>
          </p:nvPr>
        </p:nvSpPr>
        <p:spPr/>
        <p:txBody>
          <a:bodyPr/>
          <a:lstStyle/>
          <a:p>
            <a:fld id="{7BFB7F2A-7814-4707-8293-77D1BAA549EF}" type="slidenum">
              <a:rPr lang="en-US" smtClean="0"/>
              <a:t>14</a:t>
            </a:fld>
            <a:endParaRPr lang="en-US"/>
          </a:p>
        </p:txBody>
      </p:sp>
    </p:spTree>
    <p:extLst>
      <p:ext uri="{BB962C8B-B14F-4D97-AF65-F5344CB8AC3E}">
        <p14:creationId xmlns:p14="http://schemas.microsoft.com/office/powerpoint/2010/main" val="13704686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hlinkClick r:id="rId3"/>
              </a:rPr>
              <a:t>https://www.lexisnexis.com/uk/lexispsl/competition/document/391329/59PW-4WG1-F187-51FH-00000-00/UK_competition_regime_overview</a:t>
            </a:r>
            <a:endParaRPr lang="en-US" dirty="0"/>
          </a:p>
        </p:txBody>
      </p:sp>
      <p:sp>
        <p:nvSpPr>
          <p:cNvPr id="4" name="Slide Number Placeholder 3"/>
          <p:cNvSpPr>
            <a:spLocks noGrp="1"/>
          </p:cNvSpPr>
          <p:nvPr>
            <p:ph type="sldNum" sz="quarter" idx="5"/>
          </p:nvPr>
        </p:nvSpPr>
        <p:spPr/>
        <p:txBody>
          <a:bodyPr/>
          <a:lstStyle/>
          <a:p>
            <a:fld id="{7BFB7F2A-7814-4707-8293-77D1BAA549EF}" type="slidenum">
              <a:t>15</a:t>
            </a:fld>
            <a:endParaRPr lang="en-US"/>
          </a:p>
        </p:txBody>
      </p:sp>
    </p:spTree>
    <p:extLst>
      <p:ext uri="{BB962C8B-B14F-4D97-AF65-F5344CB8AC3E}">
        <p14:creationId xmlns:p14="http://schemas.microsoft.com/office/powerpoint/2010/main" val="26924507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79AF71-F390-7247-99FF-D65C4D587E7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52455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679AF71-F390-7247-99FF-D65C4D587E7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77917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lnSpc>
                <a:spcPct val="90000"/>
              </a:lnSpc>
              <a:spcBef>
                <a:spcPts val="500"/>
              </a:spcBef>
            </a:pPr>
            <a:r>
              <a:rPr lang="en-US" dirty="0">
                <a:hlinkClick r:id="rId3"/>
              </a:rPr>
              <a:t>https://www.ashurst.com/en/news-and-insights/legal-updates/uk-government-update-on-digital-markets-competition-and-consumer-bill/</a:t>
            </a:r>
            <a:r>
              <a:rPr lang="en-US" dirty="0"/>
              <a:t> </a:t>
            </a:r>
          </a:p>
          <a:p>
            <a:pPr lvl="1">
              <a:lnSpc>
                <a:spcPct val="90000"/>
              </a:lnSpc>
              <a:spcBef>
                <a:spcPts val="500"/>
              </a:spcBef>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FB7F2A-7814-4707-8293-77D1BAA549EF}" type="slidenum">
              <a:rPr kumimoji="0"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06516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hlinkClick r:id="rId3"/>
              </a:rPr>
              <a:t>https://www.lexisnexis.com/uk/lexispsl/competition/document/391329/59PW-4WG1-F187-51FH-00000-00/UK_competition_regime_overview</a:t>
            </a:r>
            <a:endParaRPr lang="en-US" i="1" dirty="0"/>
          </a:p>
          <a:p>
            <a:endParaRPr lang="en-US" i="1" dirty="0"/>
          </a:p>
          <a:p>
            <a:r>
              <a:rPr lang="en-US" dirty="0"/>
              <a:t>https://</a:t>
            </a:r>
            <a:r>
              <a:rPr lang="en-US" dirty="0" err="1"/>
              <a:t>www.ashurst.com</a:t>
            </a:r>
            <a:r>
              <a:rPr lang="en-US" dirty="0"/>
              <a:t>/</a:t>
            </a:r>
            <a:r>
              <a:rPr lang="en-US" dirty="0" err="1"/>
              <a:t>en</a:t>
            </a:r>
            <a:r>
              <a:rPr lang="en-US" dirty="0"/>
              <a:t>/news-and-insights/legal-updates/</a:t>
            </a:r>
            <a:r>
              <a:rPr lang="en-US" dirty="0" err="1"/>
              <a:t>quickguide</a:t>
            </a:r>
            <a:r>
              <a:rPr lang="en-US"/>
              <a:t>---the-use-of-market-studies-and-market-investigations-in-uk-competition-law/</a:t>
            </a:r>
            <a:endParaRPr lang="en-US" dirty="0"/>
          </a:p>
        </p:txBody>
      </p:sp>
      <p:sp>
        <p:nvSpPr>
          <p:cNvPr id="4" name="Slide Number Placeholder 3"/>
          <p:cNvSpPr>
            <a:spLocks noGrp="1"/>
          </p:cNvSpPr>
          <p:nvPr>
            <p:ph type="sldNum" sz="quarter" idx="5"/>
          </p:nvPr>
        </p:nvSpPr>
        <p:spPr/>
        <p:txBody>
          <a:bodyPr/>
          <a:lstStyle/>
          <a:p>
            <a:fld id="{7BFB7F2A-7814-4707-8293-77D1BAA549EF}" type="slidenum">
              <a:t>19</a:t>
            </a:fld>
            <a:endParaRPr lang="en-US"/>
          </a:p>
        </p:txBody>
      </p:sp>
    </p:spTree>
    <p:extLst>
      <p:ext uri="{BB962C8B-B14F-4D97-AF65-F5344CB8AC3E}">
        <p14:creationId xmlns:p14="http://schemas.microsoft.com/office/powerpoint/2010/main" val="23698519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www.oecd.org</a:t>
            </a:r>
            <a:r>
              <a:rPr lang="en-US" dirty="0"/>
              <a:t>/</a:t>
            </a:r>
            <a:r>
              <a:rPr lang="en-US" dirty="0" err="1"/>
              <a:t>daf</a:t>
            </a:r>
            <a:r>
              <a:rPr lang="en-US" dirty="0"/>
              <a:t>/competition-policy-in-the-digital-age/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FB7F2A-7814-4707-8293-77D1BAA549EF}" type="slidenum">
              <a:rPr kumimoji="0"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238085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hlinkClick r:id="rId3"/>
              </a:rPr>
              <a:t>https://www.paycec.com/gb-en/news/the-history-overview-and-future-of-open-banking-in-the-uk</a:t>
            </a:r>
            <a:endParaRPr lang="en-US" dirty="0"/>
          </a:p>
          <a:p>
            <a:endParaRPr lang="en-US" dirty="0">
              <a:cs typeface="Calibri"/>
            </a:endParaRPr>
          </a:p>
          <a:p>
            <a:r>
              <a:rPr lang="en-US" dirty="0">
                <a:hlinkClick r:id="rId4"/>
              </a:rPr>
              <a:t>https://www.adaptigent.com/resources/open-banking-explained-history-industry-apis/</a:t>
            </a:r>
            <a:endParaRPr lang="en-US"/>
          </a:p>
          <a:p>
            <a:endParaRPr lang="en-US" dirty="0"/>
          </a:p>
          <a:p>
            <a:r>
              <a:rPr lang="en-US" dirty="0">
                <a:hlinkClick r:id="rId5"/>
              </a:rPr>
              <a:t>https://www.openbanking.org.uk/about-us/</a:t>
            </a:r>
            <a:endParaRPr lang="en-US" dirty="0">
              <a:cs typeface="Calibri"/>
              <a:hlinkClick r:id="rId5"/>
            </a:endParaRPr>
          </a:p>
          <a:p>
            <a:endParaRPr lang="en-US" dirty="0">
              <a:cs typeface="Calibri"/>
            </a:endParaRPr>
          </a:p>
          <a:p>
            <a:endParaRPr lang="en-US" dirty="0">
              <a:cs typeface="Calibri"/>
            </a:endParaRPr>
          </a:p>
          <a:p>
            <a:endParaRPr lang="en-US" dirty="0">
              <a:cs typeface="Calibri"/>
            </a:endParaRPr>
          </a:p>
        </p:txBody>
      </p:sp>
      <p:sp>
        <p:nvSpPr>
          <p:cNvPr id="4" name="Slide Number Placeholder 3"/>
          <p:cNvSpPr>
            <a:spLocks noGrp="1"/>
          </p:cNvSpPr>
          <p:nvPr>
            <p:ph type="sldNum" sz="quarter" idx="5"/>
          </p:nvPr>
        </p:nvSpPr>
        <p:spPr/>
        <p:txBody>
          <a:bodyPr/>
          <a:lstStyle/>
          <a:p>
            <a:fld id="{7BFB7F2A-7814-4707-8293-77D1BAA549EF}" type="slidenum">
              <a:rPr lang="en-US"/>
              <a:t>20</a:t>
            </a:fld>
            <a:endParaRPr lang="en-US"/>
          </a:p>
        </p:txBody>
      </p:sp>
    </p:spTree>
    <p:extLst>
      <p:ext uri="{BB962C8B-B14F-4D97-AF65-F5344CB8AC3E}">
        <p14:creationId xmlns:p14="http://schemas.microsoft.com/office/powerpoint/2010/main" val="18645027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lnSpc>
                <a:spcPct val="90000"/>
              </a:lnSpc>
              <a:spcBef>
                <a:spcPts val="500"/>
              </a:spcBef>
            </a:pPr>
            <a:r>
              <a:rPr lang="en-US" dirty="0">
                <a:hlinkClick r:id="rId3"/>
              </a:rPr>
              <a:t>https://www.ashurst.com/en/news-and-insights/legal-updates/uk-government-update-on-digital-markets-competition-and-consumer-bill/</a:t>
            </a:r>
            <a:r>
              <a:rPr lang="en-US" dirty="0"/>
              <a:t> </a:t>
            </a:r>
          </a:p>
          <a:p>
            <a:pPr lvl="1">
              <a:lnSpc>
                <a:spcPct val="90000"/>
              </a:lnSpc>
              <a:spcBef>
                <a:spcPts val="500"/>
              </a:spcBef>
            </a:pPr>
            <a:endParaRPr lang="en-US" dirty="0"/>
          </a:p>
        </p:txBody>
      </p:sp>
      <p:sp>
        <p:nvSpPr>
          <p:cNvPr id="4" name="Slide Number Placeholder 3"/>
          <p:cNvSpPr>
            <a:spLocks noGrp="1"/>
          </p:cNvSpPr>
          <p:nvPr>
            <p:ph type="sldNum" sz="quarter" idx="5"/>
          </p:nvPr>
        </p:nvSpPr>
        <p:spPr/>
        <p:txBody>
          <a:bodyPr/>
          <a:lstStyle/>
          <a:p>
            <a:fld id="{7BFB7F2A-7814-4707-8293-77D1BAA549EF}" type="slidenum">
              <a:t>21</a:t>
            </a:fld>
            <a:endParaRPr lang="en-US"/>
          </a:p>
        </p:txBody>
      </p:sp>
    </p:spTree>
    <p:extLst>
      <p:ext uri="{BB962C8B-B14F-4D97-AF65-F5344CB8AC3E}">
        <p14:creationId xmlns:p14="http://schemas.microsoft.com/office/powerpoint/2010/main" val="278365207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3"/>
              </a:rPr>
              <a:t>https://www.skadden.com/insights/publications/2022/04/uk-revamps-antitrust-rules-with-broader-jurisdictional-reach</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3"/>
              </a:rPr>
              <a:t>https://www.ashurst.com/en/news-and-insights/legal-updates/uk-government-update-on-digital-markets-competition-and-consumer-bill/</a:t>
            </a:r>
            <a:r>
              <a:rPr lang="en-US"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7BFB7F2A-7814-4707-8293-77D1BAA549EF}" type="slidenum">
              <a:rPr lang="en-US" smtClean="0"/>
              <a:t>22</a:t>
            </a:fld>
            <a:endParaRPr lang="en-US"/>
          </a:p>
        </p:txBody>
      </p:sp>
    </p:spTree>
    <p:extLst>
      <p:ext uri="{BB962C8B-B14F-4D97-AF65-F5344CB8AC3E}">
        <p14:creationId xmlns:p14="http://schemas.microsoft.com/office/powerpoint/2010/main" val="5722258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hlinkClick r:id="rId3"/>
              </a:rPr>
              <a:t>https://theplatformlaw.blog/2023/01/25/interview-with-sarah-cardell-ceo-of-the-cma/</a:t>
            </a:r>
            <a:r>
              <a:rPr lang="en-US" dirty="0"/>
              <a:t> </a:t>
            </a:r>
          </a:p>
          <a:p>
            <a:endParaRPr lang="en-US" dirty="0">
              <a:cs typeface="Calibri"/>
            </a:endParaRPr>
          </a:p>
        </p:txBody>
      </p:sp>
      <p:sp>
        <p:nvSpPr>
          <p:cNvPr id="4" name="Slide Number Placeholder 3"/>
          <p:cNvSpPr>
            <a:spLocks noGrp="1"/>
          </p:cNvSpPr>
          <p:nvPr>
            <p:ph type="sldNum" sz="quarter" idx="5"/>
          </p:nvPr>
        </p:nvSpPr>
        <p:spPr/>
        <p:txBody>
          <a:bodyPr/>
          <a:lstStyle/>
          <a:p>
            <a:fld id="{7BFB7F2A-7814-4707-8293-77D1BAA549EF}" type="slidenum">
              <a:rPr lang="en-US"/>
              <a:t>23</a:t>
            </a:fld>
            <a:endParaRPr lang="en-US"/>
          </a:p>
        </p:txBody>
      </p:sp>
    </p:spTree>
    <p:extLst>
      <p:ext uri="{BB962C8B-B14F-4D97-AF65-F5344CB8AC3E}">
        <p14:creationId xmlns:p14="http://schemas.microsoft.com/office/powerpoint/2010/main" val="25848164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www.theverge.com</a:t>
            </a:r>
            <a:r>
              <a:rPr lang="en-US" dirty="0"/>
              <a:t>/2022/10/18/23410487/meta-sell-off-</a:t>
            </a:r>
            <a:r>
              <a:rPr lang="en-US" dirty="0" err="1"/>
              <a:t>giphy</a:t>
            </a:r>
            <a:r>
              <a:rPr lang="en-US" dirty="0"/>
              <a:t>-following-</a:t>
            </a:r>
            <a:r>
              <a:rPr lang="en-US" dirty="0" err="1"/>
              <a:t>uk</a:t>
            </a:r>
            <a:r>
              <a:rPr lang="en-US" dirty="0"/>
              <a:t>-</a:t>
            </a:r>
            <a:r>
              <a:rPr lang="en-US" dirty="0" err="1"/>
              <a:t>cma</a:t>
            </a:r>
            <a:r>
              <a:rPr lang="en-US" dirty="0"/>
              <a:t>-competition-ruling</a:t>
            </a:r>
          </a:p>
          <a:p>
            <a:r>
              <a:rPr lang="en-US" dirty="0"/>
              <a:t>https://</a:t>
            </a:r>
            <a:r>
              <a:rPr lang="en-US" dirty="0" err="1"/>
              <a:t>www.gov.uk</a:t>
            </a:r>
            <a:r>
              <a:rPr lang="en-US" dirty="0"/>
              <a:t>/government/news/</a:t>
            </a:r>
            <a:r>
              <a:rPr lang="en-US" dirty="0" err="1"/>
              <a:t>cma</a:t>
            </a:r>
            <a:r>
              <a:rPr lang="en-US" dirty="0"/>
              <a:t>-directs-</a:t>
            </a:r>
            <a:r>
              <a:rPr lang="en-US" dirty="0" err="1"/>
              <a:t>facebook</a:t>
            </a:r>
            <a:r>
              <a:rPr lang="en-US" dirty="0"/>
              <a:t>-to-sell-</a:t>
            </a:r>
            <a:r>
              <a:rPr lang="en-US" dirty="0" err="1"/>
              <a:t>giphy</a:t>
            </a:r>
            <a:endParaRPr lang="en-US" dirty="0"/>
          </a:p>
          <a:p>
            <a:r>
              <a:rPr lang="en-US" dirty="0" err="1"/>
              <a:t>www.sullcrom.com</a:t>
            </a:r>
            <a:r>
              <a:rPr lang="en-US" dirty="0"/>
              <a:t>/files/upload/SC-Publication-CMA-Prohibits-Merger-That-DOJ-Failed-to-Block.pdf</a:t>
            </a:r>
          </a:p>
          <a:p>
            <a:r>
              <a:rPr lang="en-US" dirty="0"/>
              <a:t>https://</a:t>
            </a:r>
            <a:r>
              <a:rPr lang="en-US" dirty="0" err="1"/>
              <a:t>cei.org</a:t>
            </a:r>
            <a:r>
              <a:rPr lang="en-US" dirty="0"/>
              <a:t>/blog/britains-competition-and-markets-authority-is-becoming-a-global-problem/</a:t>
            </a:r>
          </a:p>
          <a:p>
            <a:endParaRPr lang="en-US" dirty="0"/>
          </a:p>
          <a:p>
            <a:endParaRPr lang="en-US" dirty="0"/>
          </a:p>
        </p:txBody>
      </p:sp>
      <p:sp>
        <p:nvSpPr>
          <p:cNvPr id="4" name="Slide Number Placeholder 3"/>
          <p:cNvSpPr>
            <a:spLocks noGrp="1"/>
          </p:cNvSpPr>
          <p:nvPr>
            <p:ph type="sldNum" sz="quarter" idx="5"/>
          </p:nvPr>
        </p:nvSpPr>
        <p:spPr/>
        <p:txBody>
          <a:bodyPr/>
          <a:lstStyle/>
          <a:p>
            <a:fld id="{7BFB7F2A-7814-4707-8293-77D1BAA549EF}" type="slidenum">
              <a:rPr lang="en-US" smtClean="0"/>
              <a:t>24</a:t>
            </a:fld>
            <a:endParaRPr lang="en-US"/>
          </a:p>
        </p:txBody>
      </p:sp>
    </p:spTree>
    <p:extLst>
      <p:ext uri="{BB962C8B-B14F-4D97-AF65-F5344CB8AC3E}">
        <p14:creationId xmlns:p14="http://schemas.microsoft.com/office/powerpoint/2010/main" val="104566051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www.gov.uk</a:t>
            </a:r>
            <a:r>
              <a:rPr lang="en-US" dirty="0"/>
              <a:t>/</a:t>
            </a:r>
            <a:r>
              <a:rPr lang="en-US" dirty="0" err="1"/>
              <a:t>cma</a:t>
            </a:r>
            <a:r>
              <a:rPr lang="en-US" dirty="0"/>
              <a:t>-cases/</a:t>
            </a:r>
            <a:r>
              <a:rPr lang="en-US" dirty="0" err="1"/>
              <a:t>microsoft</a:t>
            </a:r>
            <a:r>
              <a:rPr lang="en-US" dirty="0"/>
              <a:t>-slash-</a:t>
            </a:r>
            <a:r>
              <a:rPr lang="en-US" dirty="0" err="1"/>
              <a:t>activision</a:t>
            </a:r>
            <a:r>
              <a:rPr lang="en-US" dirty="0"/>
              <a:t>-blizzard-merger-inquiry</a:t>
            </a:r>
          </a:p>
          <a:p>
            <a:endParaRPr lang="en-US" dirty="0"/>
          </a:p>
          <a:p>
            <a:r>
              <a:rPr lang="en-US" dirty="0"/>
              <a:t>https://</a:t>
            </a:r>
            <a:r>
              <a:rPr lang="en-US" dirty="0" err="1"/>
              <a:t>www.gov.uk</a:t>
            </a:r>
            <a:r>
              <a:rPr lang="en-US" dirty="0"/>
              <a:t>/government/news/investigation-into-cloud-gaming-and-browsers-to-support-uk-tech-and-consumers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linkClick r:id="rId3"/>
              </a:rPr>
              <a:t>https://www.clearygottlieb.com/-/media/files/rostrum/uk/22092308%20digital%20markets%20regulation%20handbookr16united%20kingdom</a:t>
            </a:r>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7BFB7F2A-7814-4707-8293-77D1BAA549EF}" type="slidenum">
              <a:rPr lang="en-US" smtClean="0"/>
              <a:t>25</a:t>
            </a:fld>
            <a:endParaRPr lang="en-US"/>
          </a:p>
        </p:txBody>
      </p:sp>
    </p:spTree>
    <p:extLst>
      <p:ext uri="{BB962C8B-B14F-4D97-AF65-F5344CB8AC3E}">
        <p14:creationId xmlns:p14="http://schemas.microsoft.com/office/powerpoint/2010/main" val="2550550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www.oecd.org</a:t>
            </a:r>
            <a:r>
              <a:rPr lang="en-US" dirty="0"/>
              <a:t>/</a:t>
            </a:r>
            <a:r>
              <a:rPr lang="en-US" dirty="0" err="1"/>
              <a:t>daf</a:t>
            </a:r>
            <a:r>
              <a:rPr lang="en-US" dirty="0"/>
              <a:t>/competition-policy-in-the-digital-age/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FB7F2A-7814-4707-8293-77D1BAA549EF}" type="slidenum">
              <a:rPr kumimoji="0"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774584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BFB7F2A-7814-4707-8293-77D1BAA549EF}" type="slidenum">
              <a:rPr kumimoji="0"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14404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hlinkClick r:id="rId3"/>
              </a:rPr>
              <a:t>https://www.ashurst.com/en/news-and-insights/legal-updates/uk-government-update-on-digital-markets-competition-and-consumer-bill/</a:t>
            </a:r>
            <a:r>
              <a:rPr lang="en-US"/>
              <a:t> </a:t>
            </a:r>
            <a:endParaRPr lang="en-US">
              <a:cs typeface="Calibri" panose="020F0502020204030204"/>
            </a:endParaRPr>
          </a:p>
          <a:p>
            <a:endParaRPr lang="en-US">
              <a:cs typeface="Calibri" panose="020F0502020204030204"/>
            </a:endParaRPr>
          </a:p>
          <a:p>
            <a:r>
              <a:rPr lang="en-US"/>
              <a:t>https://www.clearygottlieb.com/-/media/files/rostrum/uk/22092308%20digital%20markets%20regulation%20handbookr16united%20kingdom</a:t>
            </a:r>
          </a:p>
        </p:txBody>
      </p:sp>
      <p:sp>
        <p:nvSpPr>
          <p:cNvPr id="4" name="Slide Number Placeholder 3"/>
          <p:cNvSpPr>
            <a:spLocks noGrp="1"/>
          </p:cNvSpPr>
          <p:nvPr>
            <p:ph type="sldNum" sz="quarter" idx="5"/>
          </p:nvPr>
        </p:nvSpPr>
        <p:spPr/>
        <p:txBody>
          <a:bodyPr/>
          <a:lstStyle/>
          <a:p>
            <a:fld id="{7BFB7F2A-7814-4707-8293-77D1BAA549EF}" type="slidenum">
              <a:t>5</a:t>
            </a:fld>
            <a:endParaRPr lang="en-US"/>
          </a:p>
        </p:txBody>
      </p:sp>
    </p:spTree>
    <p:extLst>
      <p:ext uri="{BB962C8B-B14F-4D97-AF65-F5344CB8AC3E}">
        <p14:creationId xmlns:p14="http://schemas.microsoft.com/office/powerpoint/2010/main" val="9621784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panose="020F0502020204030204"/>
            </a:endParaRPr>
          </a:p>
          <a:p>
            <a:r>
              <a:rPr lang="en-US" dirty="0"/>
              <a:t>https://</a:t>
            </a:r>
            <a:r>
              <a:rPr lang="en-US" dirty="0" err="1"/>
              <a:t>www.clearygottlieb.com</a:t>
            </a:r>
            <a:r>
              <a:rPr lang="en-US" dirty="0"/>
              <a:t>/-/media/files/rostrum/</a:t>
            </a:r>
            <a:r>
              <a:rPr lang="en-US" dirty="0" err="1"/>
              <a:t>uk</a:t>
            </a:r>
            <a:r>
              <a:rPr lang="en-US" dirty="0"/>
              <a:t>/22092308%20digital%20markets%20regulation%20handbookr16united%20kingdom</a:t>
            </a:r>
          </a:p>
        </p:txBody>
      </p:sp>
      <p:sp>
        <p:nvSpPr>
          <p:cNvPr id="4" name="Slide Number Placeholder 3"/>
          <p:cNvSpPr>
            <a:spLocks noGrp="1"/>
          </p:cNvSpPr>
          <p:nvPr>
            <p:ph type="sldNum" sz="quarter" idx="5"/>
          </p:nvPr>
        </p:nvSpPr>
        <p:spPr/>
        <p:txBody>
          <a:bodyPr/>
          <a:lstStyle/>
          <a:p>
            <a:fld id="{7BFB7F2A-7814-4707-8293-77D1BAA549EF}" type="slidenum">
              <a:t>6</a:t>
            </a:fld>
            <a:endParaRPr lang="en-US"/>
          </a:p>
        </p:txBody>
      </p:sp>
    </p:spTree>
    <p:extLst>
      <p:ext uri="{BB962C8B-B14F-4D97-AF65-F5344CB8AC3E}">
        <p14:creationId xmlns:p14="http://schemas.microsoft.com/office/powerpoint/2010/main" val="31286278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hlinkClick r:id="rId3"/>
              </a:rPr>
              <a:t>https://www.ashurst.com/en/news-and-insights/legal-updates/uk-government-update-on-digital-markets-competition-and-consumer-bill/</a:t>
            </a:r>
            <a:r>
              <a:rPr lang="en-US" dirty="0"/>
              <a:t> </a:t>
            </a:r>
            <a:endParaRPr lang="en-US" dirty="0">
              <a:cs typeface="Calibri" panose="020F0502020204030204"/>
            </a:endParaRPr>
          </a:p>
          <a:p>
            <a:endParaRPr lang="en-US" dirty="0">
              <a:cs typeface="Calibri" panose="020F0502020204030204"/>
            </a:endParaRPr>
          </a:p>
          <a:p>
            <a:r>
              <a:rPr lang="en-US" dirty="0"/>
              <a:t>https://</a:t>
            </a:r>
            <a:r>
              <a:rPr lang="en-US" dirty="0" err="1"/>
              <a:t>www.clearygottlieb.com</a:t>
            </a:r>
            <a:r>
              <a:rPr lang="en-US" dirty="0"/>
              <a:t>/-/media/files/rostrum/</a:t>
            </a:r>
            <a:r>
              <a:rPr lang="en-US" dirty="0" err="1"/>
              <a:t>uk</a:t>
            </a:r>
            <a:r>
              <a:rPr lang="en-US" dirty="0"/>
              <a:t>/22092308%20digital%20markets%20regulation%20handbookr16united%20kingdom</a:t>
            </a:r>
          </a:p>
          <a:p>
            <a:endParaRPr lang="en-US" dirty="0"/>
          </a:p>
          <a:p>
            <a:r>
              <a:rPr lang="en-US" dirty="0"/>
              <a:t>https://</a:t>
            </a:r>
            <a:r>
              <a:rPr lang="en-US" dirty="0" err="1"/>
              <a:t>www.gov.uk</a:t>
            </a:r>
            <a:r>
              <a:rPr lang="en-US" dirty="0"/>
              <a:t>/government/consultations/a-new-pro-competition-regime-for-digital-markets/outcome/a-new-pro-competition-regime-for-digital-markets-government-response-to-consultation#part-5-pro-competitive-interventions-pcis</a:t>
            </a:r>
          </a:p>
        </p:txBody>
      </p:sp>
      <p:sp>
        <p:nvSpPr>
          <p:cNvPr id="4" name="Slide Number Placeholder 3"/>
          <p:cNvSpPr>
            <a:spLocks noGrp="1"/>
          </p:cNvSpPr>
          <p:nvPr>
            <p:ph type="sldNum" sz="quarter" idx="5"/>
          </p:nvPr>
        </p:nvSpPr>
        <p:spPr/>
        <p:txBody>
          <a:bodyPr/>
          <a:lstStyle/>
          <a:p>
            <a:fld id="{7BFB7F2A-7814-4707-8293-77D1BAA549EF}" type="slidenum">
              <a:t>7</a:t>
            </a:fld>
            <a:endParaRPr lang="en-US"/>
          </a:p>
        </p:txBody>
      </p:sp>
    </p:spTree>
    <p:extLst>
      <p:ext uri="{BB962C8B-B14F-4D97-AF65-F5344CB8AC3E}">
        <p14:creationId xmlns:p14="http://schemas.microsoft.com/office/powerpoint/2010/main" val="4284769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hlinkClick r:id="rId3"/>
              </a:rPr>
              <a:t>https://www.ashurst.com/en/news-and-insights/legal-updates/uk-government-update-on-digital-markets-competition-and-consumer-bill/</a:t>
            </a:r>
            <a:r>
              <a:rPr lang="en-US"/>
              <a:t> </a:t>
            </a:r>
            <a:endParaRPr lang="en-US">
              <a:cs typeface="Calibri" panose="020F0502020204030204"/>
            </a:endParaRPr>
          </a:p>
          <a:p>
            <a:endParaRPr lang="en-US">
              <a:cs typeface="Calibri" panose="020F0502020204030204"/>
            </a:endParaRPr>
          </a:p>
          <a:p>
            <a:r>
              <a:rPr lang="en-US"/>
              <a:t>https://www.clearygottlieb.com/-/media/files/rostrum/uk/22092308%20digital%20markets%20regulation%20handbookr16united%20kingdom</a:t>
            </a:r>
          </a:p>
        </p:txBody>
      </p:sp>
      <p:sp>
        <p:nvSpPr>
          <p:cNvPr id="4" name="Slide Number Placeholder 3"/>
          <p:cNvSpPr>
            <a:spLocks noGrp="1"/>
          </p:cNvSpPr>
          <p:nvPr>
            <p:ph type="sldNum" sz="quarter" idx="5"/>
          </p:nvPr>
        </p:nvSpPr>
        <p:spPr/>
        <p:txBody>
          <a:bodyPr/>
          <a:lstStyle/>
          <a:p>
            <a:fld id="{7BFB7F2A-7814-4707-8293-77D1BAA549EF}" type="slidenum">
              <a:t>8</a:t>
            </a:fld>
            <a:endParaRPr lang="en-US"/>
          </a:p>
        </p:txBody>
      </p:sp>
    </p:spTree>
    <p:extLst>
      <p:ext uri="{BB962C8B-B14F-4D97-AF65-F5344CB8AC3E}">
        <p14:creationId xmlns:p14="http://schemas.microsoft.com/office/powerpoint/2010/main" val="11114665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hlinkClick r:id="rId3"/>
              </a:rPr>
              <a:t>https://www.ashurst.com/en/news-and-insights/legal-updates/uk-government-update-on-digital-markets-competition-and-consumer-bill/</a:t>
            </a:r>
            <a:r>
              <a:rPr lang="en-US" dirty="0"/>
              <a:t> </a:t>
            </a:r>
            <a:endParaRPr lang="en-US" dirty="0">
              <a:cs typeface="Calibri" panose="020F0502020204030204"/>
            </a:endParaRPr>
          </a:p>
          <a:p>
            <a:endParaRPr lang="en-US" dirty="0">
              <a:cs typeface="Calibri" panose="020F0502020204030204"/>
            </a:endParaRPr>
          </a:p>
          <a:p>
            <a:r>
              <a:rPr lang="en-US" dirty="0"/>
              <a:t>https://</a:t>
            </a:r>
            <a:r>
              <a:rPr lang="en-US" dirty="0" err="1"/>
              <a:t>www.clearygottlieb.com</a:t>
            </a:r>
            <a:r>
              <a:rPr lang="en-US" dirty="0"/>
              <a:t>/-/media/files/rostrum/</a:t>
            </a:r>
            <a:r>
              <a:rPr lang="en-US" dirty="0" err="1"/>
              <a:t>uk</a:t>
            </a:r>
            <a:r>
              <a:rPr lang="en-US" dirty="0"/>
              <a:t>/22092308%20digital%20markets%20regulation%20handbookr16united%20kingdom</a:t>
            </a:r>
          </a:p>
        </p:txBody>
      </p:sp>
      <p:sp>
        <p:nvSpPr>
          <p:cNvPr id="4" name="Slide Number Placeholder 3"/>
          <p:cNvSpPr>
            <a:spLocks noGrp="1"/>
          </p:cNvSpPr>
          <p:nvPr>
            <p:ph type="sldNum" sz="quarter" idx="5"/>
          </p:nvPr>
        </p:nvSpPr>
        <p:spPr/>
        <p:txBody>
          <a:bodyPr/>
          <a:lstStyle/>
          <a:p>
            <a:fld id="{7BFB7F2A-7814-4707-8293-77D1BAA549EF}" type="slidenum">
              <a:t>9</a:t>
            </a:fld>
            <a:endParaRPr lang="en-US"/>
          </a:p>
        </p:txBody>
      </p:sp>
    </p:spTree>
    <p:extLst>
      <p:ext uri="{BB962C8B-B14F-4D97-AF65-F5344CB8AC3E}">
        <p14:creationId xmlns:p14="http://schemas.microsoft.com/office/powerpoint/2010/main" val="3205796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3/2/23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3/2/23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3/2/23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612E1-C7D6-3C95-E5AE-8BBDEE90098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E8C0231-8C2D-30B6-C430-F683CA6BF4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6C23A48-A29B-CB4C-2A33-871074EE91B2}"/>
              </a:ext>
            </a:extLst>
          </p:cNvPr>
          <p:cNvSpPr>
            <a:spLocks noGrp="1"/>
          </p:cNvSpPr>
          <p:nvPr>
            <p:ph type="dt" sz="half" idx="10"/>
          </p:nvPr>
        </p:nvSpPr>
        <p:spPr/>
        <p:txBody>
          <a:bodyPr/>
          <a:lstStyle/>
          <a:p>
            <a:fld id="{3A0BA04F-45FF-E94D-A791-BFFA289D5829}" type="datetime1">
              <a:rPr lang="en-US" smtClean="0"/>
              <a:t>3/2/23</a:t>
            </a:fld>
            <a:endParaRPr lang="en-US" dirty="0"/>
          </a:p>
        </p:txBody>
      </p:sp>
      <p:sp>
        <p:nvSpPr>
          <p:cNvPr id="5" name="Footer Placeholder 4">
            <a:extLst>
              <a:ext uri="{FF2B5EF4-FFF2-40B4-BE49-F238E27FC236}">
                <a16:creationId xmlns:a16="http://schemas.microsoft.com/office/drawing/2014/main" id="{BD53D764-83DF-7E38-A1F1-9CEDB3B67498}"/>
              </a:ext>
            </a:extLst>
          </p:cNvPr>
          <p:cNvSpPr>
            <a:spLocks noGrp="1"/>
          </p:cNvSpPr>
          <p:nvPr>
            <p:ph type="ftr" sz="quarter" idx="11"/>
          </p:nvPr>
        </p:nvSpPr>
        <p:spPr/>
        <p:txBody>
          <a:bodyPr/>
          <a:lstStyle/>
          <a:p>
            <a:r>
              <a:rPr lang="en-US" dirty="0"/>
              <a:t>DRAFT NOT FOR CIRCULATION </a:t>
            </a:r>
          </a:p>
        </p:txBody>
      </p:sp>
      <p:sp>
        <p:nvSpPr>
          <p:cNvPr id="6" name="Slide Number Placeholder 5">
            <a:extLst>
              <a:ext uri="{FF2B5EF4-FFF2-40B4-BE49-F238E27FC236}">
                <a16:creationId xmlns:a16="http://schemas.microsoft.com/office/drawing/2014/main" id="{356B422C-3947-1E77-3E13-6A4146E271BD}"/>
              </a:ext>
            </a:extLst>
          </p:cNvPr>
          <p:cNvSpPr>
            <a:spLocks noGrp="1"/>
          </p:cNvSpPr>
          <p:nvPr>
            <p:ph type="sldNum" sz="quarter" idx="12"/>
          </p:nvPr>
        </p:nvSpPr>
        <p:spPr/>
        <p:txBody>
          <a:bodyPr/>
          <a:lstStyle/>
          <a:p>
            <a:fld id="{2ED1C650-3AC1-FC4F-BFFF-4831FAFAAA3B}" type="slidenum">
              <a:rPr lang="en-US" smtClean="0"/>
              <a:t>‹#›</a:t>
            </a:fld>
            <a:endParaRPr lang="en-US" dirty="0"/>
          </a:p>
        </p:txBody>
      </p:sp>
    </p:spTree>
    <p:extLst>
      <p:ext uri="{BB962C8B-B14F-4D97-AF65-F5344CB8AC3E}">
        <p14:creationId xmlns:p14="http://schemas.microsoft.com/office/powerpoint/2010/main" val="3507730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B1EEE-002D-0DB2-0D0C-296FE9DD9C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CF71C97-17DD-6B40-EC2B-62109DDA908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8A66EC-D22F-6E0C-F9B5-6EA100813A68}"/>
              </a:ext>
            </a:extLst>
          </p:cNvPr>
          <p:cNvSpPr>
            <a:spLocks noGrp="1"/>
          </p:cNvSpPr>
          <p:nvPr>
            <p:ph type="dt" sz="half" idx="10"/>
          </p:nvPr>
        </p:nvSpPr>
        <p:spPr/>
        <p:txBody>
          <a:bodyPr/>
          <a:lstStyle/>
          <a:p>
            <a:fld id="{BCF477A9-D2C0-9E42-9877-52CAB6327C5A}" type="datetime1">
              <a:rPr lang="en-US" smtClean="0"/>
              <a:t>3/2/23</a:t>
            </a:fld>
            <a:endParaRPr lang="en-US" dirty="0"/>
          </a:p>
        </p:txBody>
      </p:sp>
      <p:sp>
        <p:nvSpPr>
          <p:cNvPr id="5" name="Footer Placeholder 4">
            <a:extLst>
              <a:ext uri="{FF2B5EF4-FFF2-40B4-BE49-F238E27FC236}">
                <a16:creationId xmlns:a16="http://schemas.microsoft.com/office/drawing/2014/main" id="{8AEC497C-429C-40F1-647A-766F51E8B5B4}"/>
              </a:ext>
            </a:extLst>
          </p:cNvPr>
          <p:cNvSpPr>
            <a:spLocks noGrp="1"/>
          </p:cNvSpPr>
          <p:nvPr>
            <p:ph type="ftr" sz="quarter" idx="11"/>
          </p:nvPr>
        </p:nvSpPr>
        <p:spPr/>
        <p:txBody>
          <a:bodyPr/>
          <a:lstStyle/>
          <a:p>
            <a:r>
              <a:rPr lang="en-US" dirty="0"/>
              <a:t>DRAFT NOT FOR CIRCULATION </a:t>
            </a:r>
          </a:p>
        </p:txBody>
      </p:sp>
      <p:sp>
        <p:nvSpPr>
          <p:cNvPr id="6" name="Slide Number Placeholder 5">
            <a:extLst>
              <a:ext uri="{FF2B5EF4-FFF2-40B4-BE49-F238E27FC236}">
                <a16:creationId xmlns:a16="http://schemas.microsoft.com/office/drawing/2014/main" id="{F6A9DEC4-48C5-CC5D-DD0B-6AE817B213A7}"/>
              </a:ext>
            </a:extLst>
          </p:cNvPr>
          <p:cNvSpPr>
            <a:spLocks noGrp="1"/>
          </p:cNvSpPr>
          <p:nvPr>
            <p:ph type="sldNum" sz="quarter" idx="12"/>
          </p:nvPr>
        </p:nvSpPr>
        <p:spPr/>
        <p:txBody>
          <a:bodyPr/>
          <a:lstStyle/>
          <a:p>
            <a:fld id="{2ED1C650-3AC1-FC4F-BFFF-4831FAFAAA3B}" type="slidenum">
              <a:rPr lang="en-US" smtClean="0"/>
              <a:t>‹#›</a:t>
            </a:fld>
            <a:endParaRPr lang="en-US" dirty="0"/>
          </a:p>
        </p:txBody>
      </p:sp>
    </p:spTree>
    <p:extLst>
      <p:ext uri="{BB962C8B-B14F-4D97-AF65-F5344CB8AC3E}">
        <p14:creationId xmlns:p14="http://schemas.microsoft.com/office/powerpoint/2010/main" val="13214068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B863C-5C98-71BA-76DE-626EFC6A16A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BEAED72-935F-0F46-3BDE-630625969E7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8B5E57C-7BB5-8C4E-733E-BDCD473A8D66}"/>
              </a:ext>
            </a:extLst>
          </p:cNvPr>
          <p:cNvSpPr>
            <a:spLocks noGrp="1"/>
          </p:cNvSpPr>
          <p:nvPr>
            <p:ph type="dt" sz="half" idx="10"/>
          </p:nvPr>
        </p:nvSpPr>
        <p:spPr/>
        <p:txBody>
          <a:bodyPr/>
          <a:lstStyle/>
          <a:p>
            <a:fld id="{0BB511F8-F24B-E24E-B9E6-E10722C3ADB1}" type="datetime1">
              <a:rPr lang="en-US" smtClean="0"/>
              <a:t>3/2/23</a:t>
            </a:fld>
            <a:endParaRPr lang="en-US" dirty="0"/>
          </a:p>
        </p:txBody>
      </p:sp>
      <p:sp>
        <p:nvSpPr>
          <p:cNvPr id="5" name="Footer Placeholder 4">
            <a:extLst>
              <a:ext uri="{FF2B5EF4-FFF2-40B4-BE49-F238E27FC236}">
                <a16:creationId xmlns:a16="http://schemas.microsoft.com/office/drawing/2014/main" id="{AAA0ACFC-52C8-0CEE-39AD-DE8A472F0144}"/>
              </a:ext>
            </a:extLst>
          </p:cNvPr>
          <p:cNvSpPr>
            <a:spLocks noGrp="1"/>
          </p:cNvSpPr>
          <p:nvPr>
            <p:ph type="ftr" sz="quarter" idx="11"/>
          </p:nvPr>
        </p:nvSpPr>
        <p:spPr/>
        <p:txBody>
          <a:bodyPr/>
          <a:lstStyle/>
          <a:p>
            <a:r>
              <a:rPr lang="en-US" dirty="0"/>
              <a:t>DRAFT NOT FOR CIRCULATION </a:t>
            </a:r>
          </a:p>
        </p:txBody>
      </p:sp>
      <p:sp>
        <p:nvSpPr>
          <p:cNvPr id="6" name="Slide Number Placeholder 5">
            <a:extLst>
              <a:ext uri="{FF2B5EF4-FFF2-40B4-BE49-F238E27FC236}">
                <a16:creationId xmlns:a16="http://schemas.microsoft.com/office/drawing/2014/main" id="{691EE9D6-958A-9700-2BF6-D7239278F376}"/>
              </a:ext>
            </a:extLst>
          </p:cNvPr>
          <p:cNvSpPr>
            <a:spLocks noGrp="1"/>
          </p:cNvSpPr>
          <p:nvPr>
            <p:ph type="sldNum" sz="quarter" idx="12"/>
          </p:nvPr>
        </p:nvSpPr>
        <p:spPr/>
        <p:txBody>
          <a:bodyPr/>
          <a:lstStyle/>
          <a:p>
            <a:fld id="{2ED1C650-3AC1-FC4F-BFFF-4831FAFAAA3B}" type="slidenum">
              <a:rPr lang="en-US" smtClean="0"/>
              <a:t>‹#›</a:t>
            </a:fld>
            <a:endParaRPr lang="en-US" dirty="0"/>
          </a:p>
        </p:txBody>
      </p:sp>
    </p:spTree>
    <p:extLst>
      <p:ext uri="{BB962C8B-B14F-4D97-AF65-F5344CB8AC3E}">
        <p14:creationId xmlns:p14="http://schemas.microsoft.com/office/powerpoint/2010/main" val="8181162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7FD55D-0DC0-805E-91E7-7FE6ECAC37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EADBD4-9D5B-2DEB-23BC-4D778C7B3D6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EFE60EE-E05E-27D1-EA61-865947DE39D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4380045-630E-DF20-C2C3-D97C2C27A58D}"/>
              </a:ext>
            </a:extLst>
          </p:cNvPr>
          <p:cNvSpPr>
            <a:spLocks noGrp="1"/>
          </p:cNvSpPr>
          <p:nvPr>
            <p:ph type="dt" sz="half" idx="10"/>
          </p:nvPr>
        </p:nvSpPr>
        <p:spPr/>
        <p:txBody>
          <a:bodyPr/>
          <a:lstStyle/>
          <a:p>
            <a:fld id="{A3D6D0F1-1E51-8446-B437-7030B8ED7668}" type="datetime1">
              <a:rPr lang="en-US" smtClean="0"/>
              <a:t>3/2/23</a:t>
            </a:fld>
            <a:endParaRPr lang="en-US" dirty="0"/>
          </a:p>
        </p:txBody>
      </p:sp>
      <p:sp>
        <p:nvSpPr>
          <p:cNvPr id="6" name="Footer Placeholder 5">
            <a:extLst>
              <a:ext uri="{FF2B5EF4-FFF2-40B4-BE49-F238E27FC236}">
                <a16:creationId xmlns:a16="http://schemas.microsoft.com/office/drawing/2014/main" id="{A81ABF53-FAF8-4CC8-51F6-B21D29554DFA}"/>
              </a:ext>
            </a:extLst>
          </p:cNvPr>
          <p:cNvSpPr>
            <a:spLocks noGrp="1"/>
          </p:cNvSpPr>
          <p:nvPr>
            <p:ph type="ftr" sz="quarter" idx="11"/>
          </p:nvPr>
        </p:nvSpPr>
        <p:spPr/>
        <p:txBody>
          <a:bodyPr/>
          <a:lstStyle/>
          <a:p>
            <a:r>
              <a:rPr lang="en-US" dirty="0"/>
              <a:t>DRAFT NOT FOR CIRCULATION </a:t>
            </a:r>
          </a:p>
        </p:txBody>
      </p:sp>
      <p:sp>
        <p:nvSpPr>
          <p:cNvPr id="7" name="Slide Number Placeholder 6">
            <a:extLst>
              <a:ext uri="{FF2B5EF4-FFF2-40B4-BE49-F238E27FC236}">
                <a16:creationId xmlns:a16="http://schemas.microsoft.com/office/drawing/2014/main" id="{93FB7441-D1E7-4864-2903-6938441B25F9}"/>
              </a:ext>
            </a:extLst>
          </p:cNvPr>
          <p:cNvSpPr>
            <a:spLocks noGrp="1"/>
          </p:cNvSpPr>
          <p:nvPr>
            <p:ph type="sldNum" sz="quarter" idx="12"/>
          </p:nvPr>
        </p:nvSpPr>
        <p:spPr/>
        <p:txBody>
          <a:bodyPr/>
          <a:lstStyle/>
          <a:p>
            <a:fld id="{2ED1C650-3AC1-FC4F-BFFF-4831FAFAAA3B}" type="slidenum">
              <a:rPr lang="en-US" smtClean="0"/>
              <a:t>‹#›</a:t>
            </a:fld>
            <a:endParaRPr lang="en-US" dirty="0"/>
          </a:p>
        </p:txBody>
      </p:sp>
    </p:spTree>
    <p:extLst>
      <p:ext uri="{BB962C8B-B14F-4D97-AF65-F5344CB8AC3E}">
        <p14:creationId xmlns:p14="http://schemas.microsoft.com/office/powerpoint/2010/main" val="2137320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84D924-5496-EFE6-7B08-55AD5799A80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9940F0D-3F42-0D47-6D59-515E6B09A7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9ACA4CC-6B37-E655-F939-DECF8A7F22E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2F0D483-5B51-C1BE-A020-4C095EC48C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9963A30-A7D6-9AC4-BDE5-2EA59DC8BA8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3296D26-DC51-CC26-BC74-8D1A338DA388}"/>
              </a:ext>
            </a:extLst>
          </p:cNvPr>
          <p:cNvSpPr>
            <a:spLocks noGrp="1"/>
          </p:cNvSpPr>
          <p:nvPr>
            <p:ph type="dt" sz="half" idx="10"/>
          </p:nvPr>
        </p:nvSpPr>
        <p:spPr/>
        <p:txBody>
          <a:bodyPr/>
          <a:lstStyle/>
          <a:p>
            <a:fld id="{402456C8-3401-0341-AF05-A05B6C42A5DA}" type="datetime1">
              <a:rPr lang="en-US" smtClean="0"/>
              <a:t>3/2/23</a:t>
            </a:fld>
            <a:endParaRPr lang="en-US" dirty="0"/>
          </a:p>
        </p:txBody>
      </p:sp>
      <p:sp>
        <p:nvSpPr>
          <p:cNvPr id="8" name="Footer Placeholder 7">
            <a:extLst>
              <a:ext uri="{FF2B5EF4-FFF2-40B4-BE49-F238E27FC236}">
                <a16:creationId xmlns:a16="http://schemas.microsoft.com/office/drawing/2014/main" id="{3620FF21-579E-E7CA-90DA-0A59DCCC3FFA}"/>
              </a:ext>
            </a:extLst>
          </p:cNvPr>
          <p:cNvSpPr>
            <a:spLocks noGrp="1"/>
          </p:cNvSpPr>
          <p:nvPr>
            <p:ph type="ftr" sz="quarter" idx="11"/>
          </p:nvPr>
        </p:nvSpPr>
        <p:spPr/>
        <p:txBody>
          <a:bodyPr/>
          <a:lstStyle/>
          <a:p>
            <a:r>
              <a:rPr lang="en-US" dirty="0"/>
              <a:t>DRAFT NOT FOR CIRCULATION </a:t>
            </a:r>
          </a:p>
        </p:txBody>
      </p:sp>
      <p:sp>
        <p:nvSpPr>
          <p:cNvPr id="9" name="Slide Number Placeholder 8">
            <a:extLst>
              <a:ext uri="{FF2B5EF4-FFF2-40B4-BE49-F238E27FC236}">
                <a16:creationId xmlns:a16="http://schemas.microsoft.com/office/drawing/2014/main" id="{AEC5DB30-CDB7-EF7D-04A6-30F1F675D966}"/>
              </a:ext>
            </a:extLst>
          </p:cNvPr>
          <p:cNvSpPr>
            <a:spLocks noGrp="1"/>
          </p:cNvSpPr>
          <p:nvPr>
            <p:ph type="sldNum" sz="quarter" idx="12"/>
          </p:nvPr>
        </p:nvSpPr>
        <p:spPr/>
        <p:txBody>
          <a:bodyPr/>
          <a:lstStyle/>
          <a:p>
            <a:fld id="{2ED1C650-3AC1-FC4F-BFFF-4831FAFAAA3B}" type="slidenum">
              <a:rPr lang="en-US" smtClean="0"/>
              <a:t>‹#›</a:t>
            </a:fld>
            <a:endParaRPr lang="en-US" dirty="0"/>
          </a:p>
        </p:txBody>
      </p:sp>
    </p:spTree>
    <p:extLst>
      <p:ext uri="{BB962C8B-B14F-4D97-AF65-F5344CB8AC3E}">
        <p14:creationId xmlns:p14="http://schemas.microsoft.com/office/powerpoint/2010/main" val="28176853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B538E-5041-BF21-15A3-1253EAA940A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A63EC3C-A91F-ECAA-A8B7-AAF3A3522E33}"/>
              </a:ext>
            </a:extLst>
          </p:cNvPr>
          <p:cNvSpPr>
            <a:spLocks noGrp="1"/>
          </p:cNvSpPr>
          <p:nvPr>
            <p:ph type="dt" sz="half" idx="10"/>
          </p:nvPr>
        </p:nvSpPr>
        <p:spPr/>
        <p:txBody>
          <a:bodyPr/>
          <a:lstStyle/>
          <a:p>
            <a:fld id="{F1F37F34-397B-9147-BFFE-07EB7D757B6B}" type="datetime1">
              <a:rPr lang="en-US" smtClean="0"/>
              <a:t>3/2/23</a:t>
            </a:fld>
            <a:endParaRPr lang="en-US" dirty="0"/>
          </a:p>
        </p:txBody>
      </p:sp>
      <p:sp>
        <p:nvSpPr>
          <p:cNvPr id="4" name="Footer Placeholder 3">
            <a:extLst>
              <a:ext uri="{FF2B5EF4-FFF2-40B4-BE49-F238E27FC236}">
                <a16:creationId xmlns:a16="http://schemas.microsoft.com/office/drawing/2014/main" id="{0073DCE0-168C-7F14-CE3A-54E72F942BB4}"/>
              </a:ext>
            </a:extLst>
          </p:cNvPr>
          <p:cNvSpPr>
            <a:spLocks noGrp="1"/>
          </p:cNvSpPr>
          <p:nvPr>
            <p:ph type="ftr" sz="quarter" idx="11"/>
          </p:nvPr>
        </p:nvSpPr>
        <p:spPr/>
        <p:txBody>
          <a:bodyPr/>
          <a:lstStyle/>
          <a:p>
            <a:r>
              <a:rPr lang="en-US" dirty="0"/>
              <a:t>DRAFT NOT FOR CIRCULATION </a:t>
            </a:r>
          </a:p>
        </p:txBody>
      </p:sp>
      <p:sp>
        <p:nvSpPr>
          <p:cNvPr id="5" name="Slide Number Placeholder 4">
            <a:extLst>
              <a:ext uri="{FF2B5EF4-FFF2-40B4-BE49-F238E27FC236}">
                <a16:creationId xmlns:a16="http://schemas.microsoft.com/office/drawing/2014/main" id="{D82FCF46-DD51-8ADD-8E76-C3D2BFB50348}"/>
              </a:ext>
            </a:extLst>
          </p:cNvPr>
          <p:cNvSpPr>
            <a:spLocks noGrp="1"/>
          </p:cNvSpPr>
          <p:nvPr>
            <p:ph type="sldNum" sz="quarter" idx="12"/>
          </p:nvPr>
        </p:nvSpPr>
        <p:spPr/>
        <p:txBody>
          <a:bodyPr/>
          <a:lstStyle/>
          <a:p>
            <a:fld id="{2ED1C650-3AC1-FC4F-BFFF-4831FAFAAA3B}" type="slidenum">
              <a:rPr lang="en-US" smtClean="0"/>
              <a:t>‹#›</a:t>
            </a:fld>
            <a:endParaRPr lang="en-US" dirty="0"/>
          </a:p>
        </p:txBody>
      </p:sp>
    </p:spTree>
    <p:extLst>
      <p:ext uri="{BB962C8B-B14F-4D97-AF65-F5344CB8AC3E}">
        <p14:creationId xmlns:p14="http://schemas.microsoft.com/office/powerpoint/2010/main" val="41996204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C0FD590-2DA6-FB44-99AB-DC60CF66FC31}"/>
              </a:ext>
            </a:extLst>
          </p:cNvPr>
          <p:cNvSpPr>
            <a:spLocks noGrp="1"/>
          </p:cNvSpPr>
          <p:nvPr>
            <p:ph type="dt" sz="half" idx="10"/>
          </p:nvPr>
        </p:nvSpPr>
        <p:spPr/>
        <p:txBody>
          <a:bodyPr/>
          <a:lstStyle/>
          <a:p>
            <a:fld id="{B6AFA891-9890-AE40-97E8-FBA9F1FB4087}" type="datetime1">
              <a:rPr lang="en-US" smtClean="0"/>
              <a:t>3/2/23</a:t>
            </a:fld>
            <a:endParaRPr lang="en-US" dirty="0"/>
          </a:p>
        </p:txBody>
      </p:sp>
      <p:sp>
        <p:nvSpPr>
          <p:cNvPr id="3" name="Footer Placeholder 2">
            <a:extLst>
              <a:ext uri="{FF2B5EF4-FFF2-40B4-BE49-F238E27FC236}">
                <a16:creationId xmlns:a16="http://schemas.microsoft.com/office/drawing/2014/main" id="{920B25F7-E6C4-09DD-71C4-F45E21C2F4BD}"/>
              </a:ext>
            </a:extLst>
          </p:cNvPr>
          <p:cNvSpPr>
            <a:spLocks noGrp="1"/>
          </p:cNvSpPr>
          <p:nvPr>
            <p:ph type="ftr" sz="quarter" idx="11"/>
          </p:nvPr>
        </p:nvSpPr>
        <p:spPr/>
        <p:txBody>
          <a:bodyPr/>
          <a:lstStyle/>
          <a:p>
            <a:r>
              <a:rPr lang="en-US" dirty="0"/>
              <a:t>DRAFT NOT FOR CIRCULATION </a:t>
            </a:r>
          </a:p>
        </p:txBody>
      </p:sp>
      <p:sp>
        <p:nvSpPr>
          <p:cNvPr id="4" name="Slide Number Placeholder 3">
            <a:extLst>
              <a:ext uri="{FF2B5EF4-FFF2-40B4-BE49-F238E27FC236}">
                <a16:creationId xmlns:a16="http://schemas.microsoft.com/office/drawing/2014/main" id="{3B1DE927-5136-6035-996A-A4F79DCE381A}"/>
              </a:ext>
            </a:extLst>
          </p:cNvPr>
          <p:cNvSpPr>
            <a:spLocks noGrp="1"/>
          </p:cNvSpPr>
          <p:nvPr>
            <p:ph type="sldNum" sz="quarter" idx="12"/>
          </p:nvPr>
        </p:nvSpPr>
        <p:spPr/>
        <p:txBody>
          <a:bodyPr/>
          <a:lstStyle/>
          <a:p>
            <a:fld id="{2ED1C650-3AC1-FC4F-BFFF-4831FAFAAA3B}" type="slidenum">
              <a:rPr lang="en-US" smtClean="0"/>
              <a:t>‹#›</a:t>
            </a:fld>
            <a:endParaRPr lang="en-US" dirty="0"/>
          </a:p>
        </p:txBody>
      </p:sp>
    </p:spTree>
    <p:extLst>
      <p:ext uri="{BB962C8B-B14F-4D97-AF65-F5344CB8AC3E}">
        <p14:creationId xmlns:p14="http://schemas.microsoft.com/office/powerpoint/2010/main" val="28093461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1C5AF-C618-47D7-2D3E-074413FFDF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511DF59-21B6-420F-114B-053502168D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580E74C-64E3-3ED5-3691-E016BD229E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4E07026-7032-2C0E-D5EC-18475CA456E0}"/>
              </a:ext>
            </a:extLst>
          </p:cNvPr>
          <p:cNvSpPr>
            <a:spLocks noGrp="1"/>
          </p:cNvSpPr>
          <p:nvPr>
            <p:ph type="dt" sz="half" idx="10"/>
          </p:nvPr>
        </p:nvSpPr>
        <p:spPr/>
        <p:txBody>
          <a:bodyPr/>
          <a:lstStyle/>
          <a:p>
            <a:fld id="{46B6B268-A17B-5F45-886E-DA9CB16DCB13}" type="datetime1">
              <a:rPr lang="en-US" smtClean="0"/>
              <a:t>3/2/23</a:t>
            </a:fld>
            <a:endParaRPr lang="en-US" dirty="0"/>
          </a:p>
        </p:txBody>
      </p:sp>
      <p:sp>
        <p:nvSpPr>
          <p:cNvPr id="6" name="Footer Placeholder 5">
            <a:extLst>
              <a:ext uri="{FF2B5EF4-FFF2-40B4-BE49-F238E27FC236}">
                <a16:creationId xmlns:a16="http://schemas.microsoft.com/office/drawing/2014/main" id="{171224DB-6C82-8402-131E-AF7BA0E48A24}"/>
              </a:ext>
            </a:extLst>
          </p:cNvPr>
          <p:cNvSpPr>
            <a:spLocks noGrp="1"/>
          </p:cNvSpPr>
          <p:nvPr>
            <p:ph type="ftr" sz="quarter" idx="11"/>
          </p:nvPr>
        </p:nvSpPr>
        <p:spPr/>
        <p:txBody>
          <a:bodyPr/>
          <a:lstStyle/>
          <a:p>
            <a:r>
              <a:rPr lang="en-US" dirty="0"/>
              <a:t>DRAFT NOT FOR CIRCULATION </a:t>
            </a:r>
          </a:p>
        </p:txBody>
      </p:sp>
      <p:sp>
        <p:nvSpPr>
          <p:cNvPr id="7" name="Slide Number Placeholder 6">
            <a:extLst>
              <a:ext uri="{FF2B5EF4-FFF2-40B4-BE49-F238E27FC236}">
                <a16:creationId xmlns:a16="http://schemas.microsoft.com/office/drawing/2014/main" id="{663F8B9E-C67B-4577-870D-0993CFF6121D}"/>
              </a:ext>
            </a:extLst>
          </p:cNvPr>
          <p:cNvSpPr>
            <a:spLocks noGrp="1"/>
          </p:cNvSpPr>
          <p:nvPr>
            <p:ph type="sldNum" sz="quarter" idx="12"/>
          </p:nvPr>
        </p:nvSpPr>
        <p:spPr/>
        <p:txBody>
          <a:bodyPr/>
          <a:lstStyle/>
          <a:p>
            <a:fld id="{2ED1C650-3AC1-FC4F-BFFF-4831FAFAAA3B}" type="slidenum">
              <a:rPr lang="en-US" smtClean="0"/>
              <a:t>‹#›</a:t>
            </a:fld>
            <a:endParaRPr lang="en-US" dirty="0"/>
          </a:p>
        </p:txBody>
      </p:sp>
    </p:spTree>
    <p:extLst>
      <p:ext uri="{BB962C8B-B14F-4D97-AF65-F5344CB8AC3E}">
        <p14:creationId xmlns:p14="http://schemas.microsoft.com/office/powerpoint/2010/main" val="422623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3/2/23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546DD-7AF7-C52E-8735-41F9776EC6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3C003D4-09A7-AEC7-0F2E-963FD7A2B59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E965D5C-0A11-C00B-1AAB-13C9ADD555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B1A413-1EC7-BC81-79DB-F7666C82DEFD}"/>
              </a:ext>
            </a:extLst>
          </p:cNvPr>
          <p:cNvSpPr>
            <a:spLocks noGrp="1"/>
          </p:cNvSpPr>
          <p:nvPr>
            <p:ph type="dt" sz="half" idx="10"/>
          </p:nvPr>
        </p:nvSpPr>
        <p:spPr/>
        <p:txBody>
          <a:bodyPr/>
          <a:lstStyle/>
          <a:p>
            <a:fld id="{710516A6-411E-8343-A317-D5873F3245F8}" type="datetime1">
              <a:rPr lang="en-US" smtClean="0"/>
              <a:t>3/2/23</a:t>
            </a:fld>
            <a:endParaRPr lang="en-US" dirty="0"/>
          </a:p>
        </p:txBody>
      </p:sp>
      <p:sp>
        <p:nvSpPr>
          <p:cNvPr id="6" name="Footer Placeholder 5">
            <a:extLst>
              <a:ext uri="{FF2B5EF4-FFF2-40B4-BE49-F238E27FC236}">
                <a16:creationId xmlns:a16="http://schemas.microsoft.com/office/drawing/2014/main" id="{9A6A3499-EC74-B14B-8E83-86EFE2E73E7F}"/>
              </a:ext>
            </a:extLst>
          </p:cNvPr>
          <p:cNvSpPr>
            <a:spLocks noGrp="1"/>
          </p:cNvSpPr>
          <p:nvPr>
            <p:ph type="ftr" sz="quarter" idx="11"/>
          </p:nvPr>
        </p:nvSpPr>
        <p:spPr/>
        <p:txBody>
          <a:bodyPr/>
          <a:lstStyle/>
          <a:p>
            <a:r>
              <a:rPr lang="en-US" dirty="0"/>
              <a:t>DRAFT NOT FOR CIRCULATION </a:t>
            </a:r>
          </a:p>
        </p:txBody>
      </p:sp>
      <p:sp>
        <p:nvSpPr>
          <p:cNvPr id="7" name="Slide Number Placeholder 6">
            <a:extLst>
              <a:ext uri="{FF2B5EF4-FFF2-40B4-BE49-F238E27FC236}">
                <a16:creationId xmlns:a16="http://schemas.microsoft.com/office/drawing/2014/main" id="{DCB211B9-0B21-D7BC-2739-3ACF19D08A48}"/>
              </a:ext>
            </a:extLst>
          </p:cNvPr>
          <p:cNvSpPr>
            <a:spLocks noGrp="1"/>
          </p:cNvSpPr>
          <p:nvPr>
            <p:ph type="sldNum" sz="quarter" idx="12"/>
          </p:nvPr>
        </p:nvSpPr>
        <p:spPr/>
        <p:txBody>
          <a:bodyPr/>
          <a:lstStyle/>
          <a:p>
            <a:fld id="{2ED1C650-3AC1-FC4F-BFFF-4831FAFAAA3B}" type="slidenum">
              <a:rPr lang="en-US" smtClean="0"/>
              <a:t>‹#›</a:t>
            </a:fld>
            <a:endParaRPr lang="en-US" dirty="0"/>
          </a:p>
        </p:txBody>
      </p:sp>
    </p:spTree>
    <p:extLst>
      <p:ext uri="{BB962C8B-B14F-4D97-AF65-F5344CB8AC3E}">
        <p14:creationId xmlns:p14="http://schemas.microsoft.com/office/powerpoint/2010/main" val="30253059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CDAD8-AE5C-15F8-84D1-561785EC8FC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C746E2A-AB24-1554-7AB6-38D09FF34BC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E0EC52-43EE-2524-E364-654315681FE6}"/>
              </a:ext>
            </a:extLst>
          </p:cNvPr>
          <p:cNvSpPr>
            <a:spLocks noGrp="1"/>
          </p:cNvSpPr>
          <p:nvPr>
            <p:ph type="dt" sz="half" idx="10"/>
          </p:nvPr>
        </p:nvSpPr>
        <p:spPr/>
        <p:txBody>
          <a:bodyPr/>
          <a:lstStyle/>
          <a:p>
            <a:fld id="{44F10BCE-4818-AF47-A4C3-492015B893BE}" type="datetime1">
              <a:rPr lang="en-US" smtClean="0"/>
              <a:t>3/2/23</a:t>
            </a:fld>
            <a:endParaRPr lang="en-US" dirty="0"/>
          </a:p>
        </p:txBody>
      </p:sp>
      <p:sp>
        <p:nvSpPr>
          <p:cNvPr id="5" name="Footer Placeholder 4">
            <a:extLst>
              <a:ext uri="{FF2B5EF4-FFF2-40B4-BE49-F238E27FC236}">
                <a16:creationId xmlns:a16="http://schemas.microsoft.com/office/drawing/2014/main" id="{B1782649-C080-F4A5-548A-85CECCD38BD7}"/>
              </a:ext>
            </a:extLst>
          </p:cNvPr>
          <p:cNvSpPr>
            <a:spLocks noGrp="1"/>
          </p:cNvSpPr>
          <p:nvPr>
            <p:ph type="ftr" sz="quarter" idx="11"/>
          </p:nvPr>
        </p:nvSpPr>
        <p:spPr/>
        <p:txBody>
          <a:bodyPr/>
          <a:lstStyle/>
          <a:p>
            <a:r>
              <a:rPr lang="en-US" dirty="0"/>
              <a:t>DRAFT NOT FOR CIRCULATION </a:t>
            </a:r>
          </a:p>
        </p:txBody>
      </p:sp>
      <p:sp>
        <p:nvSpPr>
          <p:cNvPr id="6" name="Slide Number Placeholder 5">
            <a:extLst>
              <a:ext uri="{FF2B5EF4-FFF2-40B4-BE49-F238E27FC236}">
                <a16:creationId xmlns:a16="http://schemas.microsoft.com/office/drawing/2014/main" id="{0966BF29-DFE2-823E-3439-B4FD1F2DD749}"/>
              </a:ext>
            </a:extLst>
          </p:cNvPr>
          <p:cNvSpPr>
            <a:spLocks noGrp="1"/>
          </p:cNvSpPr>
          <p:nvPr>
            <p:ph type="sldNum" sz="quarter" idx="12"/>
          </p:nvPr>
        </p:nvSpPr>
        <p:spPr/>
        <p:txBody>
          <a:bodyPr/>
          <a:lstStyle/>
          <a:p>
            <a:fld id="{2ED1C650-3AC1-FC4F-BFFF-4831FAFAAA3B}" type="slidenum">
              <a:rPr lang="en-US" smtClean="0"/>
              <a:t>‹#›</a:t>
            </a:fld>
            <a:endParaRPr lang="en-US" dirty="0"/>
          </a:p>
        </p:txBody>
      </p:sp>
    </p:spTree>
    <p:extLst>
      <p:ext uri="{BB962C8B-B14F-4D97-AF65-F5344CB8AC3E}">
        <p14:creationId xmlns:p14="http://schemas.microsoft.com/office/powerpoint/2010/main" val="4788235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15FA211-494D-6AA5-1C7C-DA6196FF3C1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7B1ECF4-673E-00B8-725E-AF609F45509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615D89-1D7B-CEF5-5350-690FBBC44669}"/>
              </a:ext>
            </a:extLst>
          </p:cNvPr>
          <p:cNvSpPr>
            <a:spLocks noGrp="1"/>
          </p:cNvSpPr>
          <p:nvPr>
            <p:ph type="dt" sz="half" idx="10"/>
          </p:nvPr>
        </p:nvSpPr>
        <p:spPr/>
        <p:txBody>
          <a:bodyPr/>
          <a:lstStyle/>
          <a:p>
            <a:fld id="{7C223346-AE34-E540-BBA2-4BCAB3A361A1}" type="datetime1">
              <a:rPr lang="en-US" smtClean="0"/>
              <a:t>3/2/23</a:t>
            </a:fld>
            <a:endParaRPr lang="en-US" dirty="0"/>
          </a:p>
        </p:txBody>
      </p:sp>
      <p:sp>
        <p:nvSpPr>
          <p:cNvPr id="5" name="Footer Placeholder 4">
            <a:extLst>
              <a:ext uri="{FF2B5EF4-FFF2-40B4-BE49-F238E27FC236}">
                <a16:creationId xmlns:a16="http://schemas.microsoft.com/office/drawing/2014/main" id="{A0E846BA-CAD9-95A1-7F77-8CE60F937431}"/>
              </a:ext>
            </a:extLst>
          </p:cNvPr>
          <p:cNvSpPr>
            <a:spLocks noGrp="1"/>
          </p:cNvSpPr>
          <p:nvPr>
            <p:ph type="ftr" sz="quarter" idx="11"/>
          </p:nvPr>
        </p:nvSpPr>
        <p:spPr/>
        <p:txBody>
          <a:bodyPr/>
          <a:lstStyle/>
          <a:p>
            <a:r>
              <a:rPr lang="en-US" dirty="0"/>
              <a:t>DRAFT NOT FOR CIRCULATION </a:t>
            </a:r>
          </a:p>
        </p:txBody>
      </p:sp>
      <p:sp>
        <p:nvSpPr>
          <p:cNvPr id="6" name="Slide Number Placeholder 5">
            <a:extLst>
              <a:ext uri="{FF2B5EF4-FFF2-40B4-BE49-F238E27FC236}">
                <a16:creationId xmlns:a16="http://schemas.microsoft.com/office/drawing/2014/main" id="{03F47837-498F-B31B-D896-CCCC0AAC5DCB}"/>
              </a:ext>
            </a:extLst>
          </p:cNvPr>
          <p:cNvSpPr>
            <a:spLocks noGrp="1"/>
          </p:cNvSpPr>
          <p:nvPr>
            <p:ph type="sldNum" sz="quarter" idx="12"/>
          </p:nvPr>
        </p:nvSpPr>
        <p:spPr/>
        <p:txBody>
          <a:bodyPr/>
          <a:lstStyle/>
          <a:p>
            <a:fld id="{2ED1C650-3AC1-FC4F-BFFF-4831FAFAAA3B}" type="slidenum">
              <a:rPr lang="en-US" smtClean="0"/>
              <a:t>‹#›</a:t>
            </a:fld>
            <a:endParaRPr lang="en-US" dirty="0"/>
          </a:p>
        </p:txBody>
      </p:sp>
    </p:spTree>
    <p:extLst>
      <p:ext uri="{BB962C8B-B14F-4D97-AF65-F5344CB8AC3E}">
        <p14:creationId xmlns:p14="http://schemas.microsoft.com/office/powerpoint/2010/main" val="4079947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3/2/23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3/2/23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3/2/23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3/2/23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3/2/23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3/2/23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3/2/23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3/2/23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87EC102-0745-1850-CA06-57C2DD8FC12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A7056FF-C06D-5F93-47C1-4AF42FA89B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CE464B-5E61-71A6-CEB6-6AD27CB775D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AEB89E-E4E3-C147-98BD-9C2FDCF95590}" type="datetime1">
              <a:rPr lang="en-US" smtClean="0"/>
              <a:t>3/2/23</a:t>
            </a:fld>
            <a:endParaRPr lang="en-US" dirty="0"/>
          </a:p>
        </p:txBody>
      </p:sp>
      <p:sp>
        <p:nvSpPr>
          <p:cNvPr id="5" name="Footer Placeholder 4">
            <a:extLst>
              <a:ext uri="{FF2B5EF4-FFF2-40B4-BE49-F238E27FC236}">
                <a16:creationId xmlns:a16="http://schemas.microsoft.com/office/drawing/2014/main" id="{036352D5-36DD-5C59-8745-8F7880FD5CC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DRAFT NOT FOR CIRCULATION </a:t>
            </a:r>
          </a:p>
        </p:txBody>
      </p:sp>
      <p:sp>
        <p:nvSpPr>
          <p:cNvPr id="6" name="Slide Number Placeholder 5">
            <a:extLst>
              <a:ext uri="{FF2B5EF4-FFF2-40B4-BE49-F238E27FC236}">
                <a16:creationId xmlns:a16="http://schemas.microsoft.com/office/drawing/2014/main" id="{4F06B178-171F-35EE-C7F9-EA0532EE7D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D1C650-3AC1-FC4F-BFFF-4831FAFAAA3B}" type="slidenum">
              <a:rPr lang="en-US" smtClean="0"/>
              <a:t>‹#›</a:t>
            </a:fld>
            <a:endParaRPr lang="en-US" dirty="0"/>
          </a:p>
        </p:txBody>
      </p:sp>
    </p:spTree>
    <p:extLst>
      <p:ext uri="{BB962C8B-B14F-4D97-AF65-F5344CB8AC3E}">
        <p14:creationId xmlns:p14="http://schemas.microsoft.com/office/powerpoint/2010/main" val="346504212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18/10/relationships/comments" Target="../comments/modernComment_163_D4534FBB.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6.xml"/><Relationship Id="rId1" Type="http://schemas.openxmlformats.org/officeDocument/2006/relationships/slideLayout" Target="../slideLayouts/slideLayout1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microsoft.com/office/2018/10/relationships/comments" Target="../comments/modernComment_107_BA348168.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microsoft.com/office/2007/relationships/diagramDrawing" Target="../diagrams/drawing5.xml"/><Relationship Id="rId3" Type="http://schemas.microsoft.com/office/2018/10/relationships/comments" Target="../comments/modernComment_10E_B880FFB0.xml"/><Relationship Id="rId7" Type="http://schemas.openxmlformats.org/officeDocument/2006/relationships/diagramColors" Target="../diagrams/colors5.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8" name="Rectangle 37">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0" name="Rectangle 39">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2" name="Rectangle 41">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4" name="Rectangle 43">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6" name="Freeform: Shape 45">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FF05456-293E-72C0-2145-BAF3CE2D5D5F}"/>
              </a:ext>
            </a:extLst>
          </p:cNvPr>
          <p:cNvSpPr>
            <a:spLocks noGrp="1"/>
          </p:cNvSpPr>
          <p:nvPr>
            <p:ph type="ctrTitle"/>
          </p:nvPr>
        </p:nvSpPr>
        <p:spPr>
          <a:xfrm>
            <a:off x="333619" y="703791"/>
            <a:ext cx="10639181" cy="2928470"/>
          </a:xfrm>
        </p:spPr>
        <p:txBody>
          <a:bodyPr anchor="b">
            <a:normAutofit/>
          </a:bodyPr>
          <a:lstStyle/>
          <a:p>
            <a:pPr algn="l"/>
            <a:r>
              <a:rPr lang="en-US" sz="4800" b="1" dirty="0">
                <a:solidFill>
                  <a:srgbClr val="FFFFFF"/>
                </a:solidFill>
              </a:rPr>
              <a:t>How the UK's proposed digital regulation will add to Europe's lead in tech platform oversight</a:t>
            </a:r>
            <a:endParaRPr lang="en-US" sz="4800" dirty="0">
              <a:solidFill>
                <a:srgbClr val="FFFFFF"/>
              </a:solidFill>
            </a:endParaRPr>
          </a:p>
        </p:txBody>
      </p:sp>
      <p:sp>
        <p:nvSpPr>
          <p:cNvPr id="3" name="Subtitle 2">
            <a:extLst>
              <a:ext uri="{FF2B5EF4-FFF2-40B4-BE49-F238E27FC236}">
                <a16:creationId xmlns:a16="http://schemas.microsoft.com/office/drawing/2014/main" id="{872C2BFC-1B95-652D-5112-5EA9F84A533C}"/>
              </a:ext>
            </a:extLst>
          </p:cNvPr>
          <p:cNvSpPr>
            <a:spLocks noGrp="1"/>
          </p:cNvSpPr>
          <p:nvPr>
            <p:ph type="subTitle" idx="1"/>
          </p:nvPr>
        </p:nvSpPr>
        <p:spPr>
          <a:xfrm>
            <a:off x="1350682" y="4870824"/>
            <a:ext cx="10005951" cy="1458258"/>
          </a:xfrm>
        </p:spPr>
        <p:txBody>
          <a:bodyPr anchor="ctr">
            <a:normAutofit/>
          </a:bodyPr>
          <a:lstStyle/>
          <a:p>
            <a:pPr algn="l"/>
            <a:r>
              <a:rPr lang="en-US" dirty="0"/>
              <a:t>Gene Kimmelman</a:t>
            </a:r>
          </a:p>
          <a:p>
            <a:pPr algn="l"/>
            <a:r>
              <a:rPr lang="en-US" dirty="0"/>
              <a:t>March 6, 2023</a:t>
            </a:r>
          </a:p>
        </p:txBody>
      </p:sp>
      <p:sp>
        <p:nvSpPr>
          <p:cNvPr id="5" name="Footer Placeholder 4">
            <a:extLst>
              <a:ext uri="{FF2B5EF4-FFF2-40B4-BE49-F238E27FC236}">
                <a16:creationId xmlns:a16="http://schemas.microsoft.com/office/drawing/2014/main" id="{E7EB62BC-0C0E-04BD-E1E5-5928B5D754AA}"/>
              </a:ext>
            </a:extLst>
          </p:cNvPr>
          <p:cNvSpPr>
            <a:spLocks noGrp="1"/>
          </p:cNvSpPr>
          <p:nvPr>
            <p:ph type="ftr" sz="quarter" idx="11"/>
          </p:nvPr>
        </p:nvSpPr>
        <p:spPr>
          <a:xfrm rot="5400000">
            <a:off x="-1828800" y="1984248"/>
            <a:ext cx="4114800" cy="365125"/>
          </a:xfrm>
        </p:spPr>
        <p:txBody>
          <a:bodyPr>
            <a:norm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1100" b="0" i="0" u="none" strike="noStrike" kern="1200" cap="none" spc="0" normalizeH="0" baseline="0" noProof="0" dirty="0">
                <a:ln>
                  <a:noFill/>
                </a:ln>
                <a:solidFill>
                  <a:srgbClr val="FFFFFF"/>
                </a:solidFill>
                <a:effectLst/>
                <a:uLnTx/>
                <a:uFillTx/>
                <a:latin typeface="Calibri" panose="020F0502020204030204"/>
                <a:ea typeface="+mn-ea"/>
                <a:cs typeface="+mn-cs"/>
              </a:rPr>
              <a:t>DRAFT NOT FOR CIRCULATION </a:t>
            </a:r>
          </a:p>
        </p:txBody>
      </p:sp>
      <p:sp>
        <p:nvSpPr>
          <p:cNvPr id="4" name="Date Placeholder 3">
            <a:extLst>
              <a:ext uri="{FF2B5EF4-FFF2-40B4-BE49-F238E27FC236}">
                <a16:creationId xmlns:a16="http://schemas.microsoft.com/office/drawing/2014/main" id="{BB32899E-A076-450C-CE06-40EDF8447A1F}"/>
              </a:ext>
            </a:extLst>
          </p:cNvPr>
          <p:cNvSpPr>
            <a:spLocks noGrp="1"/>
          </p:cNvSpPr>
          <p:nvPr>
            <p:ph type="dt" sz="half" idx="10"/>
          </p:nvPr>
        </p:nvSpPr>
        <p:spPr>
          <a:xfrm>
            <a:off x="8970264" y="6446837"/>
            <a:ext cx="2743200" cy="365125"/>
          </a:xfrm>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FE5D6189-62ED-F247-AC34-4F15F213D67C}" type="datetime1">
              <a:rPr kumimoji="0" lang="en-US" sz="1100" b="0" i="0" u="none" strike="noStrike" kern="1200" cap="none" spc="0" normalizeH="0" baseline="0" noProof="0" smtClean="0">
                <a:ln>
                  <a:noFill/>
                </a:ln>
                <a:solidFill>
                  <a:prstClr val="black">
                    <a:lumMod val="50000"/>
                    <a:lumOff val="50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3/2/23</a:t>
            </a:fld>
            <a:endParaRPr kumimoji="0" lang="en-US" sz="1100" b="0" i="0" u="none" strike="noStrike" kern="1200" cap="none" spc="0" normalizeH="0" baseline="0" noProof="0" dirty="0">
              <a:ln>
                <a:noFill/>
              </a:ln>
              <a:solidFill>
                <a:prstClr val="black">
                  <a:lumMod val="50000"/>
                  <a:lumOff val="50000"/>
                </a:prstClr>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0CE69F1C-D36D-796C-AD9D-87EDF975A60D}"/>
              </a:ext>
            </a:extLst>
          </p:cNvPr>
          <p:cNvSpPr>
            <a:spLocks noGrp="1"/>
          </p:cNvSpPr>
          <p:nvPr>
            <p:ph type="sldNum" sz="quarter" idx="12"/>
          </p:nvPr>
        </p:nvSpPr>
        <p:spPr>
          <a:xfrm>
            <a:off x="11704320" y="6446837"/>
            <a:ext cx="448056" cy="365125"/>
          </a:xfrm>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2ED1C650-3AC1-FC4F-BFFF-4831FAFAAA3B}" type="slidenum">
              <a:rPr kumimoji="0" lang="en-US" sz="1100" b="0" i="0" u="none" strike="noStrike" kern="1200" cap="none" spc="0" normalizeH="0" baseline="0" noProof="0" smtClean="0">
                <a:ln>
                  <a:noFill/>
                </a:ln>
                <a:solidFill>
                  <a:prstClr val="black">
                    <a:lumMod val="50000"/>
                    <a:lumOff val="50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a:t>
            </a:fld>
            <a:endParaRPr kumimoji="0" lang="en-US" sz="1100" b="0" i="0" u="none" strike="noStrike" kern="1200" cap="none" spc="0" normalizeH="0" baseline="0" noProof="0" dirty="0">
              <a:ln>
                <a:noFill/>
              </a:ln>
              <a:solidFill>
                <a:prstClr val="black">
                  <a:lumMod val="50000"/>
                  <a:lumOff val="50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844601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5FADD59-5DCB-DDB9-1730-32A15E790AD3}"/>
              </a:ext>
            </a:extLst>
          </p:cNvPr>
          <p:cNvSpPr>
            <a:spLocks noGrp="1"/>
          </p:cNvSpPr>
          <p:nvPr>
            <p:ph type="title"/>
          </p:nvPr>
        </p:nvSpPr>
        <p:spPr>
          <a:xfrm>
            <a:off x="643467" y="321734"/>
            <a:ext cx="10905066" cy="1135737"/>
          </a:xfrm>
        </p:spPr>
        <p:txBody>
          <a:bodyPr>
            <a:normAutofit/>
          </a:bodyPr>
          <a:lstStyle/>
          <a:p>
            <a:r>
              <a:rPr lang="en-US" sz="3600" dirty="0">
                <a:ea typeface="+mj-lt"/>
                <a:cs typeface="+mj-lt"/>
              </a:rPr>
              <a:t>The UK Approach to Digital Markets – </a:t>
            </a:r>
            <a:r>
              <a:rPr lang="en-US" sz="3600" b="1" i="1" dirty="0">
                <a:ea typeface="+mj-lt"/>
                <a:cs typeface="+mj-lt"/>
              </a:rPr>
              <a:t>In Practice</a:t>
            </a:r>
            <a:endParaRPr lang="en-US" sz="3600" dirty="0">
              <a:ea typeface="+mj-lt"/>
              <a:cs typeface="+mj-lt"/>
            </a:endParaRPr>
          </a:p>
          <a:p>
            <a:endParaRPr lang="en-US" sz="3600" dirty="0">
              <a:ea typeface="+mj-lt"/>
              <a:cs typeface="+mj-lt"/>
            </a:endParaRPr>
          </a:p>
        </p:txBody>
      </p:sp>
      <p:sp>
        <p:nvSpPr>
          <p:cNvPr id="3" name="Content Placeholder 2">
            <a:extLst>
              <a:ext uri="{FF2B5EF4-FFF2-40B4-BE49-F238E27FC236}">
                <a16:creationId xmlns:a16="http://schemas.microsoft.com/office/drawing/2014/main" id="{DD67AA81-2FB7-4AA5-FBC2-820695AEFEB9}"/>
              </a:ext>
            </a:extLst>
          </p:cNvPr>
          <p:cNvSpPr>
            <a:spLocks noGrp="1"/>
          </p:cNvSpPr>
          <p:nvPr>
            <p:ph idx="1"/>
          </p:nvPr>
        </p:nvSpPr>
        <p:spPr>
          <a:xfrm>
            <a:off x="658860" y="1782981"/>
            <a:ext cx="11320703" cy="4393982"/>
          </a:xfrm>
        </p:spPr>
        <p:txBody>
          <a:bodyPr vert="horz" lIns="91440" tIns="45720" rIns="91440" bIns="45720" rtlCol="0" anchor="t">
            <a:noAutofit/>
          </a:bodyPr>
          <a:lstStyle/>
          <a:p>
            <a:pPr marL="0" indent="0">
              <a:buNone/>
            </a:pPr>
            <a:r>
              <a:rPr lang="en-US" sz="2400" b="1" dirty="0">
                <a:ea typeface="+mn-lt"/>
                <a:cs typeface="+mn-lt"/>
              </a:rPr>
              <a:t>Publishing</a:t>
            </a:r>
          </a:p>
          <a:p>
            <a:pPr marL="914400" lvl="1" indent="-457200"/>
            <a:r>
              <a:rPr lang="en-US" sz="2000" dirty="0">
                <a:ea typeface="+mn-lt"/>
                <a:cs typeface="+mn-lt"/>
              </a:rPr>
              <a:t>The CMA and Britain's telecoms regulator (</a:t>
            </a:r>
            <a:r>
              <a:rPr lang="en-US" sz="2000" dirty="0" err="1">
                <a:ea typeface="+mn-lt"/>
                <a:cs typeface="+mn-lt"/>
              </a:rPr>
              <a:t>Ofcom</a:t>
            </a:r>
            <a:r>
              <a:rPr lang="en-US" sz="2000" dirty="0">
                <a:ea typeface="+mn-lt"/>
                <a:cs typeface="+mn-lt"/>
              </a:rPr>
              <a:t>) issued advice regarding the relationship between digital platforms and online publishers:</a:t>
            </a:r>
          </a:p>
          <a:p>
            <a:pPr lvl="2"/>
            <a:r>
              <a:rPr lang="en-US" b="1" dirty="0">
                <a:ea typeface="+mn-lt"/>
                <a:cs typeface="+mn-lt"/>
              </a:rPr>
              <a:t>Payment for publishers' content</a:t>
            </a:r>
            <a:r>
              <a:rPr lang="en-US" dirty="0">
                <a:ea typeface="+mn-lt"/>
                <a:cs typeface="+mn-lt"/>
              </a:rPr>
              <a:t>, to be agreed between the parties with a "backstop" if no agreement reached</a:t>
            </a:r>
          </a:p>
          <a:p>
            <a:pPr lvl="2"/>
            <a:r>
              <a:rPr lang="en-US" b="1" dirty="0">
                <a:ea typeface="+mn-lt"/>
                <a:cs typeface="+mn-lt"/>
              </a:rPr>
              <a:t>Increased transparency</a:t>
            </a:r>
            <a:r>
              <a:rPr lang="en-US" dirty="0">
                <a:ea typeface="+mn-lt"/>
                <a:cs typeface="+mn-lt"/>
              </a:rPr>
              <a:t> about the algorithms used by platforms and equal treatment rules regarding their application</a:t>
            </a:r>
          </a:p>
          <a:p>
            <a:pPr lvl="2"/>
            <a:r>
              <a:rPr lang="en-US" dirty="0">
                <a:ea typeface="+mn-lt"/>
                <a:cs typeface="+mn-lt"/>
              </a:rPr>
              <a:t>Limiting platforms to </a:t>
            </a:r>
            <a:r>
              <a:rPr lang="en-US" b="1" dirty="0">
                <a:ea typeface="+mn-lt"/>
                <a:cs typeface="+mn-lt"/>
              </a:rPr>
              <a:t>data collection that is "reasonably linked"</a:t>
            </a:r>
            <a:r>
              <a:rPr lang="en-US" dirty="0">
                <a:ea typeface="+mn-lt"/>
                <a:cs typeface="+mn-lt"/>
              </a:rPr>
              <a:t> to the services they provide</a:t>
            </a:r>
          </a:p>
          <a:p>
            <a:pPr marL="0" indent="0">
              <a:buNone/>
            </a:pPr>
            <a:endParaRPr lang="en-US" sz="2400" b="1" dirty="0">
              <a:ea typeface="+mn-lt"/>
              <a:cs typeface="+mn-lt"/>
            </a:endParaRPr>
          </a:p>
          <a:p>
            <a:pPr marL="0" indent="0">
              <a:buNone/>
            </a:pPr>
            <a:r>
              <a:rPr lang="en-US" sz="2400" b="1" dirty="0">
                <a:ea typeface="+mn-lt"/>
                <a:cs typeface="+mn-lt"/>
              </a:rPr>
              <a:t>Rules governing Interoperability</a:t>
            </a:r>
          </a:p>
          <a:p>
            <a:pPr marL="914400" lvl="1"/>
            <a:r>
              <a:rPr lang="en-US" sz="2000" dirty="0">
                <a:ea typeface="+mn-lt"/>
                <a:cs typeface="+mn-lt"/>
              </a:rPr>
              <a:t>CMA conducted a "Mobile Ecosystems" market study</a:t>
            </a:r>
          </a:p>
          <a:p>
            <a:pPr marL="914400" lvl="1"/>
            <a:r>
              <a:rPr lang="en-US" sz="2000" dirty="0">
                <a:ea typeface="+mn-lt"/>
                <a:cs typeface="+mn-lt"/>
              </a:rPr>
              <a:t>The study led the CMA to consider new rules that would prevent Apple from denying or restricting interoperability between its software and hardware with Android devices</a:t>
            </a:r>
            <a:endParaRPr lang="en-US" sz="2000" dirty="0">
              <a:cs typeface="Calibri"/>
            </a:endParaRPr>
          </a:p>
          <a:p>
            <a:pPr marL="457200" indent="-457200"/>
            <a:endParaRPr lang="en-US" b="1" dirty="0">
              <a:ea typeface="+mn-lt"/>
              <a:cs typeface="+mn-lt"/>
            </a:endParaRPr>
          </a:p>
          <a:p>
            <a:pPr marL="914400" lvl="1" indent="-457200"/>
            <a:endParaRPr lang="en-US" dirty="0">
              <a:cs typeface="Calibri"/>
            </a:endParaRPr>
          </a:p>
          <a:p>
            <a:pPr lvl="2"/>
            <a:endParaRPr lang="en-US" dirty="0">
              <a:cs typeface="Calibri"/>
            </a:endParaRPr>
          </a:p>
          <a:p>
            <a:pPr lvl="1"/>
            <a:endParaRPr lang="en-US" dirty="0">
              <a:cs typeface="Calibri"/>
            </a:endParaRPr>
          </a:p>
          <a:p>
            <a:pPr marL="457200" indent="-457200"/>
            <a:endParaRPr lang="en-US" dirty="0">
              <a:cs typeface="Calibri"/>
            </a:endParaRPr>
          </a:p>
          <a:p>
            <a:pPr marL="914400" lvl="1"/>
            <a:endParaRPr lang="en-US" dirty="0">
              <a:cs typeface="Calibri"/>
            </a:endParaRPr>
          </a:p>
          <a:p>
            <a:pPr marL="914400" lvl="1"/>
            <a:endParaRPr lang="en-US" sz="1600" dirty="0">
              <a:cs typeface="Calibri"/>
            </a:endParaRPr>
          </a:p>
          <a:p>
            <a:pPr marL="1371600" lvl="2"/>
            <a:endParaRPr lang="en-US" sz="2200" dirty="0">
              <a:cs typeface="Calibri"/>
            </a:endParaRPr>
          </a:p>
          <a:p>
            <a:pPr marL="457200" indent="-457200"/>
            <a:endParaRPr lang="en-US" sz="2600" dirty="0">
              <a:cs typeface="Calibri"/>
            </a:endParaRPr>
          </a:p>
          <a:p>
            <a:endParaRPr lang="en-US" sz="2000" dirty="0">
              <a:cs typeface="Calibri"/>
            </a:endParaRPr>
          </a:p>
          <a:p>
            <a:endParaRPr lang="en-US" sz="2000" dirty="0">
              <a:cs typeface="Calibri"/>
            </a:endParaRPr>
          </a:p>
          <a:p>
            <a:endParaRPr lang="en-US" sz="2000" dirty="0">
              <a:cs typeface="Calibri"/>
            </a:endParaRP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2896090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ADD59-5DCB-DDB9-1730-32A15E790AD3}"/>
              </a:ext>
            </a:extLst>
          </p:cNvPr>
          <p:cNvSpPr>
            <a:spLocks noGrp="1"/>
          </p:cNvSpPr>
          <p:nvPr>
            <p:ph type="title"/>
          </p:nvPr>
        </p:nvSpPr>
        <p:spPr>
          <a:xfrm>
            <a:off x="643467" y="321734"/>
            <a:ext cx="10905066" cy="1135737"/>
          </a:xfrm>
        </p:spPr>
        <p:txBody>
          <a:bodyPr>
            <a:normAutofit/>
          </a:bodyPr>
          <a:lstStyle/>
          <a:p>
            <a:r>
              <a:rPr lang="en-US" sz="3600" dirty="0">
                <a:ea typeface="+mj-lt"/>
                <a:cs typeface="+mj-lt"/>
              </a:rPr>
              <a:t>The UK Approach to Digital Markets – </a:t>
            </a:r>
            <a:r>
              <a:rPr lang="en-US" sz="3600" b="1" i="1" dirty="0">
                <a:ea typeface="+mj-lt"/>
                <a:cs typeface="+mj-lt"/>
              </a:rPr>
              <a:t>In Practice </a:t>
            </a:r>
            <a:r>
              <a:rPr lang="en-US" sz="3600" b="1" dirty="0">
                <a:ea typeface="+mj-lt"/>
                <a:cs typeface="+mj-lt"/>
              </a:rPr>
              <a:t>(</a:t>
            </a:r>
            <a:r>
              <a:rPr lang="en-US" sz="3600" b="1" dirty="0" err="1">
                <a:ea typeface="+mj-lt"/>
                <a:cs typeface="+mj-lt"/>
              </a:rPr>
              <a:t>cont</a:t>
            </a:r>
            <a:r>
              <a:rPr lang="en-US" sz="3600" b="1" dirty="0">
                <a:ea typeface="+mj-lt"/>
                <a:cs typeface="+mj-lt"/>
              </a:rPr>
              <a:t>)</a:t>
            </a:r>
            <a:endParaRPr lang="en-US" sz="3600" dirty="0">
              <a:ea typeface="+mj-lt"/>
              <a:cs typeface="+mj-lt"/>
            </a:endParaRPr>
          </a:p>
        </p:txBody>
      </p:sp>
      <p:sp>
        <p:nvSpPr>
          <p:cNvPr id="7" name="Content Placeholder 2">
            <a:extLst>
              <a:ext uri="{FF2B5EF4-FFF2-40B4-BE49-F238E27FC236}">
                <a16:creationId xmlns:a16="http://schemas.microsoft.com/office/drawing/2014/main" id="{3556CCF0-3060-5C1D-4298-9E48AF054A6D}"/>
              </a:ext>
            </a:extLst>
          </p:cNvPr>
          <p:cNvSpPr>
            <a:spLocks noGrp="1"/>
          </p:cNvSpPr>
          <p:nvPr>
            <p:ph idx="1"/>
          </p:nvPr>
        </p:nvSpPr>
        <p:spPr>
          <a:xfrm>
            <a:off x="643468" y="1457471"/>
            <a:ext cx="10905066" cy="4393982"/>
          </a:xfrm>
        </p:spPr>
        <p:txBody>
          <a:bodyPr vert="horz" lIns="91440" tIns="45720" rIns="91440" bIns="45720" rtlCol="0" anchor="t">
            <a:noAutofit/>
          </a:bodyPr>
          <a:lstStyle/>
          <a:p>
            <a:pPr marL="0" indent="0">
              <a:buNone/>
            </a:pPr>
            <a:r>
              <a:rPr lang="en-US" sz="2400" b="1" dirty="0">
                <a:ea typeface="+mn-lt"/>
                <a:cs typeface="+mn-lt"/>
              </a:rPr>
              <a:t>Other countries, such as Germany, are also pursuing enhanced digital markets regulation:</a:t>
            </a:r>
          </a:p>
          <a:p>
            <a:pPr marL="0" indent="0">
              <a:buNone/>
            </a:pPr>
            <a:r>
              <a:rPr lang="en-US" sz="2000" i="1" dirty="0">
                <a:ea typeface="+mn-lt"/>
                <a:cs typeface="+mn-lt"/>
              </a:rPr>
              <a:t>Germany’s Section 19a of the Competition Law</a:t>
            </a:r>
          </a:p>
          <a:p>
            <a:pPr marL="914400" lvl="1" indent="-457200"/>
            <a:r>
              <a:rPr lang="en-US" sz="2000" dirty="0">
                <a:ea typeface="+mn-lt"/>
                <a:cs typeface="+mn-lt"/>
              </a:rPr>
              <a:t>Adopted in January 2021</a:t>
            </a:r>
          </a:p>
          <a:p>
            <a:pPr marL="914400" lvl="1" indent="-457200"/>
            <a:r>
              <a:rPr lang="en-US" sz="2000" dirty="0">
                <a:ea typeface="+mn-lt"/>
                <a:cs typeface="+mn-lt"/>
              </a:rPr>
              <a:t>Intended to better ensure competition in the markets, particularly in the digital sector</a:t>
            </a:r>
          </a:p>
          <a:p>
            <a:pPr marL="914400" lvl="1" indent="-457200"/>
            <a:r>
              <a:rPr lang="en-US" sz="2000" dirty="0">
                <a:ea typeface="+mn-lt"/>
                <a:cs typeface="+mn-lt"/>
              </a:rPr>
              <a:t>How does it work?</a:t>
            </a:r>
          </a:p>
          <a:p>
            <a:pPr marL="1371600" lvl="2" indent="-457200"/>
            <a:r>
              <a:rPr lang="en-US" dirty="0">
                <a:ea typeface="+mn-lt"/>
                <a:cs typeface="+mn-lt"/>
              </a:rPr>
              <a:t>First, the authority designates a company as being of paramount cross-market significance (e.g., due to its dominance in markets, financial strength, access to data). The decision finding that the company has paramount significance is effective for five years</a:t>
            </a:r>
          </a:p>
          <a:p>
            <a:pPr marL="1371600" lvl="2" indent="-457200"/>
            <a:r>
              <a:rPr lang="en-US" dirty="0">
                <a:ea typeface="+mn-lt"/>
                <a:cs typeface="+mn-lt"/>
              </a:rPr>
              <a:t>Then, the authority can – after additional consideration – prohibit certain types of perceived problematic conduct. Among others, the following conducts may be deemed problematic: showing preference for one’s own products/services on one’s platform; pre-installing one’s own applications on hardware devices or otherwise including them in one’s own offering; preventing other companies from advertising their offers or selling to customers through channels other than those made available by the company</a:t>
            </a:r>
          </a:p>
          <a:p>
            <a:pPr marL="914400" lvl="1" indent="-457200"/>
            <a:endParaRPr lang="en-US" dirty="0">
              <a:ea typeface="+mn-lt"/>
              <a:cs typeface="+mn-lt"/>
            </a:endParaRPr>
          </a:p>
          <a:p>
            <a:pPr marL="914400" lvl="1" indent="-457200"/>
            <a:endParaRPr lang="en-US" dirty="0">
              <a:cs typeface="Calibri"/>
            </a:endParaRPr>
          </a:p>
          <a:p>
            <a:pPr lvl="2"/>
            <a:endParaRPr lang="en-US" dirty="0">
              <a:cs typeface="Calibri"/>
            </a:endParaRPr>
          </a:p>
          <a:p>
            <a:pPr lvl="1"/>
            <a:endParaRPr lang="en-US" dirty="0">
              <a:cs typeface="Calibri"/>
            </a:endParaRPr>
          </a:p>
          <a:p>
            <a:pPr marL="457200" indent="-457200"/>
            <a:endParaRPr lang="en-US" dirty="0">
              <a:cs typeface="Calibri"/>
            </a:endParaRPr>
          </a:p>
          <a:p>
            <a:pPr marL="914400" lvl="1"/>
            <a:endParaRPr lang="en-US" dirty="0">
              <a:cs typeface="Calibri"/>
            </a:endParaRPr>
          </a:p>
          <a:p>
            <a:pPr marL="914400" lvl="1"/>
            <a:endParaRPr lang="en-US" sz="1600" dirty="0">
              <a:cs typeface="Calibri"/>
            </a:endParaRPr>
          </a:p>
          <a:p>
            <a:pPr marL="1371600" lvl="2"/>
            <a:endParaRPr lang="en-US" sz="2200" dirty="0">
              <a:cs typeface="Calibri"/>
            </a:endParaRPr>
          </a:p>
          <a:p>
            <a:pPr marL="457200" indent="-457200"/>
            <a:endParaRPr lang="en-US" sz="2600" dirty="0">
              <a:cs typeface="Calibri"/>
            </a:endParaRPr>
          </a:p>
          <a:p>
            <a:endParaRPr lang="en-US" sz="2000" dirty="0">
              <a:cs typeface="Calibri"/>
            </a:endParaRPr>
          </a:p>
          <a:p>
            <a:endParaRPr lang="en-US" sz="2000" dirty="0">
              <a:cs typeface="Calibri"/>
            </a:endParaRPr>
          </a:p>
          <a:p>
            <a:endParaRPr lang="en-US" sz="2000" dirty="0">
              <a:cs typeface="Calibri"/>
            </a:endParaRPr>
          </a:p>
        </p:txBody>
      </p:sp>
    </p:spTree>
    <p:extLst>
      <p:ext uri="{BB962C8B-B14F-4D97-AF65-F5344CB8AC3E}">
        <p14:creationId xmlns:p14="http://schemas.microsoft.com/office/powerpoint/2010/main" val="3562229691"/>
      </p:ext>
    </p:extLst>
  </p:cSld>
  <p:clrMapOvr>
    <a:masterClrMapping/>
  </p:clrMapOvr>
  <p:extLst>
    <p:ext uri="{6950BFC3-D8DA-4A85-94F7-54DA5524770B}">
      <p188:commentRel xmlns:p188="http://schemas.microsoft.com/office/powerpoint/2018/8/main" r:id="rId3"/>
    </p:ext>
  </p:extLs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5FADD59-5DCB-DDB9-1730-32A15E790AD3}"/>
              </a:ext>
            </a:extLst>
          </p:cNvPr>
          <p:cNvSpPr>
            <a:spLocks noGrp="1"/>
          </p:cNvSpPr>
          <p:nvPr>
            <p:ph type="title"/>
          </p:nvPr>
        </p:nvSpPr>
        <p:spPr>
          <a:xfrm>
            <a:off x="643467" y="321734"/>
            <a:ext cx="10905066" cy="1135737"/>
          </a:xfrm>
        </p:spPr>
        <p:txBody>
          <a:bodyPr>
            <a:normAutofit/>
          </a:bodyPr>
          <a:lstStyle/>
          <a:p>
            <a:r>
              <a:rPr lang="en-US" sz="3600" dirty="0">
                <a:ea typeface="+mj-lt"/>
                <a:cs typeface="+mj-lt"/>
              </a:rPr>
              <a:t>The UK Approach to Digital Markets – </a:t>
            </a:r>
            <a:r>
              <a:rPr lang="en-US" sz="3600" b="1" i="1" dirty="0">
                <a:ea typeface="+mj-lt"/>
                <a:cs typeface="+mj-lt"/>
              </a:rPr>
              <a:t>In Practice </a:t>
            </a:r>
            <a:r>
              <a:rPr lang="en-US" sz="3600" b="1" dirty="0">
                <a:ea typeface="+mj-lt"/>
                <a:cs typeface="+mj-lt"/>
              </a:rPr>
              <a:t>(</a:t>
            </a:r>
            <a:r>
              <a:rPr lang="en-US" sz="3600" b="1" dirty="0" err="1">
                <a:ea typeface="+mj-lt"/>
                <a:cs typeface="+mj-lt"/>
              </a:rPr>
              <a:t>cont</a:t>
            </a:r>
            <a:r>
              <a:rPr lang="en-US" sz="3600" b="1" dirty="0">
                <a:ea typeface="+mj-lt"/>
                <a:cs typeface="+mj-lt"/>
              </a:rPr>
              <a:t>)</a:t>
            </a:r>
            <a:endParaRPr lang="en-US" sz="3600" dirty="0">
              <a:ea typeface="+mj-lt"/>
              <a:cs typeface="+mj-lt"/>
            </a:endParaRP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Content Placeholder 2">
            <a:extLst>
              <a:ext uri="{FF2B5EF4-FFF2-40B4-BE49-F238E27FC236}">
                <a16:creationId xmlns:a16="http://schemas.microsoft.com/office/drawing/2014/main" id="{3556CCF0-3060-5C1D-4298-9E48AF054A6D}"/>
              </a:ext>
            </a:extLst>
          </p:cNvPr>
          <p:cNvSpPr>
            <a:spLocks noGrp="1"/>
          </p:cNvSpPr>
          <p:nvPr>
            <p:ph idx="1"/>
          </p:nvPr>
        </p:nvSpPr>
        <p:spPr>
          <a:xfrm>
            <a:off x="643467" y="1457471"/>
            <a:ext cx="11008955" cy="4393982"/>
          </a:xfrm>
        </p:spPr>
        <p:txBody>
          <a:bodyPr vert="horz" lIns="91440" tIns="45720" rIns="91440" bIns="45720" rtlCol="0" anchor="t">
            <a:noAutofit/>
          </a:bodyPr>
          <a:lstStyle/>
          <a:p>
            <a:pPr marL="0" indent="0">
              <a:buNone/>
            </a:pPr>
            <a:r>
              <a:rPr lang="en-US" sz="2400" i="1" dirty="0">
                <a:ea typeface="+mn-lt"/>
                <a:cs typeface="+mn-lt"/>
              </a:rPr>
              <a:t>The Google Data Processing Case – Germany</a:t>
            </a:r>
          </a:p>
          <a:p>
            <a:r>
              <a:rPr lang="en-US" sz="1900" dirty="0">
                <a:ea typeface="+mn-lt"/>
                <a:cs typeface="+mn-lt"/>
              </a:rPr>
              <a:t>In </a:t>
            </a:r>
            <a:r>
              <a:rPr lang="en-US" sz="1900" b="1" dirty="0">
                <a:ea typeface="+mn-lt"/>
                <a:cs typeface="+mn-lt"/>
              </a:rPr>
              <a:t>December 2021</a:t>
            </a:r>
            <a:r>
              <a:rPr lang="en-US" sz="1900" dirty="0">
                <a:ea typeface="+mn-lt"/>
                <a:cs typeface="+mn-lt"/>
              </a:rPr>
              <a:t>, the German authority </a:t>
            </a:r>
            <a:r>
              <a:rPr lang="en-US" sz="1900" b="1" dirty="0">
                <a:ea typeface="+mn-lt"/>
                <a:cs typeface="+mn-lt"/>
              </a:rPr>
              <a:t>determined that Google is of paramount significance</a:t>
            </a:r>
          </a:p>
          <a:p>
            <a:r>
              <a:rPr lang="en-US" sz="1900" dirty="0">
                <a:ea typeface="+mn-lt"/>
                <a:cs typeface="+mn-lt"/>
              </a:rPr>
              <a:t>On </a:t>
            </a:r>
            <a:r>
              <a:rPr lang="en-US" sz="1900" b="1" dirty="0">
                <a:ea typeface="+mn-lt"/>
                <a:cs typeface="+mn-lt"/>
              </a:rPr>
              <a:t>23 December 2022 </a:t>
            </a:r>
            <a:r>
              <a:rPr lang="en-US" sz="1900" dirty="0">
                <a:ea typeface="+mn-lt"/>
                <a:cs typeface="+mn-lt"/>
              </a:rPr>
              <a:t>the authority sent Google its preliminary legal assessment (Statement of Objections) in the proceeding initiated due to Google’s data processing terms</a:t>
            </a:r>
          </a:p>
          <a:p>
            <a:r>
              <a:rPr lang="en-US" sz="1900" dirty="0">
                <a:ea typeface="+mn-lt"/>
                <a:cs typeface="+mn-lt"/>
              </a:rPr>
              <a:t>“</a:t>
            </a:r>
            <a:r>
              <a:rPr lang="en-US" sz="1900" i="1" dirty="0">
                <a:ea typeface="+mn-lt"/>
                <a:cs typeface="+mn-lt"/>
              </a:rPr>
              <a:t>Google’s business model relies heavily on the processing of user data</a:t>
            </a:r>
            <a:r>
              <a:rPr lang="en-US" sz="1900" dirty="0">
                <a:ea typeface="+mn-lt"/>
                <a:cs typeface="+mn-lt"/>
              </a:rPr>
              <a:t>. </a:t>
            </a:r>
            <a:r>
              <a:rPr lang="en-US" sz="1900" i="1" dirty="0">
                <a:ea typeface="+mn-lt"/>
                <a:cs typeface="+mn-lt"/>
              </a:rPr>
              <a:t>Due to its established access to relevant data gathered from a large number of different services </a:t>
            </a:r>
            <a:r>
              <a:rPr lang="en-US" sz="1900" dirty="0">
                <a:ea typeface="+mn-lt"/>
                <a:cs typeface="+mn-lt"/>
              </a:rPr>
              <a:t>[e.g., Search, Maps, YouTube]</a:t>
            </a:r>
            <a:r>
              <a:rPr lang="en-US" sz="1900" i="1" dirty="0">
                <a:ea typeface="+mn-lt"/>
                <a:cs typeface="+mn-lt"/>
              </a:rPr>
              <a:t>, Google enjoys a strategic advantage over other companies</a:t>
            </a:r>
            <a:r>
              <a:rPr lang="en-US" sz="1900" dirty="0">
                <a:ea typeface="+mn-lt"/>
                <a:cs typeface="+mn-lt"/>
              </a:rPr>
              <a:t>. […]</a:t>
            </a:r>
            <a:r>
              <a:rPr lang="en-US" sz="1900" i="1" dirty="0">
                <a:ea typeface="+mn-lt"/>
                <a:cs typeface="+mn-lt"/>
              </a:rPr>
              <a:t> </a:t>
            </a:r>
            <a:r>
              <a:rPr lang="en-US" sz="1900" b="1" i="1" dirty="0">
                <a:ea typeface="+mn-lt"/>
                <a:cs typeface="+mn-lt"/>
              </a:rPr>
              <a:t>The company has to give users sufficient choice as to how their data are processed</a:t>
            </a:r>
            <a:r>
              <a:rPr lang="en-US" sz="1900" dirty="0">
                <a:ea typeface="+mn-lt"/>
                <a:cs typeface="+mn-lt"/>
              </a:rPr>
              <a:t>.” (President of the German Competition Authority, 11 January 2023)</a:t>
            </a:r>
          </a:p>
          <a:p>
            <a:r>
              <a:rPr lang="en-US" sz="1900" b="1" dirty="0">
                <a:ea typeface="+mn-lt"/>
                <a:cs typeface="+mn-lt"/>
              </a:rPr>
              <a:t>Sufficient choice requires</a:t>
            </a:r>
            <a:r>
              <a:rPr lang="en-US" sz="1900" dirty="0">
                <a:ea typeface="+mn-lt"/>
                <a:cs typeface="+mn-lt"/>
              </a:rPr>
              <a:t>: users are able to limit the processing of data to the specific service used; users are to be able to differentiate between the purposes for which the data are processed; the choices offered must not be devised in a way that makes it easier for users to consent to the processing of data across services than not to consent to this; general and indiscriminate data retention and processing across services without a specific cause as a preventive measure, including for security purposes, is not permissible without giving users any choice</a:t>
            </a:r>
          </a:p>
          <a:p>
            <a:r>
              <a:rPr lang="en-US" sz="1900" dirty="0">
                <a:ea typeface="+mn-lt"/>
                <a:cs typeface="+mn-lt"/>
              </a:rPr>
              <a:t>The authority is currently </a:t>
            </a:r>
            <a:r>
              <a:rPr lang="en-US" sz="1900" b="1" dirty="0">
                <a:ea typeface="+mn-lt"/>
                <a:cs typeface="+mn-lt"/>
              </a:rPr>
              <a:t>planning to oblige the company to change the choices offered</a:t>
            </a:r>
            <a:endParaRPr lang="en-US" sz="1900" dirty="0">
              <a:ea typeface="+mn-lt"/>
              <a:cs typeface="+mn-lt"/>
            </a:endParaRPr>
          </a:p>
          <a:p>
            <a:pPr marL="914400" lvl="1" indent="-457200"/>
            <a:endParaRPr lang="en-US" b="1" dirty="0">
              <a:ea typeface="+mn-lt"/>
              <a:cs typeface="+mn-lt"/>
            </a:endParaRPr>
          </a:p>
          <a:p>
            <a:pPr marL="914400" lvl="1" indent="-457200"/>
            <a:endParaRPr lang="en-US" dirty="0">
              <a:cs typeface="Calibri"/>
            </a:endParaRPr>
          </a:p>
          <a:p>
            <a:pPr lvl="2"/>
            <a:endParaRPr lang="en-US" dirty="0">
              <a:cs typeface="Calibri"/>
            </a:endParaRPr>
          </a:p>
          <a:p>
            <a:pPr lvl="1"/>
            <a:endParaRPr lang="en-US" dirty="0">
              <a:cs typeface="Calibri"/>
            </a:endParaRPr>
          </a:p>
          <a:p>
            <a:pPr marL="457200" indent="-457200"/>
            <a:endParaRPr lang="en-US" dirty="0">
              <a:cs typeface="Calibri"/>
            </a:endParaRPr>
          </a:p>
          <a:p>
            <a:pPr marL="914400" lvl="1"/>
            <a:endParaRPr lang="en-US" dirty="0">
              <a:cs typeface="Calibri"/>
            </a:endParaRPr>
          </a:p>
          <a:p>
            <a:pPr marL="914400" lvl="1"/>
            <a:endParaRPr lang="en-US" sz="1600" dirty="0">
              <a:cs typeface="Calibri"/>
            </a:endParaRPr>
          </a:p>
          <a:p>
            <a:pPr marL="1371600" lvl="2"/>
            <a:endParaRPr lang="en-US" sz="2200" dirty="0">
              <a:cs typeface="Calibri"/>
            </a:endParaRPr>
          </a:p>
          <a:p>
            <a:pPr marL="457200" indent="-457200"/>
            <a:endParaRPr lang="en-US" sz="2600" dirty="0">
              <a:cs typeface="Calibri"/>
            </a:endParaRPr>
          </a:p>
          <a:p>
            <a:endParaRPr lang="en-US" sz="2000" dirty="0">
              <a:cs typeface="Calibri"/>
            </a:endParaRPr>
          </a:p>
          <a:p>
            <a:endParaRPr lang="en-US" sz="2000" dirty="0">
              <a:cs typeface="Calibri"/>
            </a:endParaRPr>
          </a:p>
          <a:p>
            <a:endParaRPr lang="en-US" sz="2000" dirty="0">
              <a:cs typeface="Calibri"/>
            </a:endParaRPr>
          </a:p>
        </p:txBody>
      </p:sp>
    </p:spTree>
    <p:extLst>
      <p:ext uri="{BB962C8B-B14F-4D97-AF65-F5344CB8AC3E}">
        <p14:creationId xmlns:p14="http://schemas.microsoft.com/office/powerpoint/2010/main" val="32676386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25EC9-F928-C669-B159-2CE9BD5587B2}"/>
              </a:ext>
            </a:extLst>
          </p:cNvPr>
          <p:cNvSpPr>
            <a:spLocks noGrp="1"/>
          </p:cNvSpPr>
          <p:nvPr>
            <p:ph type="title"/>
          </p:nvPr>
        </p:nvSpPr>
        <p:spPr/>
        <p:txBody>
          <a:bodyPr>
            <a:normAutofit/>
          </a:bodyPr>
          <a:lstStyle/>
          <a:p>
            <a:r>
              <a:rPr lang="en-US" sz="4000" dirty="0">
                <a:ea typeface="+mj-lt"/>
                <a:cs typeface="+mj-lt"/>
              </a:rPr>
              <a:t>The UK Approach to Digital Markets – </a:t>
            </a:r>
            <a:r>
              <a:rPr lang="en-US" sz="4000" b="1" i="1" dirty="0">
                <a:ea typeface="+mj-lt"/>
                <a:cs typeface="+mj-lt"/>
              </a:rPr>
              <a:t>Timeline</a:t>
            </a:r>
            <a:r>
              <a:rPr lang="en-US" sz="4000" b="1" dirty="0">
                <a:ea typeface="+mj-lt"/>
                <a:cs typeface="+mj-lt"/>
              </a:rPr>
              <a:t> </a:t>
            </a:r>
            <a:endParaRPr lang="en-US" sz="4000" b="1" dirty="0">
              <a:cs typeface="Calibri Light"/>
            </a:endParaRPr>
          </a:p>
        </p:txBody>
      </p:sp>
      <p:sp>
        <p:nvSpPr>
          <p:cNvPr id="2990" name="TextBox 2989">
            <a:extLst>
              <a:ext uri="{FF2B5EF4-FFF2-40B4-BE49-F238E27FC236}">
                <a16:creationId xmlns:a16="http://schemas.microsoft.com/office/drawing/2014/main" id="{78A7510C-C4A9-803F-0D04-85E148FD48AF}"/>
              </a:ext>
            </a:extLst>
          </p:cNvPr>
          <p:cNvSpPr txBox="1"/>
          <p:nvPr/>
        </p:nvSpPr>
        <p:spPr>
          <a:xfrm>
            <a:off x="432197" y="5641181"/>
            <a:ext cx="5666184"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ea typeface="+mn-lt"/>
              <a:cs typeface="+mn-lt"/>
            </a:endParaRPr>
          </a:p>
          <a:p>
            <a:endParaRPr lang="en-US">
              <a:cs typeface="Calibri"/>
            </a:endParaRPr>
          </a:p>
        </p:txBody>
      </p:sp>
      <p:graphicFrame>
        <p:nvGraphicFramePr>
          <p:cNvPr id="2999" name="Diagram 7">
            <a:extLst>
              <a:ext uri="{FF2B5EF4-FFF2-40B4-BE49-F238E27FC236}">
                <a16:creationId xmlns:a16="http://schemas.microsoft.com/office/drawing/2014/main" id="{2291CC66-20D1-A7E8-00B9-CF79578CC0C0}"/>
              </a:ext>
            </a:extLst>
          </p:cNvPr>
          <p:cNvGraphicFramePr/>
          <p:nvPr>
            <p:extLst>
              <p:ext uri="{D42A27DB-BD31-4B8C-83A1-F6EECF244321}">
                <p14:modId xmlns:p14="http://schemas.microsoft.com/office/powerpoint/2010/main" val="825873976"/>
              </p:ext>
            </p:extLst>
          </p:nvPr>
        </p:nvGraphicFramePr>
        <p:xfrm>
          <a:off x="322503" y="1394595"/>
          <a:ext cx="11554690" cy="47823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659808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BEBA35E-72EF-02CA-9D1F-491E26233047}"/>
              </a:ext>
            </a:extLst>
          </p:cNvPr>
          <p:cNvSpPr>
            <a:spLocks noGrp="1"/>
          </p:cNvSpPr>
          <p:nvPr>
            <p:ph type="title"/>
          </p:nvPr>
        </p:nvSpPr>
        <p:spPr>
          <a:xfrm>
            <a:off x="643467" y="77656"/>
            <a:ext cx="10905066" cy="1135737"/>
          </a:xfrm>
        </p:spPr>
        <p:txBody>
          <a:bodyPr>
            <a:normAutofit/>
          </a:bodyPr>
          <a:lstStyle/>
          <a:p>
            <a:r>
              <a:rPr lang="en-US" sz="3600" dirty="0">
                <a:cs typeface="Calibri Light"/>
              </a:rPr>
              <a:t>UK vs. EU vs. Germany</a:t>
            </a: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aphicFrame>
        <p:nvGraphicFramePr>
          <p:cNvPr id="4" name="Table 3">
            <a:extLst>
              <a:ext uri="{FF2B5EF4-FFF2-40B4-BE49-F238E27FC236}">
                <a16:creationId xmlns:a16="http://schemas.microsoft.com/office/drawing/2014/main" id="{BA418429-BA48-E439-188E-A7CAAC61B0F8}"/>
              </a:ext>
            </a:extLst>
          </p:cNvPr>
          <p:cNvGraphicFramePr>
            <a:graphicFrameLocks noGrp="1"/>
          </p:cNvGraphicFramePr>
          <p:nvPr>
            <p:extLst>
              <p:ext uri="{D42A27DB-BD31-4B8C-83A1-F6EECF244321}">
                <p14:modId xmlns:p14="http://schemas.microsoft.com/office/powerpoint/2010/main" val="3037309067"/>
              </p:ext>
            </p:extLst>
          </p:nvPr>
        </p:nvGraphicFramePr>
        <p:xfrm>
          <a:off x="660796" y="1196578"/>
          <a:ext cx="10546587" cy="5212594"/>
        </p:xfrm>
        <a:graphic>
          <a:graphicData uri="http://schemas.openxmlformats.org/drawingml/2006/table">
            <a:tbl>
              <a:tblPr firstRow="1" bandRow="1">
                <a:tableStyleId>{5C22544A-7EE6-4342-B048-85BDC9FD1C3A}</a:tableStyleId>
              </a:tblPr>
              <a:tblGrid>
                <a:gridCol w="1328736">
                  <a:extLst>
                    <a:ext uri="{9D8B030D-6E8A-4147-A177-3AD203B41FA5}">
                      <a16:colId xmlns:a16="http://schemas.microsoft.com/office/drawing/2014/main" val="1673349292"/>
                    </a:ext>
                  </a:extLst>
                </a:gridCol>
                <a:gridCol w="3072617">
                  <a:extLst>
                    <a:ext uri="{9D8B030D-6E8A-4147-A177-3AD203B41FA5}">
                      <a16:colId xmlns:a16="http://schemas.microsoft.com/office/drawing/2014/main" val="3491759937"/>
                    </a:ext>
                  </a:extLst>
                </a:gridCol>
                <a:gridCol w="3072617">
                  <a:extLst>
                    <a:ext uri="{9D8B030D-6E8A-4147-A177-3AD203B41FA5}">
                      <a16:colId xmlns:a16="http://schemas.microsoft.com/office/drawing/2014/main" val="1333022682"/>
                    </a:ext>
                  </a:extLst>
                </a:gridCol>
                <a:gridCol w="3072617">
                  <a:extLst>
                    <a:ext uri="{9D8B030D-6E8A-4147-A177-3AD203B41FA5}">
                      <a16:colId xmlns:a16="http://schemas.microsoft.com/office/drawing/2014/main" val="1544548719"/>
                    </a:ext>
                  </a:extLst>
                </a:gridCol>
              </a:tblGrid>
              <a:tr h="412417">
                <a:tc>
                  <a:txBody>
                    <a:bodyPr/>
                    <a:lstStyle/>
                    <a:p>
                      <a:pPr algn="ctr" fontAlgn="auto"/>
                      <a:r>
                        <a:rPr lang="en-US" sz="1900" dirty="0">
                          <a:effectLst/>
                        </a:rPr>
                        <a:t>​</a:t>
                      </a:r>
                      <a:endParaRPr lang="en-US" sz="1900" b="1" dirty="0">
                        <a:solidFill>
                          <a:srgbClr val="FFFFFF"/>
                        </a:solidFill>
                        <a:effectLst/>
                        <a:latin typeface="Calibri" panose="020F0502020204030204" pitchFamily="34" charset="0"/>
                      </a:endParaRPr>
                    </a:p>
                  </a:txBody>
                  <a:tcPr anchor="ctr"/>
                </a:tc>
                <a:tc>
                  <a:txBody>
                    <a:bodyPr/>
                    <a:lstStyle/>
                    <a:p>
                      <a:pPr algn="ctr" fontAlgn="base"/>
                      <a:r>
                        <a:rPr lang="en-US" sz="1900" dirty="0">
                          <a:effectLst/>
                        </a:rPr>
                        <a:t>EU​</a:t>
                      </a:r>
                      <a:endParaRPr lang="en-US" b="1" dirty="0">
                        <a:solidFill>
                          <a:srgbClr val="FFFFFF"/>
                        </a:solidFill>
                        <a:effectLst/>
                      </a:endParaRPr>
                    </a:p>
                  </a:txBody>
                  <a:tcPr anchor="ctr"/>
                </a:tc>
                <a:tc>
                  <a:txBody>
                    <a:bodyPr/>
                    <a:lstStyle/>
                    <a:p>
                      <a:pPr algn="ctr" fontAlgn="base"/>
                      <a:r>
                        <a:rPr lang="en-US" sz="1900" dirty="0">
                          <a:effectLst/>
                        </a:rPr>
                        <a:t>UK​</a:t>
                      </a:r>
                      <a:endParaRPr lang="en-US" b="1" dirty="0">
                        <a:solidFill>
                          <a:srgbClr val="FFFFFF"/>
                        </a:solidFill>
                        <a:effectLst/>
                      </a:endParaRPr>
                    </a:p>
                  </a:txBody>
                  <a:tcPr anchor="ctr"/>
                </a:tc>
                <a:tc>
                  <a:txBody>
                    <a:bodyPr/>
                    <a:lstStyle/>
                    <a:p>
                      <a:pPr algn="ctr" fontAlgn="base"/>
                      <a:r>
                        <a:rPr lang="en-US" sz="1900" dirty="0">
                          <a:effectLst/>
                        </a:rPr>
                        <a:t>Germany</a:t>
                      </a:r>
                      <a:endParaRPr lang="en-US" b="1" dirty="0">
                        <a:solidFill>
                          <a:srgbClr val="FFFFFF"/>
                        </a:solidFill>
                        <a:effectLst/>
                      </a:endParaRPr>
                    </a:p>
                  </a:txBody>
                  <a:tcPr anchor="ctr"/>
                </a:tc>
                <a:extLst>
                  <a:ext uri="{0D108BD9-81ED-4DB2-BD59-A6C34878D82A}">
                    <a16:rowId xmlns:a16="http://schemas.microsoft.com/office/drawing/2014/main" val="1488608165"/>
                  </a:ext>
                </a:extLst>
              </a:tr>
              <a:tr h="883751">
                <a:tc>
                  <a:txBody>
                    <a:bodyPr/>
                    <a:lstStyle/>
                    <a:p>
                      <a:pPr algn="ctr" fontAlgn="base"/>
                      <a:r>
                        <a:rPr lang="en-US" sz="1900" dirty="0">
                          <a:effectLst/>
                        </a:rPr>
                        <a:t>Title​</a:t>
                      </a:r>
                      <a:endParaRPr lang="en-US" dirty="0">
                        <a:effectLst/>
                      </a:endParaRPr>
                    </a:p>
                  </a:txBody>
                  <a:tcPr anchor="ctr"/>
                </a:tc>
                <a:tc>
                  <a:txBody>
                    <a:bodyPr/>
                    <a:lstStyle/>
                    <a:p>
                      <a:pPr algn="ctr" fontAlgn="base"/>
                      <a:r>
                        <a:rPr lang="en-US" sz="1900" dirty="0">
                          <a:effectLst/>
                        </a:rPr>
                        <a:t>Digital Markets Act (DMA)​</a:t>
                      </a:r>
                      <a:endParaRPr lang="en-US" dirty="0">
                        <a:effectLst/>
                      </a:endParaRPr>
                    </a:p>
                  </a:txBody>
                  <a:tcPr anchor="ctr"/>
                </a:tc>
                <a:tc>
                  <a:txBody>
                    <a:bodyPr/>
                    <a:lstStyle/>
                    <a:p>
                      <a:pPr algn="ctr" fontAlgn="base"/>
                      <a:r>
                        <a:rPr lang="en-US" sz="1900" dirty="0">
                          <a:effectLst/>
                        </a:rPr>
                        <a:t>New Pro-Competition Regime (UK Proposal)​</a:t>
                      </a:r>
                      <a:endParaRPr lang="en-US" dirty="0">
                        <a:effectLst/>
                      </a:endParaRPr>
                    </a:p>
                  </a:txBody>
                  <a:tcPr anchor="ctr"/>
                </a:tc>
                <a:tc>
                  <a:txBody>
                    <a:bodyPr/>
                    <a:lstStyle/>
                    <a:p>
                      <a:pPr lvl="0" algn="ctr">
                        <a:buNone/>
                      </a:pPr>
                      <a:r>
                        <a:rPr lang="en-US" sz="1900" dirty="0">
                          <a:effectLst/>
                        </a:rPr>
                        <a:t>Section 19a, Competition Law</a:t>
                      </a:r>
                      <a:endParaRPr lang="en-US" dirty="0"/>
                    </a:p>
                  </a:txBody>
                  <a:tcPr anchor="ctr"/>
                </a:tc>
                <a:extLst>
                  <a:ext uri="{0D108BD9-81ED-4DB2-BD59-A6C34878D82A}">
                    <a16:rowId xmlns:a16="http://schemas.microsoft.com/office/drawing/2014/main" val="4083763583"/>
                  </a:ext>
                </a:extLst>
              </a:tr>
              <a:tr h="648084">
                <a:tc>
                  <a:txBody>
                    <a:bodyPr/>
                    <a:lstStyle/>
                    <a:p>
                      <a:pPr algn="ctr" fontAlgn="base"/>
                      <a:r>
                        <a:rPr lang="en-US" sz="1900" dirty="0">
                          <a:effectLst/>
                        </a:rPr>
                        <a:t>Approval Status​</a:t>
                      </a:r>
                      <a:endParaRPr lang="en-US" dirty="0">
                        <a:effectLst/>
                      </a:endParaRPr>
                    </a:p>
                  </a:txBody>
                  <a:tcPr anchor="ctr"/>
                </a:tc>
                <a:tc>
                  <a:txBody>
                    <a:bodyPr/>
                    <a:lstStyle/>
                    <a:p>
                      <a:pPr algn="ctr" fontAlgn="base"/>
                      <a:r>
                        <a:rPr lang="en-US" sz="1900" dirty="0">
                          <a:effectLst/>
                        </a:rPr>
                        <a:t>Approved​</a:t>
                      </a:r>
                      <a:endParaRPr lang="en-US" dirty="0">
                        <a:effectLst/>
                      </a:endParaRPr>
                    </a:p>
                  </a:txBody>
                  <a:tcPr anchor="ctr"/>
                </a:tc>
                <a:tc>
                  <a:txBody>
                    <a:bodyPr/>
                    <a:lstStyle/>
                    <a:p>
                      <a:pPr algn="ctr" fontAlgn="base"/>
                      <a:r>
                        <a:rPr lang="en-US" sz="1900" dirty="0">
                          <a:effectLst/>
                        </a:rPr>
                        <a:t>Expected: Parliament by spring '23, potentially adopted by Oct '23</a:t>
                      </a:r>
                    </a:p>
                  </a:txBody>
                  <a:tcPr anchor="ctr"/>
                </a:tc>
                <a:tc>
                  <a:txBody>
                    <a:bodyPr/>
                    <a:lstStyle/>
                    <a:p>
                      <a:pPr algn="ctr" fontAlgn="base"/>
                      <a:r>
                        <a:rPr lang="en-US" sz="1900" dirty="0">
                          <a:effectLst/>
                        </a:rPr>
                        <a:t>Approved</a:t>
                      </a:r>
                    </a:p>
                  </a:txBody>
                  <a:tcPr anchor="ctr"/>
                </a:tc>
                <a:extLst>
                  <a:ext uri="{0D108BD9-81ED-4DB2-BD59-A6C34878D82A}">
                    <a16:rowId xmlns:a16="http://schemas.microsoft.com/office/drawing/2014/main" val="3960155796"/>
                  </a:ext>
                </a:extLst>
              </a:tr>
              <a:tr h="648084">
                <a:tc>
                  <a:txBody>
                    <a:bodyPr/>
                    <a:lstStyle/>
                    <a:p>
                      <a:pPr algn="ctr" fontAlgn="base"/>
                      <a:r>
                        <a:rPr lang="en-US" sz="1900" dirty="0">
                          <a:effectLst/>
                        </a:rPr>
                        <a:t>Scope​</a:t>
                      </a:r>
                      <a:endParaRPr lang="en-US" dirty="0">
                        <a:effectLst/>
                      </a:endParaRPr>
                    </a:p>
                  </a:txBody>
                  <a:tcPr anchor="ctr"/>
                </a:tc>
                <a:tc>
                  <a:txBody>
                    <a:bodyPr/>
                    <a:lstStyle/>
                    <a:p>
                      <a:pPr algn="ctr" fontAlgn="base"/>
                      <a:r>
                        <a:rPr lang="en-US" sz="1900" dirty="0">
                          <a:effectLst/>
                        </a:rPr>
                        <a:t>Digital Gatekeepers​</a:t>
                      </a:r>
                      <a:endParaRPr lang="en-US" dirty="0">
                        <a:effectLst/>
                      </a:endParaRPr>
                    </a:p>
                  </a:txBody>
                  <a:tcPr anchor="ctr"/>
                </a:tc>
                <a:tc>
                  <a:txBody>
                    <a:bodyPr/>
                    <a:lstStyle/>
                    <a:p>
                      <a:pPr algn="ctr" fontAlgn="base"/>
                      <a:r>
                        <a:rPr lang="en-US" sz="1900" dirty="0">
                          <a:effectLst/>
                        </a:rPr>
                        <a:t>Platforms of Strategic Market Significance​</a:t>
                      </a:r>
                      <a:endParaRPr lang="en-US" dirty="0">
                        <a:effectLst/>
                      </a:endParaRPr>
                    </a:p>
                  </a:txBody>
                  <a:tcPr anchor="ctr"/>
                </a:tc>
                <a:tc>
                  <a:txBody>
                    <a:bodyPr/>
                    <a:lstStyle/>
                    <a:p>
                      <a:pPr marL="0" lvl="0" indent="0" algn="ctr">
                        <a:lnSpc>
                          <a:spcPct val="100000"/>
                        </a:lnSpc>
                        <a:buNone/>
                      </a:pPr>
                      <a:r>
                        <a:rPr lang="en-US" sz="1900" b="0" i="0" u="none" strike="noStrike" baseline="0" noProof="0" dirty="0">
                          <a:solidFill>
                            <a:srgbClr val="000000"/>
                          </a:solidFill>
                          <a:effectLst/>
                          <a:latin typeface="Calibri"/>
                        </a:rPr>
                        <a:t>Undertakings of Paramount Significance for Competition Across Markets</a:t>
                      </a:r>
                      <a:endParaRPr lang="en-US" dirty="0"/>
                    </a:p>
                  </a:txBody>
                  <a:tcPr anchor="ctr"/>
                </a:tc>
                <a:extLst>
                  <a:ext uri="{0D108BD9-81ED-4DB2-BD59-A6C34878D82A}">
                    <a16:rowId xmlns:a16="http://schemas.microsoft.com/office/drawing/2014/main" val="3227416981"/>
                  </a:ext>
                </a:extLst>
              </a:tr>
              <a:tr h="883751">
                <a:tc>
                  <a:txBody>
                    <a:bodyPr/>
                    <a:lstStyle/>
                    <a:p>
                      <a:pPr algn="ctr" fontAlgn="base"/>
                      <a:r>
                        <a:rPr lang="en-US" sz="1900" dirty="0">
                          <a:effectLst/>
                        </a:rPr>
                        <a:t>Regulator​</a:t>
                      </a:r>
                      <a:endParaRPr lang="en-US" dirty="0">
                        <a:effectLst/>
                      </a:endParaRPr>
                    </a:p>
                  </a:txBody>
                  <a:tcPr anchor="ctr"/>
                </a:tc>
                <a:tc>
                  <a:txBody>
                    <a:bodyPr/>
                    <a:lstStyle/>
                    <a:p>
                      <a:pPr algn="ctr" fontAlgn="base"/>
                      <a:r>
                        <a:rPr lang="en-US" sz="1900" dirty="0">
                          <a:effectLst/>
                        </a:rPr>
                        <a:t> European Commission​</a:t>
                      </a:r>
                      <a:endParaRPr lang="en-US" dirty="0">
                        <a:effectLst/>
                      </a:endParaRPr>
                    </a:p>
                  </a:txBody>
                  <a:tcPr anchor="ctr"/>
                </a:tc>
                <a:tc>
                  <a:txBody>
                    <a:bodyPr/>
                    <a:lstStyle/>
                    <a:p>
                      <a:pPr algn="ctr" fontAlgn="base"/>
                      <a:r>
                        <a:rPr lang="en-US" sz="1900" dirty="0">
                          <a:effectLst/>
                        </a:rPr>
                        <a:t>Digital Markets Unit​ (CMA)</a:t>
                      </a:r>
                      <a:endParaRPr lang="en-US" dirty="0">
                        <a:effectLst/>
                      </a:endParaRPr>
                    </a:p>
                  </a:txBody>
                  <a:tcPr anchor="ctr"/>
                </a:tc>
                <a:tc>
                  <a:txBody>
                    <a:bodyPr/>
                    <a:lstStyle/>
                    <a:p>
                      <a:pPr algn="ctr" fontAlgn="base"/>
                      <a:r>
                        <a:rPr lang="en-US" sz="1900" dirty="0">
                          <a:effectLst/>
                        </a:rPr>
                        <a:t>German Competition Authority</a:t>
                      </a:r>
                      <a:endParaRPr lang="en-US" dirty="0">
                        <a:effectLst/>
                      </a:endParaRPr>
                    </a:p>
                  </a:txBody>
                  <a:tcPr anchor="ctr"/>
                </a:tc>
                <a:extLst>
                  <a:ext uri="{0D108BD9-81ED-4DB2-BD59-A6C34878D82A}">
                    <a16:rowId xmlns:a16="http://schemas.microsoft.com/office/drawing/2014/main" val="2992373968"/>
                  </a:ext>
                </a:extLst>
              </a:tr>
              <a:tr h="618625">
                <a:tc>
                  <a:txBody>
                    <a:bodyPr/>
                    <a:lstStyle/>
                    <a:p>
                      <a:pPr algn="ctr" fontAlgn="base"/>
                      <a:r>
                        <a:rPr lang="en-US" sz="1900" dirty="0">
                          <a:effectLst/>
                        </a:rPr>
                        <a:t>Prohibited Conduct ​</a:t>
                      </a:r>
                      <a:endParaRPr lang="en-US" dirty="0">
                        <a:effectLst/>
                      </a:endParaRPr>
                    </a:p>
                  </a:txBody>
                  <a:tcPr anchor="ctr"/>
                </a:tc>
                <a:tc>
                  <a:txBody>
                    <a:bodyPr/>
                    <a:lstStyle/>
                    <a:p>
                      <a:pPr algn="ctr" fontAlgn="base"/>
                      <a:r>
                        <a:rPr lang="en-US" sz="1900" dirty="0">
                          <a:effectLst/>
                        </a:rPr>
                        <a:t>Specific Conduct</a:t>
                      </a:r>
                      <a:endParaRPr lang="en-US" dirty="0">
                        <a:effectLst/>
                      </a:endParaRPr>
                    </a:p>
                  </a:txBody>
                  <a:tcPr anchor="ctr"/>
                </a:tc>
                <a:tc>
                  <a:txBody>
                    <a:bodyPr/>
                    <a:lstStyle/>
                    <a:p>
                      <a:pPr algn="ctr" fontAlgn="base"/>
                      <a:r>
                        <a:rPr lang="en-US" sz="1900" dirty="0">
                          <a:effectLst/>
                        </a:rPr>
                        <a:t>Principles and Codes of Conduct</a:t>
                      </a:r>
                      <a:endParaRPr lang="en-US" dirty="0">
                        <a:effectLst/>
                      </a:endParaRPr>
                    </a:p>
                  </a:txBody>
                  <a:tcPr anchor="ctr"/>
                </a:tc>
                <a:tc>
                  <a:txBody>
                    <a:bodyPr/>
                    <a:lstStyle/>
                    <a:p>
                      <a:pPr algn="ctr" fontAlgn="base"/>
                      <a:r>
                        <a:rPr lang="en-US" sz="1900" dirty="0">
                          <a:effectLst/>
                        </a:rPr>
                        <a:t>Specific Conduct (Specified by Regulator based on Law)</a:t>
                      </a:r>
                      <a:endParaRPr lang="en-US" dirty="0">
                        <a:effectLst/>
                      </a:endParaRPr>
                    </a:p>
                  </a:txBody>
                  <a:tcPr anchor="ctr"/>
                </a:tc>
                <a:extLst>
                  <a:ext uri="{0D108BD9-81ED-4DB2-BD59-A6C34878D82A}">
                    <a16:rowId xmlns:a16="http://schemas.microsoft.com/office/drawing/2014/main" val="2708078264"/>
                  </a:ext>
                </a:extLst>
              </a:tr>
              <a:tr h="441875">
                <a:tc>
                  <a:txBody>
                    <a:bodyPr/>
                    <a:lstStyle/>
                    <a:p>
                      <a:pPr algn="ctr" fontAlgn="base"/>
                      <a:r>
                        <a:rPr lang="en-US" sz="1900" dirty="0">
                          <a:effectLst/>
                        </a:rPr>
                        <a:t>Remedies​</a:t>
                      </a:r>
                      <a:endParaRPr lang="en-US" dirty="0">
                        <a:effectLst/>
                      </a:endParaRPr>
                    </a:p>
                  </a:txBody>
                  <a:tcPr anchor="ctr"/>
                </a:tc>
                <a:tc gridSpan="3">
                  <a:txBody>
                    <a:bodyPr/>
                    <a:lstStyle/>
                    <a:p>
                      <a:pPr algn="ctr" fontAlgn="base"/>
                      <a:r>
                        <a:rPr lang="en-US" sz="1900" dirty="0">
                          <a:effectLst/>
                        </a:rPr>
                        <a:t>Fines, Behavioral and Structural Remedies, and Interim Measures​</a:t>
                      </a:r>
                    </a:p>
                  </a:txBody>
                  <a:tcPr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87992955"/>
                  </a:ext>
                </a:extLst>
              </a:tr>
            </a:tbl>
          </a:graphicData>
        </a:graphic>
      </p:graphicFrame>
    </p:spTree>
    <p:extLst>
      <p:ext uri="{BB962C8B-B14F-4D97-AF65-F5344CB8AC3E}">
        <p14:creationId xmlns:p14="http://schemas.microsoft.com/office/powerpoint/2010/main" val="3418263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579E0-EC80-16F3-E23D-E1B5FF0839B6}"/>
              </a:ext>
            </a:extLst>
          </p:cNvPr>
          <p:cNvSpPr>
            <a:spLocks noGrp="1"/>
          </p:cNvSpPr>
          <p:nvPr>
            <p:ph type="title"/>
          </p:nvPr>
        </p:nvSpPr>
        <p:spPr>
          <a:xfrm>
            <a:off x="655824" y="321734"/>
            <a:ext cx="10905066" cy="1135737"/>
          </a:xfrm>
        </p:spPr>
        <p:txBody>
          <a:bodyPr>
            <a:normAutofit/>
          </a:bodyPr>
          <a:lstStyle/>
          <a:p>
            <a:r>
              <a:rPr lang="en-US" sz="4000" dirty="0">
                <a:ea typeface="+mj-lt"/>
                <a:cs typeface="+mj-lt"/>
              </a:rPr>
              <a:t>Background on the DMA – </a:t>
            </a:r>
            <a:r>
              <a:rPr lang="en-US" sz="4000" b="1" i="1" dirty="0">
                <a:ea typeface="+mj-lt"/>
                <a:cs typeface="+mj-lt"/>
              </a:rPr>
              <a:t>A Refresher</a:t>
            </a:r>
          </a:p>
        </p:txBody>
      </p:sp>
      <p:sp>
        <p:nvSpPr>
          <p:cNvPr id="3" name="Content Placeholder 2">
            <a:extLst>
              <a:ext uri="{FF2B5EF4-FFF2-40B4-BE49-F238E27FC236}">
                <a16:creationId xmlns:a16="http://schemas.microsoft.com/office/drawing/2014/main" id="{D386AC3B-0A8B-CFBD-E0E0-31C62600D20F}"/>
              </a:ext>
            </a:extLst>
          </p:cNvPr>
          <p:cNvSpPr>
            <a:spLocks noGrp="1"/>
          </p:cNvSpPr>
          <p:nvPr>
            <p:ph idx="1"/>
          </p:nvPr>
        </p:nvSpPr>
        <p:spPr>
          <a:xfrm>
            <a:off x="643467" y="1782981"/>
            <a:ext cx="10905066" cy="4393982"/>
          </a:xfrm>
        </p:spPr>
        <p:txBody>
          <a:bodyPr vert="horz" lIns="91440" tIns="45720" rIns="91440" bIns="45720" rtlCol="0" anchor="t">
            <a:normAutofit/>
          </a:bodyPr>
          <a:lstStyle/>
          <a:p>
            <a:pPr marL="0" indent="0">
              <a:buNone/>
            </a:pPr>
            <a:r>
              <a:rPr lang="en-US" sz="2000" b="1" dirty="0">
                <a:cs typeface="Calibri"/>
              </a:rPr>
              <a:t>DMA’s objectives</a:t>
            </a:r>
            <a:endParaRPr lang="en-US" sz="2000" b="1" i="1" dirty="0">
              <a:cs typeface="Calibri"/>
            </a:endParaRPr>
          </a:p>
          <a:p>
            <a:pPr marL="0" indent="0">
              <a:buNone/>
            </a:pPr>
            <a:r>
              <a:rPr lang="en-US" sz="2000" b="0" i="0" u="none" strike="noStrike" dirty="0">
                <a:solidFill>
                  <a:srgbClr val="000000"/>
                </a:solidFill>
                <a:effectLst/>
                <a:latin typeface="Calibri" panose="020F0502020204030204" pitchFamily="34" charset="0"/>
              </a:rPr>
              <a:t>“[E]</a:t>
            </a:r>
            <a:r>
              <a:rPr lang="en-US" sz="2000" b="0" i="0" u="none" strike="noStrike" dirty="0" err="1">
                <a:solidFill>
                  <a:srgbClr val="000000"/>
                </a:solidFill>
                <a:effectLst/>
                <a:latin typeface="Calibri" panose="020F0502020204030204" pitchFamily="34" charset="0"/>
              </a:rPr>
              <a:t>nsure</a:t>
            </a:r>
            <a:r>
              <a:rPr lang="en-US" sz="2000" b="0" i="0" u="none" strike="noStrike" dirty="0">
                <a:solidFill>
                  <a:srgbClr val="000000"/>
                </a:solidFill>
                <a:effectLst/>
                <a:latin typeface="Calibri" panose="020F0502020204030204" pitchFamily="34" charset="0"/>
              </a:rPr>
              <a:t> a </a:t>
            </a:r>
            <a:r>
              <a:rPr lang="en-US" sz="2000" b="1" i="0" u="none" strike="noStrike" dirty="0">
                <a:solidFill>
                  <a:srgbClr val="000000"/>
                </a:solidFill>
                <a:effectLst/>
                <a:latin typeface="Calibri" panose="020F0502020204030204" pitchFamily="34" charset="0"/>
              </a:rPr>
              <a:t>contestable and fair </a:t>
            </a:r>
            <a:r>
              <a:rPr lang="en-US" sz="2000" b="0" i="0" u="none" strike="noStrike" dirty="0">
                <a:solidFill>
                  <a:srgbClr val="000000"/>
                </a:solidFill>
                <a:effectLst/>
                <a:latin typeface="Calibri" panose="020F0502020204030204" pitchFamily="34" charset="0"/>
              </a:rPr>
              <a:t>digital sector in general and core platform services in particular, with a view to promoting </a:t>
            </a:r>
            <a:r>
              <a:rPr lang="en-US" sz="2000" b="1" i="0" u="none" strike="noStrike" dirty="0">
                <a:solidFill>
                  <a:srgbClr val="000000"/>
                </a:solidFill>
                <a:effectLst/>
                <a:latin typeface="Calibri" panose="020F0502020204030204" pitchFamily="34" charset="0"/>
              </a:rPr>
              <a:t>innovation</a:t>
            </a:r>
            <a:r>
              <a:rPr lang="en-US" sz="2000" b="0" i="0" u="none" strike="noStrike" dirty="0">
                <a:solidFill>
                  <a:srgbClr val="000000"/>
                </a:solidFill>
                <a:effectLst/>
                <a:latin typeface="Calibri" panose="020F0502020204030204" pitchFamily="34" charset="0"/>
              </a:rPr>
              <a:t>, </a:t>
            </a:r>
            <a:r>
              <a:rPr lang="en-US" sz="2000" b="1" i="0" u="none" strike="noStrike" dirty="0">
                <a:solidFill>
                  <a:srgbClr val="000000"/>
                </a:solidFill>
                <a:effectLst/>
                <a:latin typeface="Calibri" panose="020F0502020204030204" pitchFamily="34" charset="0"/>
              </a:rPr>
              <a:t>high quality </a:t>
            </a:r>
            <a:r>
              <a:rPr lang="en-US" sz="2000" b="0" i="0" u="none" strike="noStrike" dirty="0">
                <a:solidFill>
                  <a:srgbClr val="000000"/>
                </a:solidFill>
                <a:effectLst/>
                <a:latin typeface="Calibri" panose="020F0502020204030204" pitchFamily="34" charset="0"/>
              </a:rPr>
              <a:t>of digital products and services, </a:t>
            </a:r>
            <a:r>
              <a:rPr lang="en-US" sz="2000" b="1" i="0" u="none" strike="noStrike" dirty="0">
                <a:solidFill>
                  <a:srgbClr val="000000"/>
                </a:solidFill>
                <a:effectLst/>
                <a:latin typeface="Calibri" panose="020F0502020204030204" pitchFamily="34" charset="0"/>
              </a:rPr>
              <a:t>fair and competitive prices</a:t>
            </a:r>
            <a:r>
              <a:rPr lang="en-US" sz="2000" b="0" i="0" u="none" strike="noStrike" dirty="0">
                <a:solidFill>
                  <a:srgbClr val="000000"/>
                </a:solidFill>
                <a:effectLst/>
                <a:latin typeface="Calibri" panose="020F0502020204030204" pitchFamily="34" charset="0"/>
              </a:rPr>
              <a:t>, as well as a </a:t>
            </a:r>
            <a:r>
              <a:rPr lang="en-US" sz="2000" b="1" i="0" u="none" strike="noStrike" dirty="0">
                <a:solidFill>
                  <a:srgbClr val="000000"/>
                </a:solidFill>
                <a:effectLst/>
                <a:latin typeface="Calibri" panose="020F0502020204030204" pitchFamily="34" charset="0"/>
              </a:rPr>
              <a:t>high quality and choice </a:t>
            </a:r>
            <a:r>
              <a:rPr lang="en-US" sz="2000" b="0" i="0" u="none" strike="noStrike" dirty="0">
                <a:solidFill>
                  <a:srgbClr val="000000"/>
                </a:solidFill>
                <a:effectLst/>
                <a:latin typeface="Calibri" panose="020F0502020204030204" pitchFamily="34" charset="0"/>
              </a:rPr>
              <a:t>for end users in the digital sector” (whereas no. 107)</a:t>
            </a:r>
          </a:p>
          <a:p>
            <a:pPr marL="0" indent="0">
              <a:buNone/>
            </a:pPr>
            <a:endParaRPr lang="en-US" sz="2000" dirty="0">
              <a:solidFill>
                <a:srgbClr val="000000"/>
              </a:solidFill>
              <a:latin typeface="Calibri" panose="020F0502020204030204" pitchFamily="34" charset="0"/>
              <a:cs typeface="Calibri" panose="020F0502020204030204"/>
            </a:endParaRPr>
          </a:p>
          <a:p>
            <a:pPr marL="0" indent="0">
              <a:buNone/>
            </a:pPr>
            <a:endParaRPr lang="en-US" sz="2000" i="1" dirty="0">
              <a:cs typeface="Calibri" panose="020F0502020204030204"/>
            </a:endParaRPr>
          </a:p>
          <a:p>
            <a:pPr marL="0" indent="0">
              <a:buNone/>
            </a:pPr>
            <a:endParaRPr lang="en-US" sz="1900" i="1" dirty="0">
              <a:cs typeface="Calibri" panose="020F0502020204030204"/>
            </a:endParaRPr>
          </a:p>
          <a:p>
            <a:endParaRPr lang="en-US" sz="1900" dirty="0">
              <a:cs typeface="Calibri"/>
            </a:endParaRPr>
          </a:p>
          <a:p>
            <a:endParaRPr lang="en-US" sz="1900" dirty="0">
              <a:cs typeface="Calibri"/>
            </a:endParaRPr>
          </a:p>
          <a:p>
            <a:endParaRPr lang="en-US" sz="1900" dirty="0">
              <a:cs typeface="Calibri"/>
            </a:endParaRPr>
          </a:p>
        </p:txBody>
      </p:sp>
      <p:graphicFrame>
        <p:nvGraphicFramePr>
          <p:cNvPr id="5" name="Diagram 7">
            <a:extLst>
              <a:ext uri="{FF2B5EF4-FFF2-40B4-BE49-F238E27FC236}">
                <a16:creationId xmlns:a16="http://schemas.microsoft.com/office/drawing/2014/main" id="{D3E50BBB-3B7B-9302-C518-AC77E798CA06}"/>
              </a:ext>
            </a:extLst>
          </p:cNvPr>
          <p:cNvGraphicFramePr/>
          <p:nvPr>
            <p:extLst>
              <p:ext uri="{D42A27DB-BD31-4B8C-83A1-F6EECF244321}">
                <p14:modId xmlns:p14="http://schemas.microsoft.com/office/powerpoint/2010/main" val="2161230172"/>
              </p:ext>
            </p:extLst>
          </p:nvPr>
        </p:nvGraphicFramePr>
        <p:xfrm>
          <a:off x="1127409" y="2616498"/>
          <a:ext cx="9937182" cy="416594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877913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5" name="Rectangle 105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25BED6B-8430-13DC-13A6-072684339077}"/>
              </a:ext>
            </a:extLst>
          </p:cNvPr>
          <p:cNvSpPr>
            <a:spLocks noGrp="1"/>
          </p:cNvSpPr>
          <p:nvPr>
            <p:ph type="title"/>
          </p:nvPr>
        </p:nvSpPr>
        <p:spPr>
          <a:xfrm>
            <a:off x="643467" y="321734"/>
            <a:ext cx="10905066" cy="1135737"/>
          </a:xfrm>
        </p:spPr>
        <p:txBody>
          <a:bodyPr>
            <a:normAutofit/>
          </a:bodyPr>
          <a:lstStyle/>
          <a:p>
            <a:r>
              <a:rPr lang="en-US" sz="4000" dirty="0">
                <a:ea typeface="+mj-lt"/>
                <a:cs typeface="+mj-lt"/>
              </a:rPr>
              <a:t>Background on the DMA – </a:t>
            </a:r>
            <a:r>
              <a:rPr lang="en-US" sz="4000" b="1" i="1" dirty="0">
                <a:ea typeface="+mj-lt"/>
                <a:cs typeface="+mj-lt"/>
              </a:rPr>
              <a:t>A Refresher </a:t>
            </a:r>
            <a:r>
              <a:rPr lang="en-US" sz="4000" b="1" dirty="0">
                <a:ea typeface="+mj-lt"/>
                <a:cs typeface="+mj-lt"/>
              </a:rPr>
              <a:t>(</a:t>
            </a:r>
            <a:r>
              <a:rPr lang="en-US" sz="4000" b="1" dirty="0" err="1">
                <a:ea typeface="+mj-lt"/>
                <a:cs typeface="+mj-lt"/>
              </a:rPr>
              <a:t>cont</a:t>
            </a:r>
            <a:r>
              <a:rPr lang="en-US" sz="4000" b="1" dirty="0">
                <a:ea typeface="+mj-lt"/>
                <a:cs typeface="+mj-lt"/>
              </a:rPr>
              <a:t>)</a:t>
            </a:r>
          </a:p>
        </p:txBody>
      </p:sp>
      <p:sp>
        <p:nvSpPr>
          <p:cNvPr id="1056" name="Rectangle 105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57" name="Isosceles Triangle 106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 name="Date Placeholder 3">
            <a:extLst>
              <a:ext uri="{FF2B5EF4-FFF2-40B4-BE49-F238E27FC236}">
                <a16:creationId xmlns:a16="http://schemas.microsoft.com/office/drawing/2014/main" id="{D020FE3B-E9B6-8936-0464-686D6D501E01}"/>
              </a:ext>
            </a:extLst>
          </p:cNvPr>
          <p:cNvSpPr>
            <a:spLocks noGrp="1"/>
          </p:cNvSpPr>
          <p:nvPr>
            <p:ph type="dt" sz="half" idx="10"/>
          </p:nvPr>
        </p:nvSpPr>
        <p:spPr>
          <a:xfrm>
            <a:off x="643467" y="6356350"/>
            <a:ext cx="2743200" cy="365125"/>
          </a:xfrm>
        </p:spPr>
        <p:txBody>
          <a:bodyPr>
            <a:norm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fld id="{BCF477A9-D2C0-9E42-9877-52CAB6327C5A}" type="datetime1">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600"/>
                </a:spcAft>
                <a:buClrTx/>
                <a:buSzTx/>
                <a:buFontTx/>
                <a:buNone/>
                <a:tabLst/>
                <a:defRPr/>
              </a:pPr>
              <a:t>3/2/23</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1059" name="Isosceles Triangle 106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61" name="Rectangle 106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B220EEEE-DBFC-9CFE-29A6-DE3195CC481A}"/>
              </a:ext>
            </a:extLst>
          </p:cNvPr>
          <p:cNvSpPr>
            <a:spLocks noGrp="1"/>
          </p:cNvSpPr>
          <p:nvPr>
            <p:ph type="ftr" sz="quarter" idx="11"/>
          </p:nvPr>
        </p:nvSpPr>
        <p:spPr>
          <a:xfrm>
            <a:off x="4038600" y="6356350"/>
            <a:ext cx="4114800" cy="365125"/>
          </a:xfrm>
        </p:spPr>
        <p:txBody>
          <a:bodyP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DRAFT NOT FOR CIRCULATION </a:t>
            </a:r>
          </a:p>
        </p:txBody>
      </p:sp>
      <p:sp>
        <p:nvSpPr>
          <p:cNvPr id="6" name="Slide Number Placeholder 5">
            <a:extLst>
              <a:ext uri="{FF2B5EF4-FFF2-40B4-BE49-F238E27FC236}">
                <a16:creationId xmlns:a16="http://schemas.microsoft.com/office/drawing/2014/main" id="{B817292C-9AC3-2DDC-F55E-58BE5BF4934F}"/>
              </a:ext>
            </a:extLst>
          </p:cNvPr>
          <p:cNvSpPr>
            <a:spLocks noGrp="1"/>
          </p:cNvSpPr>
          <p:nvPr>
            <p:ph type="sldNum" sz="quarter" idx="12"/>
          </p:nvPr>
        </p:nvSpPr>
        <p:spPr>
          <a:xfrm>
            <a:off x="8805333" y="6356350"/>
            <a:ext cx="2743200" cy="365125"/>
          </a:xfrm>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2ED1C650-3AC1-FC4F-BFFF-4831FAFAAA3B}"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16</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graphicFrame>
        <p:nvGraphicFramePr>
          <p:cNvPr id="3" name="Content Placeholder 2">
            <a:extLst>
              <a:ext uri="{FF2B5EF4-FFF2-40B4-BE49-F238E27FC236}">
                <a16:creationId xmlns:a16="http://schemas.microsoft.com/office/drawing/2014/main" id="{44F287BC-1BE1-A9F7-C869-8A8B9A4A1F64}"/>
              </a:ext>
            </a:extLst>
          </p:cNvPr>
          <p:cNvGraphicFramePr>
            <a:graphicFrameLocks noGrp="1"/>
          </p:cNvGraphicFramePr>
          <p:nvPr>
            <p:ph idx="1"/>
            <p:extLst>
              <p:ext uri="{D42A27DB-BD31-4B8C-83A1-F6EECF244321}">
                <p14:modId xmlns:p14="http://schemas.microsoft.com/office/powerpoint/2010/main" val="984538156"/>
              </p:ext>
            </p:extLst>
          </p:nvPr>
        </p:nvGraphicFramePr>
        <p:xfrm>
          <a:off x="838200" y="1505414"/>
          <a:ext cx="10703312" cy="485093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17607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5" name="Rectangle 105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25BED6B-8430-13DC-13A6-072684339077}"/>
              </a:ext>
            </a:extLst>
          </p:cNvPr>
          <p:cNvSpPr>
            <a:spLocks noGrp="1"/>
          </p:cNvSpPr>
          <p:nvPr>
            <p:ph type="title"/>
          </p:nvPr>
        </p:nvSpPr>
        <p:spPr>
          <a:xfrm>
            <a:off x="643467" y="321734"/>
            <a:ext cx="10905066" cy="1135737"/>
          </a:xfrm>
        </p:spPr>
        <p:txBody>
          <a:bodyPr>
            <a:normAutofit/>
          </a:bodyPr>
          <a:lstStyle/>
          <a:p>
            <a:r>
              <a:rPr lang="en-US" sz="3600" dirty="0">
                <a:latin typeface="Calibri" panose="020F0502020204030204" pitchFamily="34" charset="0"/>
                <a:cs typeface="Calibri" panose="020F0502020204030204" pitchFamily="34" charset="0"/>
              </a:rPr>
              <a:t>Summary of DMA Obligations and Prohibitions</a:t>
            </a:r>
            <a:endParaRPr lang="en-US" sz="3600" dirty="0">
              <a:latin typeface="+mn-lt"/>
            </a:endParaRPr>
          </a:p>
        </p:txBody>
      </p:sp>
      <p:sp>
        <p:nvSpPr>
          <p:cNvPr id="1056" name="Rectangle 105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57" name="Isosceles Triangle 106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 name="Date Placeholder 3">
            <a:extLst>
              <a:ext uri="{FF2B5EF4-FFF2-40B4-BE49-F238E27FC236}">
                <a16:creationId xmlns:a16="http://schemas.microsoft.com/office/drawing/2014/main" id="{D020FE3B-E9B6-8936-0464-686D6D501E01}"/>
              </a:ext>
            </a:extLst>
          </p:cNvPr>
          <p:cNvSpPr>
            <a:spLocks noGrp="1"/>
          </p:cNvSpPr>
          <p:nvPr>
            <p:ph type="dt" sz="half" idx="10"/>
          </p:nvPr>
        </p:nvSpPr>
        <p:spPr>
          <a:xfrm>
            <a:off x="643467" y="6356350"/>
            <a:ext cx="2743200" cy="365125"/>
          </a:xfrm>
        </p:spPr>
        <p:txBody>
          <a:bodyPr>
            <a:norm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fld id="{BCF477A9-D2C0-9E42-9877-52CAB6327C5A}" type="datetime1">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600"/>
                </a:spcAft>
                <a:buClrTx/>
                <a:buSzTx/>
                <a:buFontTx/>
                <a:buNone/>
                <a:tabLst/>
                <a:defRPr/>
              </a:pPr>
              <a:t>3/2/23</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1059" name="Isosceles Triangle 106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61" name="Rectangle 106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B220EEEE-DBFC-9CFE-29A6-DE3195CC481A}"/>
              </a:ext>
            </a:extLst>
          </p:cNvPr>
          <p:cNvSpPr>
            <a:spLocks noGrp="1"/>
          </p:cNvSpPr>
          <p:nvPr>
            <p:ph type="ftr" sz="quarter" idx="11"/>
          </p:nvPr>
        </p:nvSpPr>
        <p:spPr>
          <a:xfrm>
            <a:off x="4038600" y="6356350"/>
            <a:ext cx="4114800" cy="365125"/>
          </a:xfrm>
        </p:spPr>
        <p:txBody>
          <a:bodyPr>
            <a:normAutofit/>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rPr>
              <a:t>DRAFT NOT FOR CIRCULATION </a:t>
            </a:r>
          </a:p>
        </p:txBody>
      </p:sp>
      <p:sp>
        <p:nvSpPr>
          <p:cNvPr id="6" name="Slide Number Placeholder 5">
            <a:extLst>
              <a:ext uri="{FF2B5EF4-FFF2-40B4-BE49-F238E27FC236}">
                <a16:creationId xmlns:a16="http://schemas.microsoft.com/office/drawing/2014/main" id="{B817292C-9AC3-2DDC-F55E-58BE5BF4934F}"/>
              </a:ext>
            </a:extLst>
          </p:cNvPr>
          <p:cNvSpPr>
            <a:spLocks noGrp="1"/>
          </p:cNvSpPr>
          <p:nvPr>
            <p:ph type="sldNum" sz="quarter" idx="12"/>
          </p:nvPr>
        </p:nvSpPr>
        <p:spPr>
          <a:xfrm>
            <a:off x="8805333" y="6356350"/>
            <a:ext cx="2743200" cy="365125"/>
          </a:xfrm>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2ED1C650-3AC1-FC4F-BFFF-4831FAFAAA3B}"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17</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8" name="Rounded Rectangle 7">
            <a:extLst>
              <a:ext uri="{FF2B5EF4-FFF2-40B4-BE49-F238E27FC236}">
                <a16:creationId xmlns:a16="http://schemas.microsoft.com/office/drawing/2014/main" id="{33FC86B4-8E96-9C4C-B97B-C1CAC21AF6C7}"/>
              </a:ext>
            </a:extLst>
          </p:cNvPr>
          <p:cNvSpPr/>
          <p:nvPr/>
        </p:nvSpPr>
        <p:spPr>
          <a:xfrm>
            <a:off x="887627" y="1451436"/>
            <a:ext cx="1975022" cy="988541"/>
          </a:xfrm>
          <a:prstGeom prst="roundRect">
            <a:avLst/>
          </a:prstGeom>
          <a:solidFill>
            <a:srgbClr val="3CDC8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Data-Related</a:t>
            </a:r>
          </a:p>
        </p:txBody>
      </p:sp>
      <p:sp>
        <p:nvSpPr>
          <p:cNvPr id="9" name="Rounded Rectangle 8">
            <a:extLst>
              <a:ext uri="{FF2B5EF4-FFF2-40B4-BE49-F238E27FC236}">
                <a16:creationId xmlns:a16="http://schemas.microsoft.com/office/drawing/2014/main" id="{D1264EAC-DC84-4108-9394-28AD39DCD3A9}"/>
              </a:ext>
            </a:extLst>
          </p:cNvPr>
          <p:cNvSpPr/>
          <p:nvPr/>
        </p:nvSpPr>
        <p:spPr>
          <a:xfrm>
            <a:off x="3696215" y="1451435"/>
            <a:ext cx="1975022" cy="988541"/>
          </a:xfrm>
          <a:prstGeom prst="roundRect">
            <a:avLst/>
          </a:prstGeom>
          <a:solidFill>
            <a:srgbClr val="FF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Commercial Relations</a:t>
            </a:r>
          </a:p>
        </p:txBody>
      </p:sp>
      <p:sp>
        <p:nvSpPr>
          <p:cNvPr id="10" name="Rounded Rectangle 9">
            <a:extLst>
              <a:ext uri="{FF2B5EF4-FFF2-40B4-BE49-F238E27FC236}">
                <a16:creationId xmlns:a16="http://schemas.microsoft.com/office/drawing/2014/main" id="{4F1BD951-BC5D-D3E5-6BDD-7CB3E098373A}"/>
              </a:ext>
            </a:extLst>
          </p:cNvPr>
          <p:cNvSpPr/>
          <p:nvPr/>
        </p:nvSpPr>
        <p:spPr>
          <a:xfrm>
            <a:off x="6570190" y="1451435"/>
            <a:ext cx="1975022" cy="988541"/>
          </a:xfrm>
          <a:prstGeom prst="round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Mobile Ecosystems</a:t>
            </a:r>
          </a:p>
        </p:txBody>
      </p:sp>
      <p:sp>
        <p:nvSpPr>
          <p:cNvPr id="13" name="Rounded Rectangle 12">
            <a:extLst>
              <a:ext uri="{FF2B5EF4-FFF2-40B4-BE49-F238E27FC236}">
                <a16:creationId xmlns:a16="http://schemas.microsoft.com/office/drawing/2014/main" id="{D3B737CE-3B6C-28F8-08DB-D9BA132CFF07}"/>
              </a:ext>
            </a:extLst>
          </p:cNvPr>
          <p:cNvSpPr/>
          <p:nvPr/>
        </p:nvSpPr>
        <p:spPr>
          <a:xfrm>
            <a:off x="9378778" y="1451435"/>
            <a:ext cx="1975022" cy="988541"/>
          </a:xfrm>
          <a:prstGeom prst="roundRect">
            <a:avLst/>
          </a:prstGeom>
          <a:solidFill>
            <a:srgbClr val="CB329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Reporting</a:t>
            </a:r>
          </a:p>
        </p:txBody>
      </p:sp>
      <p:sp>
        <p:nvSpPr>
          <p:cNvPr id="14" name="Rounded Rectangle 13">
            <a:extLst>
              <a:ext uri="{FF2B5EF4-FFF2-40B4-BE49-F238E27FC236}">
                <a16:creationId xmlns:a16="http://schemas.microsoft.com/office/drawing/2014/main" id="{BD4E3D9D-C4E9-75A7-E312-05D1A9E04DF2}"/>
              </a:ext>
            </a:extLst>
          </p:cNvPr>
          <p:cNvSpPr/>
          <p:nvPr/>
        </p:nvSpPr>
        <p:spPr>
          <a:xfrm>
            <a:off x="887627" y="4256435"/>
            <a:ext cx="1975022" cy="988541"/>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Fair Access</a:t>
            </a:r>
          </a:p>
        </p:txBody>
      </p:sp>
      <p:sp>
        <p:nvSpPr>
          <p:cNvPr id="15" name="Rounded Rectangle 14">
            <a:extLst>
              <a:ext uri="{FF2B5EF4-FFF2-40B4-BE49-F238E27FC236}">
                <a16:creationId xmlns:a16="http://schemas.microsoft.com/office/drawing/2014/main" id="{D6C83B98-888D-B2F0-71AA-68D359CD77AD}"/>
              </a:ext>
            </a:extLst>
          </p:cNvPr>
          <p:cNvSpPr/>
          <p:nvPr/>
        </p:nvSpPr>
        <p:spPr>
          <a:xfrm>
            <a:off x="3696215" y="4256434"/>
            <a:ext cx="1975022" cy="988541"/>
          </a:xfrm>
          <a:prstGeom prst="roundRect">
            <a:avLst/>
          </a:prstGeom>
          <a:solidFill>
            <a:srgbClr val="EA433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Transparency</a:t>
            </a:r>
          </a:p>
        </p:txBody>
      </p:sp>
      <p:sp>
        <p:nvSpPr>
          <p:cNvPr id="16" name="Rounded Rectangle 15">
            <a:extLst>
              <a:ext uri="{FF2B5EF4-FFF2-40B4-BE49-F238E27FC236}">
                <a16:creationId xmlns:a16="http://schemas.microsoft.com/office/drawing/2014/main" id="{148539EC-F687-D2B4-75D9-275D827920C3}"/>
              </a:ext>
            </a:extLst>
          </p:cNvPr>
          <p:cNvSpPr/>
          <p:nvPr/>
        </p:nvSpPr>
        <p:spPr>
          <a:xfrm>
            <a:off x="6570190" y="4256434"/>
            <a:ext cx="1975022" cy="988541"/>
          </a:xfrm>
          <a:prstGeom prst="roundRect">
            <a:avLst/>
          </a:prstGeom>
          <a:solidFill>
            <a:srgbClr val="1677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Interoperability</a:t>
            </a:r>
          </a:p>
        </p:txBody>
      </p:sp>
      <p:sp>
        <p:nvSpPr>
          <p:cNvPr id="17" name="Rounded Rectangle 16">
            <a:extLst>
              <a:ext uri="{FF2B5EF4-FFF2-40B4-BE49-F238E27FC236}">
                <a16:creationId xmlns:a16="http://schemas.microsoft.com/office/drawing/2014/main" id="{01E768D9-DA8F-6070-7AD7-5B09E595939C}"/>
              </a:ext>
            </a:extLst>
          </p:cNvPr>
          <p:cNvSpPr/>
          <p:nvPr/>
        </p:nvSpPr>
        <p:spPr>
          <a:xfrm>
            <a:off x="9378778" y="4256434"/>
            <a:ext cx="1975022" cy="988541"/>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Tying</a:t>
            </a:r>
          </a:p>
        </p:txBody>
      </p:sp>
      <p:sp>
        <p:nvSpPr>
          <p:cNvPr id="22" name="TextBox 21">
            <a:extLst>
              <a:ext uri="{FF2B5EF4-FFF2-40B4-BE49-F238E27FC236}">
                <a16:creationId xmlns:a16="http://schemas.microsoft.com/office/drawing/2014/main" id="{FB9D74F5-7B57-6CF0-FAD5-1CCB5243EDBF}"/>
              </a:ext>
            </a:extLst>
          </p:cNvPr>
          <p:cNvSpPr txBox="1"/>
          <p:nvPr/>
        </p:nvSpPr>
        <p:spPr>
          <a:xfrm>
            <a:off x="887626" y="2508417"/>
            <a:ext cx="1983543" cy="1754326"/>
          </a:xfrm>
          <a:prstGeom prst="rect">
            <a:avLst/>
          </a:prstGeom>
          <a:noFill/>
          <a:ln>
            <a:noFill/>
          </a:ln>
        </p:spPr>
        <p:txBody>
          <a:bodyPr wrap="square" rtlCol="0">
            <a:spAutoFit/>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Ban on data combination (5(2))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Data silos (6(2))</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Data portability (6(9))</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Access to data generated by users (6(10)) </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Access search data for online search engines (6(11)) </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4DE62A17-CED8-B55D-7AB4-0E242995B476}"/>
              </a:ext>
            </a:extLst>
          </p:cNvPr>
          <p:cNvSpPr txBox="1"/>
          <p:nvPr/>
        </p:nvSpPr>
        <p:spPr>
          <a:xfrm>
            <a:off x="879108" y="5328844"/>
            <a:ext cx="1983542" cy="830997"/>
          </a:xfrm>
          <a:prstGeom prst="rect">
            <a:avLst/>
          </a:prstGeom>
          <a:noFill/>
          <a:ln>
            <a:noFill/>
          </a:ln>
        </p:spPr>
        <p:txBody>
          <a:bodyPr wrap="square" rtlCol="0">
            <a:spAutoFit/>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Fair ranking and ban of self-preferencing (6(5))</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FRAND access conditions (6(12))</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6584D573-6F18-04A2-CB7E-0F388EAFFBC8}"/>
              </a:ext>
            </a:extLst>
          </p:cNvPr>
          <p:cNvSpPr txBox="1"/>
          <p:nvPr/>
        </p:nvSpPr>
        <p:spPr>
          <a:xfrm>
            <a:off x="3792354" y="5323139"/>
            <a:ext cx="1878883" cy="830997"/>
          </a:xfrm>
          <a:prstGeom prst="rect">
            <a:avLst/>
          </a:prstGeom>
          <a:noFill/>
          <a:ln>
            <a:noFill/>
          </a:ln>
        </p:spPr>
        <p:txBody>
          <a:bodyPr wrap="square" rtlCol="0">
            <a:spAutoFit/>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Transparency on ads pricing (5(9) and 5(10))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Transparency on ads performance (6(8))</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51DACEB4-1CAC-8F96-DE51-D10B4A195BA4}"/>
              </a:ext>
            </a:extLst>
          </p:cNvPr>
          <p:cNvSpPr txBox="1"/>
          <p:nvPr/>
        </p:nvSpPr>
        <p:spPr>
          <a:xfrm>
            <a:off x="3792354" y="2506153"/>
            <a:ext cx="1878884" cy="1200329"/>
          </a:xfrm>
          <a:prstGeom prst="rect">
            <a:avLst/>
          </a:prstGeom>
          <a:noFill/>
          <a:ln>
            <a:noFill/>
          </a:ln>
        </p:spPr>
        <p:txBody>
          <a:bodyPr wrap="square" rtlCol="0">
            <a:spAutoFit/>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Ban MFN clauses (5(3))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Anti-steering (5(4))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Reader rule (5(5))</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Ban gag clauses (5(6))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Termination (6(13))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6" name="TextBox 25">
            <a:extLst>
              <a:ext uri="{FF2B5EF4-FFF2-40B4-BE49-F238E27FC236}">
                <a16:creationId xmlns:a16="http://schemas.microsoft.com/office/drawing/2014/main" id="{9D08E718-50AB-1530-9392-602009D3E914}"/>
              </a:ext>
            </a:extLst>
          </p:cNvPr>
          <p:cNvSpPr txBox="1"/>
          <p:nvPr/>
        </p:nvSpPr>
        <p:spPr>
          <a:xfrm>
            <a:off x="6612925" y="2506152"/>
            <a:ext cx="1932287" cy="830997"/>
          </a:xfrm>
          <a:prstGeom prst="rect">
            <a:avLst/>
          </a:prstGeom>
          <a:noFill/>
          <a:ln>
            <a:noFill/>
          </a:ln>
        </p:spPr>
        <p:txBody>
          <a:bodyPr wrap="square" rtlCol="0">
            <a:spAutoFit/>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Un-installation/choice screens (6(3))</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Side-loading apps (6(4)) Switching (6(6))</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A3337A8D-9F3B-E4C4-10E3-C8BA99DEA16D}"/>
              </a:ext>
            </a:extLst>
          </p:cNvPr>
          <p:cNvSpPr txBox="1"/>
          <p:nvPr/>
        </p:nvSpPr>
        <p:spPr>
          <a:xfrm>
            <a:off x="9460129" y="2506152"/>
            <a:ext cx="1893672" cy="1200329"/>
          </a:xfrm>
          <a:prstGeom prst="rect">
            <a:avLst/>
          </a:prstGeom>
          <a:noFill/>
          <a:ln>
            <a:noFill/>
          </a:ln>
        </p:spPr>
        <p:txBody>
          <a:bodyPr wrap="square" rtlCol="0">
            <a:spAutoFit/>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Report about implementation (11)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Inform about mergers (14)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Audit re techniques for profiling consumers (15)</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E86892BA-5802-ECFD-BA4C-C2691D46A7D9}"/>
              </a:ext>
            </a:extLst>
          </p:cNvPr>
          <p:cNvSpPr txBox="1"/>
          <p:nvPr/>
        </p:nvSpPr>
        <p:spPr>
          <a:xfrm>
            <a:off x="6635580" y="5328847"/>
            <a:ext cx="1975022" cy="1015663"/>
          </a:xfrm>
          <a:prstGeom prst="rect">
            <a:avLst/>
          </a:prstGeom>
          <a:noFill/>
          <a:ln>
            <a:noFill/>
          </a:ln>
        </p:spPr>
        <p:txBody>
          <a:bodyPr wrap="square" rtlCol="0">
            <a:spAutoFit/>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Vertical interoperability for hardware/software (6(7))</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Interoperability for NI-ICS (7)</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2C4502EE-5469-110B-8587-E420B3C08780}"/>
              </a:ext>
            </a:extLst>
          </p:cNvPr>
          <p:cNvSpPr txBox="1"/>
          <p:nvPr/>
        </p:nvSpPr>
        <p:spPr>
          <a:xfrm>
            <a:off x="9483813" y="5328844"/>
            <a:ext cx="1869988" cy="830997"/>
          </a:xfrm>
          <a:prstGeom prst="rect">
            <a:avLst/>
          </a:prstGeom>
          <a:noFill/>
          <a:ln>
            <a:noFill/>
          </a:ln>
        </p:spPr>
        <p:txBody>
          <a:bodyPr wrap="square" rtlCol="0">
            <a:spAutoFit/>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Tying with ancillary services (5(7))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Tying between CPSs (5(8))</a:t>
            </a: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84866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45579E0-EC80-16F3-E23D-E1B5FF0839B6}"/>
              </a:ext>
            </a:extLst>
          </p:cNvPr>
          <p:cNvSpPr>
            <a:spLocks noGrp="1"/>
          </p:cNvSpPr>
          <p:nvPr>
            <p:ph type="title"/>
          </p:nvPr>
        </p:nvSpPr>
        <p:spPr>
          <a:xfrm>
            <a:off x="643467" y="321734"/>
            <a:ext cx="10905066" cy="1135737"/>
          </a:xfrm>
        </p:spPr>
        <p:txBody>
          <a:bodyPr>
            <a:normAutofit/>
          </a:bodyPr>
          <a:lstStyle/>
          <a:p>
            <a:r>
              <a:rPr lang="en-US" sz="3600" dirty="0">
                <a:cs typeface="Calibri Light"/>
              </a:rPr>
              <a:t>How might the EU’s DMA interact with UK and Germany?</a:t>
            </a:r>
            <a:endParaRPr lang="en-US" sz="3600" dirty="0"/>
          </a:p>
        </p:txBody>
      </p:sp>
      <p:sp>
        <p:nvSpPr>
          <p:cNvPr id="3" name="Content Placeholder 2">
            <a:extLst>
              <a:ext uri="{FF2B5EF4-FFF2-40B4-BE49-F238E27FC236}">
                <a16:creationId xmlns:a16="http://schemas.microsoft.com/office/drawing/2014/main" id="{D386AC3B-0A8B-CFBD-E0E0-31C62600D20F}"/>
              </a:ext>
            </a:extLst>
          </p:cNvPr>
          <p:cNvSpPr>
            <a:spLocks noGrp="1"/>
          </p:cNvSpPr>
          <p:nvPr>
            <p:ph idx="1"/>
          </p:nvPr>
        </p:nvSpPr>
        <p:spPr>
          <a:xfrm>
            <a:off x="643467" y="1782981"/>
            <a:ext cx="10905066" cy="4393982"/>
          </a:xfrm>
        </p:spPr>
        <p:txBody>
          <a:bodyPr vert="horz" lIns="91440" tIns="45720" rIns="91440" bIns="45720" rtlCol="0" anchor="t">
            <a:normAutofit fontScale="92500" lnSpcReduction="20000"/>
          </a:bodyPr>
          <a:lstStyle/>
          <a:p>
            <a:pPr marL="457200" lvl="1" indent="0">
              <a:buNone/>
            </a:pPr>
            <a:r>
              <a:rPr lang="en-US" sz="2600" dirty="0">
                <a:cs typeface="Calibri"/>
              </a:rPr>
              <a:t>Could more generalized legal standards (such as the UK approach) address a broader set of potentially harmful market practices than those specifically prohibited by the DMA? </a:t>
            </a:r>
          </a:p>
          <a:p>
            <a:pPr marL="457200" lvl="1" indent="0">
              <a:buNone/>
            </a:pPr>
            <a:endParaRPr lang="en-US" sz="2600" dirty="0">
              <a:cs typeface="Calibri"/>
            </a:endParaRPr>
          </a:p>
          <a:p>
            <a:pPr marL="457200" lvl="1" indent="0">
              <a:buNone/>
            </a:pPr>
            <a:r>
              <a:rPr lang="en-US" sz="2600" dirty="0">
                <a:cs typeface="Calibri"/>
              </a:rPr>
              <a:t>Consider: </a:t>
            </a:r>
          </a:p>
          <a:p>
            <a:pPr marL="457200" lvl="1" indent="0">
              <a:buNone/>
            </a:pPr>
            <a:endParaRPr lang="en-US" sz="2600" dirty="0">
              <a:cs typeface="Calibri"/>
            </a:endParaRPr>
          </a:p>
          <a:p>
            <a:pPr lvl="2"/>
            <a:r>
              <a:rPr lang="en-US" sz="2600" dirty="0">
                <a:cs typeface="Calibri"/>
              </a:rPr>
              <a:t>Not all self-preferencing behavior is prohibited by the DMA — only search index and ranking preferencing</a:t>
            </a:r>
          </a:p>
          <a:p>
            <a:pPr lvl="3"/>
            <a:r>
              <a:rPr lang="en-US" sz="2200" dirty="0">
                <a:cs typeface="Calibri"/>
              </a:rPr>
              <a:t>Under this standard, behavior like having your own ad-supported presentation that does not treat other companies’ ad services the same could be legal </a:t>
            </a:r>
          </a:p>
          <a:p>
            <a:pPr marL="1371600" lvl="3" indent="0">
              <a:buNone/>
            </a:pPr>
            <a:endParaRPr lang="en-US" sz="2200" dirty="0">
              <a:cs typeface="Calibri"/>
            </a:endParaRPr>
          </a:p>
          <a:p>
            <a:pPr lvl="2"/>
            <a:r>
              <a:rPr lang="en-US" sz="2600" dirty="0">
                <a:cs typeface="Calibri"/>
              </a:rPr>
              <a:t>DMA requires side loading or offering alternative payment options</a:t>
            </a:r>
          </a:p>
          <a:p>
            <a:pPr lvl="3"/>
            <a:r>
              <a:rPr lang="en-US" sz="2200" dirty="0">
                <a:cs typeface="Calibri"/>
              </a:rPr>
              <a:t>What if Apple or Google do not offer both of these? The CMA or the German Competition authority could have the power to seek broader interventions that require both side loading AND alternative payment options</a:t>
            </a:r>
          </a:p>
          <a:p>
            <a:pPr lvl="1"/>
            <a:endParaRPr lang="en-US" sz="2000" dirty="0">
              <a:cs typeface="Calibri"/>
            </a:endParaRPr>
          </a:p>
          <a:p>
            <a:pPr lvl="1"/>
            <a:endParaRPr lang="en-US" sz="2000" dirty="0">
              <a:cs typeface="Calibri"/>
            </a:endParaRPr>
          </a:p>
          <a:p>
            <a:pPr marL="457200" lvl="1" indent="0">
              <a:buNone/>
            </a:pPr>
            <a:endParaRPr lang="en-US" sz="2000" dirty="0">
              <a:cs typeface="Calibri"/>
            </a:endParaRPr>
          </a:p>
          <a:p>
            <a:pPr lvl="1"/>
            <a:endParaRPr lang="en-US" sz="2000" dirty="0">
              <a:cs typeface="Calibri"/>
            </a:endParaRPr>
          </a:p>
          <a:p>
            <a:endParaRPr lang="en-US" sz="2000" dirty="0">
              <a:cs typeface="Calibri"/>
            </a:endParaRPr>
          </a:p>
          <a:p>
            <a:endParaRPr lang="en-US" sz="2000" dirty="0">
              <a:cs typeface="Calibri"/>
            </a:endParaRPr>
          </a:p>
          <a:p>
            <a:endParaRPr lang="en-US" sz="2000" dirty="0">
              <a:cs typeface="Calibri"/>
            </a:endParaRP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2283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5579E0-EC80-16F3-E23D-E1B5FF0839B6}"/>
              </a:ext>
            </a:extLst>
          </p:cNvPr>
          <p:cNvSpPr>
            <a:spLocks noGrp="1"/>
          </p:cNvSpPr>
          <p:nvPr>
            <p:ph type="title"/>
          </p:nvPr>
        </p:nvSpPr>
        <p:spPr>
          <a:xfrm>
            <a:off x="643467" y="321734"/>
            <a:ext cx="10905066" cy="1135737"/>
          </a:xfrm>
        </p:spPr>
        <p:txBody>
          <a:bodyPr>
            <a:normAutofit/>
          </a:bodyPr>
          <a:lstStyle/>
          <a:p>
            <a:r>
              <a:rPr lang="en-US" sz="3600" dirty="0">
                <a:cs typeface="Calibri Light"/>
              </a:rPr>
              <a:t>Current Powers of the CMA</a:t>
            </a:r>
            <a:endParaRPr lang="en-US" sz="3600">
              <a:cs typeface="Calibri Light"/>
            </a:endParaRPr>
          </a:p>
        </p:txBody>
      </p:sp>
      <p:sp>
        <p:nvSpPr>
          <p:cNvPr id="3" name="Content Placeholder 2">
            <a:extLst>
              <a:ext uri="{FF2B5EF4-FFF2-40B4-BE49-F238E27FC236}">
                <a16:creationId xmlns:a16="http://schemas.microsoft.com/office/drawing/2014/main" id="{D386AC3B-0A8B-CFBD-E0E0-31C62600D20F}"/>
              </a:ext>
            </a:extLst>
          </p:cNvPr>
          <p:cNvSpPr>
            <a:spLocks noGrp="1"/>
          </p:cNvSpPr>
          <p:nvPr>
            <p:ph idx="1"/>
          </p:nvPr>
        </p:nvSpPr>
        <p:spPr>
          <a:xfrm>
            <a:off x="643467" y="1782981"/>
            <a:ext cx="10905066" cy="4393982"/>
          </a:xfrm>
        </p:spPr>
        <p:txBody>
          <a:bodyPr vert="horz" lIns="91440" tIns="45720" rIns="91440" bIns="45720" rtlCol="0" anchor="t">
            <a:normAutofit/>
          </a:bodyPr>
          <a:lstStyle/>
          <a:p>
            <a:pPr marL="0" indent="0">
              <a:buNone/>
            </a:pPr>
            <a:r>
              <a:rPr lang="en-US" sz="1900" b="1" dirty="0">
                <a:cs typeface="Calibri"/>
              </a:rPr>
              <a:t>Promoting Competition and Tackling Unfair Behavior: </a:t>
            </a:r>
          </a:p>
          <a:p>
            <a:r>
              <a:rPr lang="en-US" sz="1900" dirty="0">
                <a:cs typeface="Calibri"/>
              </a:rPr>
              <a:t>Enforce the prohibition on anti-competitive agreements and the prohibition on abusing a dominant position</a:t>
            </a:r>
          </a:p>
          <a:p>
            <a:r>
              <a:rPr lang="en-US" sz="1900" dirty="0">
                <a:cs typeface="Calibri"/>
              </a:rPr>
              <a:t>Bring criminal prosecutions against individuals responsible for implementing hardcore cartels </a:t>
            </a:r>
            <a:endParaRPr lang="en-US" sz="1900" dirty="0"/>
          </a:p>
          <a:p>
            <a:r>
              <a:rPr lang="en-US" sz="1900" dirty="0">
                <a:cs typeface="Calibri"/>
              </a:rPr>
              <a:t>Seek director disqualification orders against any directors involved in competition law breaches</a:t>
            </a:r>
          </a:p>
          <a:p>
            <a:r>
              <a:rPr lang="en-US" sz="1900" dirty="0">
                <a:cs typeface="Calibri"/>
              </a:rPr>
              <a:t>Investigate mergers and block or seek remedies for those that result in a substantial lessening of competition</a:t>
            </a:r>
          </a:p>
          <a:p>
            <a:r>
              <a:rPr lang="en-US" sz="1900" dirty="0">
                <a:cs typeface="Calibri"/>
              </a:rPr>
              <a:t>Launch investigations into any industries to ensure markets are competitive – the CMA can seek remedies (including divestitures) where there is an adverse effect on competition resulting, for instance, from the market structure or the conduct of one or more companies</a:t>
            </a:r>
            <a:endParaRPr lang="en-US" sz="1900" dirty="0">
              <a:ea typeface="+mn-lt"/>
              <a:cs typeface="+mn-lt"/>
            </a:endParaRPr>
          </a:p>
          <a:p>
            <a:endParaRPr lang="en-US" sz="1900" dirty="0">
              <a:ea typeface="+mn-lt"/>
              <a:cs typeface="+mn-lt"/>
            </a:endParaRPr>
          </a:p>
          <a:p>
            <a:pPr marL="0" indent="0">
              <a:buNone/>
            </a:pPr>
            <a:r>
              <a:rPr lang="en-US" sz="1900" dirty="0">
                <a:ea typeface="+mn-lt"/>
                <a:cs typeface="+mn-lt"/>
              </a:rPr>
              <a:t>NB: In certain regulated industries, the relevant sectoral regulators have the power to enforce competition law in their respective regulated industries concurrently with the CMA (i.e., </a:t>
            </a:r>
            <a:r>
              <a:rPr lang="en-US" sz="1900" dirty="0" err="1">
                <a:ea typeface="+mn-lt"/>
                <a:cs typeface="+mn-lt"/>
              </a:rPr>
              <a:t>Ofcom</a:t>
            </a:r>
            <a:r>
              <a:rPr lang="en-US" sz="1900" dirty="0">
                <a:ea typeface="+mn-lt"/>
                <a:cs typeface="+mn-lt"/>
              </a:rPr>
              <a:t> for Telecommunications)</a:t>
            </a:r>
            <a:endParaRPr lang="en-US" sz="1900" dirty="0">
              <a:cs typeface="Calibri"/>
            </a:endParaRPr>
          </a:p>
          <a:p>
            <a:pPr marL="0" indent="0">
              <a:buNone/>
            </a:pPr>
            <a:endParaRPr lang="en-US" sz="1900" i="1" dirty="0">
              <a:cs typeface="Calibri" panose="020F0502020204030204"/>
            </a:endParaRPr>
          </a:p>
          <a:p>
            <a:pPr marL="0" indent="0">
              <a:buNone/>
            </a:pPr>
            <a:endParaRPr lang="en-US" sz="1900" i="1" dirty="0">
              <a:cs typeface="Calibri" panose="020F0502020204030204"/>
            </a:endParaRPr>
          </a:p>
          <a:p>
            <a:endParaRPr lang="en-US" sz="1900" dirty="0">
              <a:cs typeface="Calibri"/>
            </a:endParaRPr>
          </a:p>
          <a:p>
            <a:endParaRPr lang="en-US" sz="1900" dirty="0">
              <a:cs typeface="Calibri"/>
            </a:endParaRPr>
          </a:p>
          <a:p>
            <a:endParaRPr lang="en-US" sz="1900" dirty="0">
              <a:cs typeface="Calibri"/>
            </a:endParaRPr>
          </a:p>
        </p:txBody>
      </p:sp>
      <p:sp>
        <p:nvSpPr>
          <p:cNvPr id="23"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124003176"/>
      </p:ext>
    </p:extLst>
  </p:cSld>
  <p:clrMapOvr>
    <a:masterClrMapping/>
  </p:clrMapOvr>
  <p:extLst>
    <p:ext uri="{6950BFC3-D8DA-4A85-94F7-54DA5524770B}">
      <p188:commentRel xmlns:p188="http://schemas.microsoft.com/office/powerpoint/2018/8/main" r:id="rId3"/>
    </p:ext>
  </p:extLs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5FADD59-5DCB-DDB9-1730-32A15E790AD3}"/>
              </a:ext>
            </a:extLst>
          </p:cNvPr>
          <p:cNvSpPr>
            <a:spLocks noGrp="1"/>
          </p:cNvSpPr>
          <p:nvPr>
            <p:ph type="title"/>
          </p:nvPr>
        </p:nvSpPr>
        <p:spPr>
          <a:xfrm>
            <a:off x="643467" y="321734"/>
            <a:ext cx="10905066" cy="1135737"/>
          </a:xfrm>
        </p:spPr>
        <p:txBody>
          <a:bodyPr>
            <a:normAutofit/>
          </a:bodyPr>
          <a:lstStyle/>
          <a:p>
            <a:r>
              <a:rPr lang="en-US" sz="3600" dirty="0"/>
              <a:t>What Is Different About Digital Markets?</a:t>
            </a:r>
            <a:endParaRPr lang="en-US" sz="3600" b="1" i="1" dirty="0">
              <a:cs typeface="Calibri Light"/>
            </a:endParaRPr>
          </a:p>
        </p:txBody>
      </p:sp>
      <p:sp>
        <p:nvSpPr>
          <p:cNvPr id="3" name="Content Placeholder 2">
            <a:extLst>
              <a:ext uri="{FF2B5EF4-FFF2-40B4-BE49-F238E27FC236}">
                <a16:creationId xmlns:a16="http://schemas.microsoft.com/office/drawing/2014/main" id="{DD67AA81-2FB7-4AA5-FBC2-820695AEFEB9}"/>
              </a:ext>
            </a:extLst>
          </p:cNvPr>
          <p:cNvSpPr>
            <a:spLocks noGrp="1"/>
          </p:cNvSpPr>
          <p:nvPr>
            <p:ph idx="1"/>
          </p:nvPr>
        </p:nvSpPr>
        <p:spPr>
          <a:xfrm>
            <a:off x="643467" y="1782981"/>
            <a:ext cx="10905066" cy="4393982"/>
          </a:xfrm>
        </p:spPr>
        <p:txBody>
          <a:bodyPr vert="horz" lIns="91440" tIns="45720" rIns="91440" bIns="45720" rtlCol="0" anchor="t">
            <a:normAutofit/>
          </a:bodyPr>
          <a:lstStyle/>
          <a:p>
            <a:pPr marL="457200" indent="-457200"/>
            <a:endParaRPr lang="en-US" sz="2600" dirty="0">
              <a:cs typeface="Calibri"/>
            </a:endParaRPr>
          </a:p>
          <a:p>
            <a:endParaRPr lang="en-US" sz="2000" dirty="0">
              <a:cs typeface="Calibri"/>
            </a:endParaRPr>
          </a:p>
          <a:p>
            <a:endParaRPr lang="en-US" sz="2000" dirty="0">
              <a:cs typeface="Calibri"/>
            </a:endParaRPr>
          </a:p>
          <a:p>
            <a:endParaRPr lang="en-US" sz="2000" dirty="0">
              <a:cs typeface="Calibri"/>
            </a:endParaRP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Content Placeholder 2">
            <a:extLst>
              <a:ext uri="{FF2B5EF4-FFF2-40B4-BE49-F238E27FC236}">
                <a16:creationId xmlns:a16="http://schemas.microsoft.com/office/drawing/2014/main" id="{75A96A39-60DE-D504-B5CD-CE4223522535}"/>
              </a:ext>
            </a:extLst>
          </p:cNvPr>
          <p:cNvSpPr txBox="1">
            <a:spLocks/>
          </p:cNvSpPr>
          <p:nvPr/>
        </p:nvSpPr>
        <p:spPr>
          <a:xfrm>
            <a:off x="838200" y="1825625"/>
            <a:ext cx="10515600" cy="4351338"/>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dirty="0"/>
              <a:t>Multisided markets</a:t>
            </a:r>
            <a:r>
              <a:rPr lang="en-US" dirty="0"/>
              <a:t> — firms facilitate interactions (e.g., through search, social media, marketplaces) between two or more groups of users, can set distinct prices to different user groups, and have market power with respect to those groups, while cross-platform network effects occur in at least one direction</a:t>
            </a:r>
          </a:p>
          <a:p>
            <a:pPr marL="0" indent="0">
              <a:buFont typeface="Arial" panose="020B0604020202020204" pitchFamily="34" charset="0"/>
              <a:buNone/>
            </a:pPr>
            <a:r>
              <a:rPr lang="en-US" b="1" dirty="0"/>
              <a:t>Strong network effects</a:t>
            </a:r>
            <a:r>
              <a:rPr lang="en-US" dirty="0"/>
              <a:t> — as the number of users grows, the value of the product to users increases</a:t>
            </a:r>
          </a:p>
          <a:p>
            <a:pPr marL="0" indent="0">
              <a:buFont typeface="Arial" panose="020B0604020202020204" pitchFamily="34" charset="0"/>
              <a:buNone/>
            </a:pPr>
            <a:r>
              <a:rPr lang="en-US" b="1" dirty="0"/>
              <a:t>Substantial economies of scale and scope —</a:t>
            </a:r>
            <a:r>
              <a:rPr lang="en-US" dirty="0"/>
              <a:t> many digital markets exhibit high fixed costs and low or zero variable costs. Firms can therefore rapidly scale up</a:t>
            </a:r>
          </a:p>
          <a:p>
            <a:pPr marL="0" indent="0">
              <a:buFont typeface="Arial" panose="020B0604020202020204" pitchFamily="34" charset="0"/>
              <a:buNone/>
            </a:pPr>
            <a:r>
              <a:rPr lang="en-US" b="1" dirty="0"/>
              <a:t>Reliance on large amounts of user data </a:t>
            </a:r>
            <a:r>
              <a:rPr lang="en-US" dirty="0"/>
              <a:t>that can be difficult to replicate and costly to analyze</a:t>
            </a:r>
          </a:p>
          <a:p>
            <a:pPr marL="0" indent="0">
              <a:buFont typeface="Arial" panose="020B0604020202020204" pitchFamily="34" charset="0"/>
              <a:buNone/>
            </a:pPr>
            <a:r>
              <a:rPr lang="en-US" b="1" dirty="0"/>
              <a:t>Switching costs — </a:t>
            </a:r>
            <a:r>
              <a:rPr lang="en-US" dirty="0"/>
              <a:t>for example, users may have invested time and effort to create a profile on a social network</a:t>
            </a:r>
          </a:p>
        </p:txBody>
      </p:sp>
    </p:spTree>
    <p:extLst>
      <p:ext uri="{BB962C8B-B14F-4D97-AF65-F5344CB8AC3E}">
        <p14:creationId xmlns:p14="http://schemas.microsoft.com/office/powerpoint/2010/main" val="28289473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BEBA35E-72EF-02CA-9D1F-491E26233047}"/>
              </a:ext>
            </a:extLst>
          </p:cNvPr>
          <p:cNvSpPr>
            <a:spLocks noGrp="1"/>
          </p:cNvSpPr>
          <p:nvPr>
            <p:ph type="title"/>
          </p:nvPr>
        </p:nvSpPr>
        <p:spPr>
          <a:xfrm>
            <a:off x="643467" y="321734"/>
            <a:ext cx="10905066" cy="1135737"/>
          </a:xfrm>
        </p:spPr>
        <p:txBody>
          <a:bodyPr>
            <a:normAutofit/>
          </a:bodyPr>
          <a:lstStyle/>
          <a:p>
            <a:r>
              <a:rPr lang="en-US" sz="3600" dirty="0">
                <a:cs typeface="Calibri Light"/>
              </a:rPr>
              <a:t>A predecessor of the Digital Markets Approach </a:t>
            </a:r>
            <a:br>
              <a:rPr lang="en-US" sz="3600" dirty="0">
                <a:cs typeface="Calibri Light"/>
              </a:rPr>
            </a:br>
            <a:r>
              <a:rPr lang="en-US" sz="3600" dirty="0">
                <a:cs typeface="Calibri Light"/>
              </a:rPr>
              <a:t>– </a:t>
            </a:r>
            <a:r>
              <a:rPr lang="en-US" sz="3600" b="1" i="1" dirty="0">
                <a:cs typeface="Calibri Light"/>
              </a:rPr>
              <a:t>Open Banking</a:t>
            </a:r>
          </a:p>
        </p:txBody>
      </p:sp>
      <p:sp>
        <p:nvSpPr>
          <p:cNvPr id="3" name="Content Placeholder 2">
            <a:extLst>
              <a:ext uri="{FF2B5EF4-FFF2-40B4-BE49-F238E27FC236}">
                <a16:creationId xmlns:a16="http://schemas.microsoft.com/office/drawing/2014/main" id="{861C4690-88DE-B940-A58B-ED130E959FC5}"/>
              </a:ext>
            </a:extLst>
          </p:cNvPr>
          <p:cNvSpPr>
            <a:spLocks noGrp="1"/>
          </p:cNvSpPr>
          <p:nvPr>
            <p:ph idx="1"/>
          </p:nvPr>
        </p:nvSpPr>
        <p:spPr>
          <a:xfrm>
            <a:off x="643467" y="1782981"/>
            <a:ext cx="10905066" cy="4393982"/>
          </a:xfrm>
        </p:spPr>
        <p:txBody>
          <a:bodyPr vert="horz" lIns="91440" tIns="45720" rIns="91440" bIns="45720" rtlCol="0" anchor="t">
            <a:normAutofit lnSpcReduction="10000"/>
          </a:bodyPr>
          <a:lstStyle/>
          <a:p>
            <a:r>
              <a:rPr lang="en-US" sz="2000" dirty="0">
                <a:cs typeface="Calibri"/>
              </a:rPr>
              <a:t>In the past, </a:t>
            </a:r>
            <a:r>
              <a:rPr lang="en-US" sz="2000" b="1" dirty="0">
                <a:cs typeface="Calibri"/>
              </a:rPr>
              <a:t>market studies </a:t>
            </a:r>
            <a:r>
              <a:rPr lang="en-US" sz="2000" dirty="0">
                <a:cs typeface="Calibri"/>
              </a:rPr>
              <a:t>by the CMA alongside EU regulatory efforts spurred initiatives like the new pro-competition regime for digital markets. One example is </a:t>
            </a:r>
            <a:r>
              <a:rPr lang="en-US" sz="2000" b="1" dirty="0">
                <a:cs typeface="Calibri"/>
              </a:rPr>
              <a:t>Open Banking</a:t>
            </a:r>
            <a:r>
              <a:rPr lang="en-US" sz="2000" dirty="0">
                <a:cs typeface="Calibri"/>
              </a:rPr>
              <a:t>. </a:t>
            </a:r>
          </a:p>
          <a:p>
            <a:pPr lvl="1"/>
            <a:r>
              <a:rPr lang="en-US" sz="2000" dirty="0">
                <a:cs typeface="Calibri"/>
              </a:rPr>
              <a:t>Payment Services Directive 2 (PSD2) is passed in 2015 and implemented in 2018 to require banks to provide access to third-party providers with customer consent</a:t>
            </a:r>
          </a:p>
          <a:p>
            <a:pPr lvl="1"/>
            <a:r>
              <a:rPr lang="en-US" sz="2000" dirty="0">
                <a:cs typeface="Calibri"/>
              </a:rPr>
              <a:t>UK Treasury establishes the Open Banking Working Group (OBWG) with representatives from banking, fintech, consumer groups, and regulators to explore Open Banking implementation</a:t>
            </a:r>
          </a:p>
          <a:p>
            <a:pPr lvl="1"/>
            <a:r>
              <a:rPr lang="en-US" sz="2000" dirty="0">
                <a:cs typeface="Calibri"/>
              </a:rPr>
              <a:t>CMA launches a 2016 investigation into the retail banking sector, identifying a lack of competition and innovation</a:t>
            </a:r>
          </a:p>
          <a:p>
            <a:pPr lvl="1"/>
            <a:r>
              <a:rPr lang="en-US" sz="2000" dirty="0">
                <a:cs typeface="Calibri"/>
              </a:rPr>
              <a:t>Report from 2016 CMA investigation recommends developing Open Banking in the UK</a:t>
            </a:r>
          </a:p>
          <a:p>
            <a:pPr lvl="2"/>
            <a:r>
              <a:rPr lang="en-US" sz="1600" dirty="0">
                <a:cs typeface="Calibri"/>
              </a:rPr>
              <a:t>This report could have led to a recommendation to break up the big banks</a:t>
            </a:r>
          </a:p>
          <a:p>
            <a:pPr lvl="1"/>
            <a:r>
              <a:rPr lang="en-US" sz="2000" dirty="0">
                <a:cs typeface="Calibri"/>
              </a:rPr>
              <a:t>Open Banking Order is passed in 2016, requiring largest UK banks to make customer data available to third-party providers through APIs</a:t>
            </a:r>
          </a:p>
          <a:p>
            <a:pPr lvl="1"/>
            <a:r>
              <a:rPr lang="en-US" sz="2000" dirty="0">
                <a:cs typeface="Calibri"/>
              </a:rPr>
              <a:t>The Order is implemented in two phases and overseen by the Open Banking Implementation Entity (OBIE) in 2016, which also developed technical specifications for how open APIs should be designed and implemented</a:t>
            </a: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40281079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5579E0-EC80-16F3-E23D-E1B5FF0839B6}"/>
              </a:ext>
            </a:extLst>
          </p:cNvPr>
          <p:cNvSpPr>
            <a:spLocks noGrp="1"/>
          </p:cNvSpPr>
          <p:nvPr>
            <p:ph type="title"/>
          </p:nvPr>
        </p:nvSpPr>
        <p:spPr>
          <a:xfrm>
            <a:off x="643467" y="321734"/>
            <a:ext cx="10905066" cy="1135737"/>
          </a:xfrm>
        </p:spPr>
        <p:txBody>
          <a:bodyPr>
            <a:normAutofit/>
          </a:bodyPr>
          <a:lstStyle/>
          <a:p>
            <a:r>
              <a:rPr lang="en-US" sz="3600" dirty="0">
                <a:cs typeface="Calibri Light"/>
              </a:rPr>
              <a:t>New Horizontal CMA Powers </a:t>
            </a:r>
            <a:r>
              <a:rPr lang="en-US" sz="3600" dirty="0">
                <a:ea typeface="+mj-lt"/>
                <a:cs typeface="+mj-lt"/>
              </a:rPr>
              <a:t>— </a:t>
            </a:r>
            <a:r>
              <a:rPr lang="en-US" sz="3600" b="1" i="1" dirty="0">
                <a:ea typeface="+mj-lt"/>
                <a:cs typeface="+mj-lt"/>
              </a:rPr>
              <a:t>Proposed</a:t>
            </a:r>
            <a:r>
              <a:rPr lang="en-US" sz="3600" b="1" dirty="0">
                <a:ea typeface="+mj-lt"/>
                <a:cs typeface="+mj-lt"/>
              </a:rPr>
              <a:t>:</a:t>
            </a:r>
            <a:endParaRPr lang="en-US" sz="3600" dirty="0"/>
          </a:p>
        </p:txBody>
      </p:sp>
      <p:sp>
        <p:nvSpPr>
          <p:cNvPr id="3" name="Content Placeholder 2">
            <a:extLst>
              <a:ext uri="{FF2B5EF4-FFF2-40B4-BE49-F238E27FC236}">
                <a16:creationId xmlns:a16="http://schemas.microsoft.com/office/drawing/2014/main" id="{D386AC3B-0A8B-CFBD-E0E0-31C62600D20F}"/>
              </a:ext>
            </a:extLst>
          </p:cNvPr>
          <p:cNvSpPr>
            <a:spLocks noGrp="1"/>
          </p:cNvSpPr>
          <p:nvPr>
            <p:ph idx="1"/>
          </p:nvPr>
        </p:nvSpPr>
        <p:spPr>
          <a:xfrm>
            <a:off x="643467" y="1782981"/>
            <a:ext cx="10905066" cy="4393982"/>
          </a:xfrm>
        </p:spPr>
        <p:txBody>
          <a:bodyPr vert="horz" lIns="91440" tIns="45720" rIns="91440" bIns="45720" rtlCol="0" anchor="t">
            <a:normAutofit/>
          </a:bodyPr>
          <a:lstStyle/>
          <a:p>
            <a:pPr marL="0" indent="0">
              <a:buNone/>
            </a:pPr>
            <a:r>
              <a:rPr lang="en-US" sz="2000" dirty="0">
                <a:cs typeface="Calibri"/>
              </a:rPr>
              <a:t>In addition to the powers specifically linked to the digital sector, the CMA is expected to be granted further horizontal powers</a:t>
            </a:r>
          </a:p>
          <a:p>
            <a:pPr marL="0" indent="0">
              <a:buNone/>
            </a:pPr>
            <a:r>
              <a:rPr lang="en-US" sz="2000" b="1" dirty="0">
                <a:cs typeface="Calibri"/>
              </a:rPr>
              <a:t>Market studies and investigations</a:t>
            </a:r>
          </a:p>
          <a:p>
            <a:r>
              <a:rPr lang="en-US" sz="2000" dirty="0">
                <a:ea typeface="+mn-lt"/>
                <a:cs typeface="+mn-lt"/>
              </a:rPr>
              <a:t>A civil penalty regime for companies breaching market investigation orders and directions. The penalty would be capped at 5% of global turnover. The proposed penalty regime will apply to undertakings, directions, orders and interim measures</a:t>
            </a:r>
            <a:endParaRPr lang="en-US" sz="2000" dirty="0">
              <a:cs typeface="Calibri" panose="020F0502020204030204"/>
            </a:endParaRPr>
          </a:p>
          <a:p>
            <a:r>
              <a:rPr lang="en-US" sz="2000" dirty="0">
                <a:ea typeface="+mn-lt"/>
                <a:cs typeface="+mn-lt"/>
              </a:rPr>
              <a:t>Enhancing CMA's ability </a:t>
            </a:r>
            <a:r>
              <a:rPr lang="en-US" sz="2000" b="1" dirty="0">
                <a:ea typeface="+mn-lt"/>
                <a:cs typeface="+mn-lt"/>
              </a:rPr>
              <a:t>to amend remedies in a ten-year period </a:t>
            </a:r>
            <a:r>
              <a:rPr lang="en-US" sz="2000" dirty="0">
                <a:ea typeface="+mn-lt"/>
                <a:cs typeface="+mn-lt"/>
              </a:rPr>
              <a:t>following the finding of an adverse effect on competition in a market investigation. The CMA will be able to supplement remedies "to achieve better outcomes</a:t>
            </a:r>
          </a:p>
          <a:p>
            <a:pPr lvl="1"/>
            <a:r>
              <a:rPr lang="en-US" sz="1800" dirty="0">
                <a:ea typeface="+mn-lt"/>
                <a:cs typeface="+mn-lt"/>
              </a:rPr>
              <a:t>This is a massive augmentation in power! CMA could use this power as a stick to achieve compliance and/or experiment with behavioral remedies that could escalate into divestiture requirements</a:t>
            </a:r>
            <a:endParaRPr lang="en-US" sz="1200" dirty="0">
              <a:ea typeface="+mn-lt"/>
              <a:cs typeface="+mn-lt"/>
            </a:endParaRPr>
          </a:p>
          <a:p>
            <a:r>
              <a:rPr lang="en-US" sz="2000" dirty="0">
                <a:cs typeface="Calibri"/>
              </a:rPr>
              <a:t>Enable the CMA to require businesses to trial remedies to determine the final format of certain remedies relating to what, when and how information is presented to consumers</a:t>
            </a:r>
          </a:p>
          <a:p>
            <a:pPr marL="457200" lvl="1" indent="0">
              <a:buNone/>
            </a:pPr>
            <a:endParaRPr lang="en-US" sz="2000" dirty="0">
              <a:cs typeface="Calibri"/>
            </a:endParaRPr>
          </a:p>
          <a:p>
            <a:pPr lvl="1"/>
            <a:endParaRPr lang="en-US" sz="2000" dirty="0">
              <a:cs typeface="Calibri"/>
            </a:endParaRPr>
          </a:p>
          <a:p>
            <a:pPr lvl="1"/>
            <a:endParaRPr lang="en-US" sz="2000" dirty="0">
              <a:cs typeface="Calibri"/>
            </a:endParaRPr>
          </a:p>
          <a:p>
            <a:pPr marL="457200" lvl="1" indent="0">
              <a:buNone/>
            </a:pPr>
            <a:endParaRPr lang="en-US" sz="2000" dirty="0">
              <a:cs typeface="Calibri"/>
            </a:endParaRPr>
          </a:p>
          <a:p>
            <a:pPr lvl="1"/>
            <a:endParaRPr lang="en-US" sz="2000" dirty="0">
              <a:cs typeface="Calibri"/>
            </a:endParaRPr>
          </a:p>
          <a:p>
            <a:endParaRPr lang="en-US" sz="2000" dirty="0">
              <a:cs typeface="Calibri"/>
            </a:endParaRPr>
          </a:p>
          <a:p>
            <a:endParaRPr lang="en-US" sz="2000" dirty="0">
              <a:cs typeface="Calibri"/>
            </a:endParaRPr>
          </a:p>
          <a:p>
            <a:endParaRPr lang="en-US" sz="2000" dirty="0">
              <a:cs typeface="Calibri"/>
            </a:endParaRP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7258589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DEB663B-8802-8C13-85DD-7312DE3E529E}"/>
              </a:ext>
            </a:extLst>
          </p:cNvPr>
          <p:cNvSpPr>
            <a:spLocks noGrp="1"/>
          </p:cNvSpPr>
          <p:nvPr>
            <p:ph type="title"/>
          </p:nvPr>
        </p:nvSpPr>
        <p:spPr>
          <a:xfrm>
            <a:off x="643467" y="321734"/>
            <a:ext cx="10905066" cy="1135737"/>
          </a:xfrm>
        </p:spPr>
        <p:txBody>
          <a:bodyPr>
            <a:normAutofit/>
          </a:bodyPr>
          <a:lstStyle/>
          <a:p>
            <a:r>
              <a:rPr lang="en-US" sz="3600" dirty="0">
                <a:ea typeface="+mj-lt"/>
                <a:cs typeface="+mj-lt"/>
              </a:rPr>
              <a:t>New Horizontal CMA Powers — </a:t>
            </a:r>
            <a:r>
              <a:rPr lang="en-US" sz="3600" b="1" i="1" dirty="0">
                <a:ea typeface="+mj-lt"/>
                <a:cs typeface="+mj-lt"/>
              </a:rPr>
              <a:t>Proposed </a:t>
            </a:r>
            <a:r>
              <a:rPr lang="en-US" sz="3600" b="1" dirty="0">
                <a:ea typeface="+mj-lt"/>
                <a:cs typeface="+mj-lt"/>
              </a:rPr>
              <a:t>(</a:t>
            </a:r>
            <a:r>
              <a:rPr lang="en-US" sz="3600" b="1">
                <a:ea typeface="+mj-lt"/>
                <a:cs typeface="+mj-lt"/>
              </a:rPr>
              <a:t>cont</a:t>
            </a:r>
            <a:r>
              <a:rPr lang="en-US" sz="3600" b="1" dirty="0">
                <a:ea typeface="+mj-lt"/>
                <a:cs typeface="+mj-lt"/>
              </a:rPr>
              <a:t>):</a:t>
            </a:r>
            <a:endParaRPr lang="en-US" sz="3600" dirty="0"/>
          </a:p>
        </p:txBody>
      </p:sp>
      <p:sp>
        <p:nvSpPr>
          <p:cNvPr id="3" name="Content Placeholder 2">
            <a:extLst>
              <a:ext uri="{FF2B5EF4-FFF2-40B4-BE49-F238E27FC236}">
                <a16:creationId xmlns:a16="http://schemas.microsoft.com/office/drawing/2014/main" id="{13162EB2-06CA-470B-09C5-48B45D7927B2}"/>
              </a:ext>
            </a:extLst>
          </p:cNvPr>
          <p:cNvSpPr>
            <a:spLocks noGrp="1"/>
          </p:cNvSpPr>
          <p:nvPr>
            <p:ph idx="1"/>
          </p:nvPr>
        </p:nvSpPr>
        <p:spPr>
          <a:xfrm>
            <a:off x="643467" y="1782981"/>
            <a:ext cx="10905066" cy="4393982"/>
          </a:xfrm>
        </p:spPr>
        <p:txBody>
          <a:bodyPr vert="horz" lIns="91440" tIns="45720" rIns="91440" bIns="45720" rtlCol="0" anchor="t">
            <a:normAutofit/>
          </a:bodyPr>
          <a:lstStyle/>
          <a:p>
            <a:pPr marL="0" indent="0">
              <a:buNone/>
            </a:pPr>
            <a:r>
              <a:rPr lang="en-US" sz="2000" b="1" dirty="0">
                <a:cs typeface="Calibri" panose="020F0502020204030204"/>
              </a:rPr>
              <a:t>Merger Control</a:t>
            </a:r>
          </a:p>
          <a:p>
            <a:pPr marL="342900" indent="-342900"/>
            <a:r>
              <a:rPr lang="en-US" sz="2000" dirty="0">
                <a:cs typeface="Calibri" panose="020F0502020204030204"/>
              </a:rPr>
              <a:t>Introducing a new threshold designed to capture so-called "killer acquisitions" (i.e., acquisitions by incumbents of nascent competitors that could play a significant competitive role in the market in the future) and adapting other thresholds; procedural changes</a:t>
            </a:r>
          </a:p>
          <a:p>
            <a:pPr marL="0" indent="0">
              <a:buNone/>
            </a:pPr>
            <a:r>
              <a:rPr lang="en-US" sz="2000" b="1" dirty="0">
                <a:cs typeface="Calibri" panose="020F0502020204030204"/>
              </a:rPr>
              <a:t>General Investigations</a:t>
            </a:r>
          </a:p>
          <a:p>
            <a:pPr marL="342900" indent="-342900"/>
            <a:r>
              <a:rPr lang="en-US" sz="2000" dirty="0">
                <a:cs typeface="Calibri" panose="020F0502020204030204"/>
              </a:rPr>
              <a:t>New evidence gathering powers; additional powers to sanction companies who fail to cooperate (max. caps of 1% of global turnover for non-compliance with investigation measures and max. 5% for non-compliance with remedies)</a:t>
            </a:r>
          </a:p>
          <a:p>
            <a:pPr marL="0" indent="0">
              <a:buNone/>
            </a:pPr>
            <a:r>
              <a:rPr lang="en-US" sz="2000" b="1" dirty="0">
                <a:cs typeface="Calibri" panose="020F0502020204030204"/>
              </a:rPr>
              <a:t>Consumer Protection</a:t>
            </a:r>
          </a:p>
          <a:p>
            <a:pPr marL="285750" indent="-285750"/>
            <a:r>
              <a:rPr lang="en-US" sz="2000" dirty="0">
                <a:cs typeface="Calibri" panose="020F0502020204030204"/>
              </a:rPr>
              <a:t>Significantly strengthen the consumer law enforcement regime by enabling the CMA to directly enforce consumer law through the imposition of fines; changes to tackle subscription traps and fake reviews and to enhance protections for savings schemes</a:t>
            </a:r>
          </a:p>
          <a:p>
            <a:pPr marL="342900" indent="-342900"/>
            <a:endParaRPr lang="en-US" sz="2000" dirty="0">
              <a:cs typeface="Calibri" panose="020F0502020204030204"/>
            </a:endParaRPr>
          </a:p>
          <a:p>
            <a:pPr marL="0" indent="0">
              <a:buNone/>
            </a:pPr>
            <a:endParaRPr lang="en-US" sz="2000" b="1" dirty="0">
              <a:cs typeface="Calibri" panose="020F0502020204030204"/>
            </a:endParaRP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4366089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BEBA35E-72EF-02CA-9D1F-491E26233047}"/>
              </a:ext>
            </a:extLst>
          </p:cNvPr>
          <p:cNvSpPr>
            <a:spLocks noGrp="1"/>
          </p:cNvSpPr>
          <p:nvPr>
            <p:ph type="title"/>
          </p:nvPr>
        </p:nvSpPr>
        <p:spPr>
          <a:xfrm>
            <a:off x="643467" y="321734"/>
            <a:ext cx="10905066" cy="1135737"/>
          </a:xfrm>
        </p:spPr>
        <p:txBody>
          <a:bodyPr>
            <a:normAutofit/>
          </a:bodyPr>
          <a:lstStyle/>
          <a:p>
            <a:r>
              <a:rPr lang="en-US" sz="3600" dirty="0">
                <a:cs typeface="Calibri Light"/>
              </a:rPr>
              <a:t>How Will The UK Approach Interact with EU Efforts?</a:t>
            </a:r>
          </a:p>
        </p:txBody>
      </p:sp>
      <p:sp>
        <p:nvSpPr>
          <p:cNvPr id="3" name="Content Placeholder 2">
            <a:extLst>
              <a:ext uri="{FF2B5EF4-FFF2-40B4-BE49-F238E27FC236}">
                <a16:creationId xmlns:a16="http://schemas.microsoft.com/office/drawing/2014/main" id="{861C4690-88DE-B940-A58B-ED130E959FC5}"/>
              </a:ext>
            </a:extLst>
          </p:cNvPr>
          <p:cNvSpPr>
            <a:spLocks noGrp="1"/>
          </p:cNvSpPr>
          <p:nvPr>
            <p:ph idx="1"/>
          </p:nvPr>
        </p:nvSpPr>
        <p:spPr>
          <a:xfrm>
            <a:off x="643467" y="1538251"/>
            <a:ext cx="10905066" cy="4393982"/>
          </a:xfrm>
        </p:spPr>
        <p:txBody>
          <a:bodyPr vert="horz" lIns="91440" tIns="45720" rIns="91440" bIns="45720" rtlCol="0" anchor="t">
            <a:normAutofit fontScale="92500" lnSpcReduction="20000"/>
          </a:bodyPr>
          <a:lstStyle/>
          <a:p>
            <a:r>
              <a:rPr lang="en-US" sz="2000" dirty="0">
                <a:ea typeface="+mn-lt"/>
                <a:cs typeface="+mn-lt"/>
              </a:rPr>
              <a:t>The UK law will have a more general standard than the EU, with more defenses and balancing tests</a:t>
            </a:r>
            <a:endParaRPr lang="en-US" dirty="0"/>
          </a:p>
          <a:p>
            <a:pPr lvl="1"/>
            <a:r>
              <a:rPr lang="en-US" sz="2000" dirty="0">
                <a:ea typeface="+mn-lt"/>
                <a:cs typeface="+mn-lt"/>
              </a:rPr>
              <a:t>Will it align with what the DMA is doing? Go beyond it? Undermine it?</a:t>
            </a:r>
          </a:p>
          <a:p>
            <a:r>
              <a:rPr lang="en-US" sz="2000" dirty="0">
                <a:ea typeface="+mn-lt"/>
                <a:cs typeface="+mn-lt"/>
              </a:rPr>
              <a:t>The CMA chief wants to ensure that the CMA continues to be a leading enforcer. The CMA:</a:t>
            </a:r>
          </a:p>
          <a:p>
            <a:pPr lvl="1"/>
            <a:r>
              <a:rPr lang="en-US" sz="2000" dirty="0">
                <a:ea typeface="+mn-lt"/>
                <a:cs typeface="+mn-lt"/>
              </a:rPr>
              <a:t>Set up a specialist Data, Technology and Analytics Unit (2019). It has data scientists, data engineers, technology insight advisors and behavioral insight advisors who work on digital cases and projects</a:t>
            </a:r>
          </a:p>
          <a:p>
            <a:pPr lvl="1"/>
            <a:r>
              <a:rPr lang="en-US" sz="2000" dirty="0">
                <a:ea typeface="+mn-lt"/>
                <a:cs typeface="+mn-lt"/>
              </a:rPr>
              <a:t>Conducted Market Studies in Mobile Ecosystems and Digital Advertising</a:t>
            </a:r>
          </a:p>
          <a:p>
            <a:pPr lvl="1"/>
            <a:r>
              <a:rPr lang="en-US" sz="2000" dirty="0">
                <a:ea typeface="+mn-lt"/>
                <a:cs typeface="+mn-lt"/>
              </a:rPr>
              <a:t>Has several ongoing investigations in the digital sector</a:t>
            </a:r>
          </a:p>
          <a:p>
            <a:pPr lvl="1"/>
            <a:r>
              <a:rPr lang="en-US" sz="2000" dirty="0">
                <a:ea typeface="+mn-lt"/>
                <a:cs typeface="+mn-lt"/>
              </a:rPr>
              <a:t>Plans to continue to work closely with the European Commission and other international counterparts. E.g., the CMA launched a case considering Meta’s use of data in parallel with the European Commission</a:t>
            </a:r>
          </a:p>
          <a:p>
            <a:pPr lvl="1"/>
            <a:r>
              <a:rPr lang="en-US" sz="2000" dirty="0">
                <a:ea typeface="+mn-lt"/>
                <a:cs typeface="+mn-lt"/>
              </a:rPr>
              <a:t>Needs to think about coherence with regulations in other jurisdictions and cooperation with international counterparts worldwide is more important than ever</a:t>
            </a:r>
            <a:endParaRPr lang="en-US" dirty="0"/>
          </a:p>
          <a:p>
            <a:r>
              <a:rPr lang="en-US" sz="2000" b="1" dirty="0">
                <a:ea typeface="+mn-lt"/>
                <a:cs typeface="+mn-lt"/>
              </a:rPr>
              <a:t>The . . . frustration is that we were [initially] ahead of the European legislation [in drafting the rules] . . . we’re now behind.” (A. </a:t>
            </a:r>
            <a:r>
              <a:rPr lang="en-US" sz="2000" b="1" dirty="0" err="1">
                <a:ea typeface="+mn-lt"/>
                <a:cs typeface="+mn-lt"/>
              </a:rPr>
              <a:t>Coscelli</a:t>
            </a:r>
            <a:r>
              <a:rPr lang="en-US" sz="2000" b="1" dirty="0">
                <a:ea typeface="+mn-lt"/>
                <a:cs typeface="+mn-lt"/>
              </a:rPr>
              <a:t>, Former CMA Chief, FT, 20 June 2022)</a:t>
            </a:r>
            <a:endParaRPr lang="en-US" b="1" dirty="0">
              <a:cs typeface="Calibri" panose="020F0502020204030204"/>
            </a:endParaRPr>
          </a:p>
          <a:p>
            <a:r>
              <a:rPr lang="en-US" sz="2000" b="1" dirty="0">
                <a:ea typeface="+mn-lt"/>
                <a:cs typeface="+mn-lt"/>
              </a:rPr>
              <a:t>"I firmly believe that the UK continues to act as a global leader on these issues." (S. Cardell, Current CMA Chief, The Platform Law Blog, 25 January 2023)</a:t>
            </a:r>
            <a:endParaRPr lang="en-US" b="1" dirty="0">
              <a:ea typeface="+mn-lt"/>
              <a:cs typeface="+mn-lt"/>
            </a:endParaRPr>
          </a:p>
          <a:p>
            <a:endParaRPr lang="en-US" sz="2000" dirty="0">
              <a:cs typeface="Calibri"/>
            </a:endParaRPr>
          </a:p>
          <a:p>
            <a:pPr lvl="1"/>
            <a:endParaRPr lang="en-US" sz="2000" dirty="0">
              <a:cs typeface="Calibri"/>
            </a:endParaRPr>
          </a:p>
          <a:p>
            <a:pPr lvl="1"/>
            <a:endParaRPr lang="en-US" sz="2000" dirty="0">
              <a:cs typeface="Calibri"/>
            </a:endParaRPr>
          </a:p>
          <a:p>
            <a:endParaRPr lang="en-US" sz="2000" dirty="0">
              <a:cs typeface="Calibri"/>
            </a:endParaRP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8432207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BEBA35E-72EF-02CA-9D1F-491E26233047}"/>
              </a:ext>
            </a:extLst>
          </p:cNvPr>
          <p:cNvSpPr>
            <a:spLocks noGrp="1"/>
          </p:cNvSpPr>
          <p:nvPr>
            <p:ph type="title"/>
          </p:nvPr>
        </p:nvSpPr>
        <p:spPr>
          <a:xfrm>
            <a:off x="643467" y="321734"/>
            <a:ext cx="10905066" cy="1135737"/>
          </a:xfrm>
        </p:spPr>
        <p:txBody>
          <a:bodyPr>
            <a:normAutofit/>
          </a:bodyPr>
          <a:lstStyle/>
          <a:p>
            <a:r>
              <a:rPr lang="en-US" sz="3600" dirty="0">
                <a:cs typeface="Calibri Light"/>
              </a:rPr>
              <a:t>Will The UK Regime Have Global Reach? </a:t>
            </a:r>
            <a:endParaRPr lang="en-US" dirty="0"/>
          </a:p>
        </p:txBody>
      </p:sp>
      <p:sp>
        <p:nvSpPr>
          <p:cNvPr id="3" name="Content Placeholder 2">
            <a:extLst>
              <a:ext uri="{FF2B5EF4-FFF2-40B4-BE49-F238E27FC236}">
                <a16:creationId xmlns:a16="http://schemas.microsoft.com/office/drawing/2014/main" id="{861C4690-88DE-B940-A58B-ED130E959FC5}"/>
              </a:ext>
            </a:extLst>
          </p:cNvPr>
          <p:cNvSpPr>
            <a:spLocks noGrp="1"/>
          </p:cNvSpPr>
          <p:nvPr>
            <p:ph idx="1"/>
          </p:nvPr>
        </p:nvSpPr>
        <p:spPr>
          <a:xfrm>
            <a:off x="643467" y="1782981"/>
            <a:ext cx="10905066" cy="4393982"/>
          </a:xfrm>
        </p:spPr>
        <p:txBody>
          <a:bodyPr vert="horz" lIns="91440" tIns="45720" rIns="91440" bIns="45720" rtlCol="0" anchor="t">
            <a:normAutofit fontScale="85000" lnSpcReduction="20000"/>
          </a:bodyPr>
          <a:lstStyle/>
          <a:p>
            <a:pPr marL="342900" indent="-342900"/>
            <a:r>
              <a:rPr lang="en-US" sz="2000" dirty="0">
                <a:cs typeface="Calibri"/>
              </a:rPr>
              <a:t>Post-Brexit, the CMA has powers to look at a broader range of M&amp;A transactions (some were reviewed by the European Commission before)</a:t>
            </a:r>
          </a:p>
          <a:p>
            <a:pPr marL="342900" indent="-342900"/>
            <a:r>
              <a:rPr lang="en-US" sz="2000" dirty="0">
                <a:cs typeface="Calibri"/>
              </a:rPr>
              <a:t>Facebook / </a:t>
            </a:r>
            <a:r>
              <a:rPr lang="en-US" sz="2000" dirty="0" err="1">
                <a:cs typeface="Calibri"/>
              </a:rPr>
              <a:t>Giphy</a:t>
            </a:r>
            <a:endParaRPr lang="en-US" sz="2000" dirty="0">
              <a:cs typeface="Calibri"/>
            </a:endParaRPr>
          </a:p>
          <a:p>
            <a:pPr marL="800100" lvl="1" indent="-342900"/>
            <a:r>
              <a:rPr lang="en-US" sz="1600" dirty="0">
                <a:cs typeface="Calibri"/>
              </a:rPr>
              <a:t>In November 2021, the CMA order Facebook to sell </a:t>
            </a:r>
            <a:r>
              <a:rPr lang="en-US" sz="1600" dirty="0" err="1">
                <a:cs typeface="Calibri"/>
              </a:rPr>
              <a:t>Giphy</a:t>
            </a:r>
            <a:r>
              <a:rPr lang="en-US" sz="1600" dirty="0">
                <a:cs typeface="Calibri"/>
              </a:rPr>
              <a:t> (the transaction had already been completed)</a:t>
            </a:r>
          </a:p>
          <a:p>
            <a:pPr marL="800100" lvl="1" indent="-342900"/>
            <a:r>
              <a:rPr lang="en-US" sz="1600" dirty="0">
                <a:cs typeface="Calibri"/>
              </a:rPr>
              <a:t>The CMA considered that the merger would reduce competition between social media platforms and that the deal has already removed </a:t>
            </a:r>
            <a:r>
              <a:rPr lang="en-US" sz="1600" dirty="0" err="1">
                <a:cs typeface="Calibri"/>
              </a:rPr>
              <a:t>Giphy</a:t>
            </a:r>
            <a:r>
              <a:rPr lang="en-US" sz="1600" dirty="0">
                <a:cs typeface="Calibri"/>
              </a:rPr>
              <a:t> as a potential challenger in the display advertising market. Facebook’s platforms (Facebook, WhatsApp, Instagram) account for 73% of user time spent on social media in the UK, and </a:t>
            </a:r>
            <a:r>
              <a:rPr lang="en-US" sz="1600" dirty="0" err="1">
                <a:cs typeface="Calibri"/>
              </a:rPr>
              <a:t>Giphy</a:t>
            </a:r>
            <a:r>
              <a:rPr lang="en-US" sz="1600" dirty="0">
                <a:cs typeface="Calibri"/>
              </a:rPr>
              <a:t> is “the world’s leading provider of free GIFs and GIF stickers”</a:t>
            </a:r>
            <a:endParaRPr lang="en-US" dirty="0">
              <a:cs typeface="Calibri" panose="020F0502020204030204"/>
            </a:endParaRPr>
          </a:p>
          <a:p>
            <a:pPr marL="800100" lvl="1" indent="-342900"/>
            <a:r>
              <a:rPr lang="en-US" sz="1600" dirty="0">
                <a:cs typeface="Calibri"/>
              </a:rPr>
              <a:t>In October 2022, Facebook said it would sell off </a:t>
            </a:r>
            <a:r>
              <a:rPr lang="en-US" sz="1600" dirty="0" err="1">
                <a:cs typeface="Calibri"/>
              </a:rPr>
              <a:t>Giphy</a:t>
            </a:r>
            <a:r>
              <a:rPr lang="en-US" sz="1600" dirty="0">
                <a:cs typeface="Calibri"/>
              </a:rPr>
              <a:t> after appealing the decision and failing</a:t>
            </a:r>
          </a:p>
          <a:p>
            <a:r>
              <a:rPr lang="en-US" sz="2000" dirty="0">
                <a:ea typeface="+mn-lt"/>
                <a:cs typeface="+mn-lt"/>
              </a:rPr>
              <a:t>Sabre / Farelogix</a:t>
            </a:r>
            <a:endParaRPr lang="en-US" sz="2000" dirty="0">
              <a:cs typeface="Calibri"/>
            </a:endParaRPr>
          </a:p>
          <a:p>
            <a:pPr lvl="1" indent="-342900"/>
            <a:r>
              <a:rPr lang="en-US" sz="1600" dirty="0">
                <a:cs typeface="Calibri"/>
              </a:rPr>
              <a:t>In April 2020, the CMA prohibited the merger only two days after a U.S. federal court rejected the DOJ’s attempt to block the transaction</a:t>
            </a:r>
          </a:p>
          <a:p>
            <a:pPr lvl="1" indent="-342900"/>
            <a:r>
              <a:rPr lang="en-US" sz="1600" dirty="0">
                <a:cs typeface="Calibri"/>
              </a:rPr>
              <a:t>Sabre and </a:t>
            </a:r>
            <a:r>
              <a:rPr lang="en-US" sz="1600" dirty="0" err="1">
                <a:cs typeface="Calibri"/>
              </a:rPr>
              <a:t>Farelogix</a:t>
            </a:r>
            <a:r>
              <a:rPr lang="en-US" sz="1600" dirty="0">
                <a:cs typeface="Calibri"/>
              </a:rPr>
              <a:t> both supply software solutions to facilitate the booking of airline travel</a:t>
            </a:r>
          </a:p>
          <a:p>
            <a:pPr lvl="1" indent="-342900"/>
            <a:r>
              <a:rPr lang="en-US" sz="1600" dirty="0">
                <a:cs typeface="Calibri"/>
              </a:rPr>
              <a:t>The CMA and the DOJ collaborated closely in their separate reviews of the Sabre/</a:t>
            </a:r>
            <a:r>
              <a:rPr lang="en-US" sz="1600" dirty="0" err="1">
                <a:cs typeface="Calibri"/>
              </a:rPr>
              <a:t>Farelogix</a:t>
            </a:r>
            <a:r>
              <a:rPr lang="en-US" sz="1600" dirty="0">
                <a:cs typeface="Calibri"/>
              </a:rPr>
              <a:t> Transaction. The conclusions reached by the CMA on the one hand, and the DOJ on the other, closely mirrored each other, with both antitrust authorities displaying concern that the Transaction would lead to a stifling of innovation</a:t>
            </a:r>
          </a:p>
          <a:p>
            <a:pPr indent="-342900"/>
            <a:r>
              <a:rPr lang="en-US" sz="2000" dirty="0">
                <a:cs typeface="Calibri"/>
              </a:rPr>
              <a:t>How were the CMA’s actions enough to unravel these deals globally, rather than just in the UK? </a:t>
            </a:r>
          </a:p>
          <a:p>
            <a:pPr lvl="1" indent="-342900"/>
            <a:r>
              <a:rPr lang="en-US" sz="1600" dirty="0">
                <a:cs typeface="Calibri"/>
              </a:rPr>
              <a:t>Difficulty of winning appeals to the Competition Appeals Tribunal? Size of UK market? Lack of global agreement on competition policy?</a:t>
            </a:r>
          </a:p>
          <a:p>
            <a:pPr marL="0" indent="0">
              <a:buNone/>
            </a:pPr>
            <a:r>
              <a:rPr lang="en-US" sz="2000" b="1" dirty="0">
                <a:cs typeface="Calibri"/>
              </a:rPr>
              <a:t>Future</a:t>
            </a:r>
          </a:p>
          <a:p>
            <a:r>
              <a:rPr lang="en-US" sz="2000" dirty="0">
                <a:cs typeface="Calibri"/>
              </a:rPr>
              <a:t>What happens if the CMA blocks Microsoft/Activision and the US and the EU do not?</a:t>
            </a:r>
          </a:p>
          <a:p>
            <a:pPr lvl="1"/>
            <a:r>
              <a:rPr lang="en-US" sz="1600" dirty="0">
                <a:cs typeface="Calibri"/>
              </a:rPr>
              <a:t>NB: This deal has been challenged by the US FTC and is being investigated by the European Commission and the CMA </a:t>
            </a:r>
          </a:p>
          <a:p>
            <a:endParaRPr lang="en-US" sz="2000" dirty="0">
              <a:cs typeface="Calibri"/>
            </a:endParaRP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2303474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BEBA35E-72EF-02CA-9D1F-491E26233047}"/>
              </a:ext>
            </a:extLst>
          </p:cNvPr>
          <p:cNvSpPr>
            <a:spLocks noGrp="1"/>
          </p:cNvSpPr>
          <p:nvPr>
            <p:ph type="title"/>
          </p:nvPr>
        </p:nvSpPr>
        <p:spPr>
          <a:xfrm>
            <a:off x="643467" y="321734"/>
            <a:ext cx="10905066" cy="1135737"/>
          </a:xfrm>
        </p:spPr>
        <p:txBody>
          <a:bodyPr>
            <a:normAutofit/>
          </a:bodyPr>
          <a:lstStyle/>
          <a:p>
            <a:r>
              <a:rPr lang="en-US" sz="3600" dirty="0">
                <a:cs typeface="Calibri Light"/>
              </a:rPr>
              <a:t>Ongoing investigations alongside new regime</a:t>
            </a:r>
            <a:endParaRPr lang="en-US" dirty="0">
              <a:cs typeface="Calibri Light" panose="020F0302020204030204"/>
            </a:endParaRPr>
          </a:p>
        </p:txBody>
      </p:sp>
      <p:graphicFrame>
        <p:nvGraphicFramePr>
          <p:cNvPr id="35" name="Content Placeholder 2">
            <a:extLst>
              <a:ext uri="{FF2B5EF4-FFF2-40B4-BE49-F238E27FC236}">
                <a16:creationId xmlns:a16="http://schemas.microsoft.com/office/drawing/2014/main" id="{B14A636E-FC2E-9296-2EDE-23C9C3F42401}"/>
              </a:ext>
            </a:extLst>
          </p:cNvPr>
          <p:cNvGraphicFramePr>
            <a:graphicFrameLocks noGrp="1"/>
          </p:cNvGraphicFramePr>
          <p:nvPr>
            <p:ph idx="1"/>
            <p:extLst>
              <p:ext uri="{D42A27DB-BD31-4B8C-83A1-F6EECF244321}">
                <p14:modId xmlns:p14="http://schemas.microsoft.com/office/powerpoint/2010/main" val="718484424"/>
              </p:ext>
            </p:extLst>
          </p:nvPr>
        </p:nvGraphicFramePr>
        <p:xfrm>
          <a:off x="643467" y="1782981"/>
          <a:ext cx="10905066" cy="439398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36"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9"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095461808"/>
      </p:ext>
    </p:extLst>
  </p:cSld>
  <p:clrMapOvr>
    <a:masterClrMapping/>
  </p:clrMapOvr>
  <p:extLst>
    <p:ext uri="{6950BFC3-D8DA-4A85-94F7-54DA5524770B}">
      <p188:commentRel xmlns:p188="http://schemas.microsoft.com/office/powerpoint/2018/8/main" r:id="rId3"/>
    </p:ext>
  </p:extLst>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BEBA35E-72EF-02CA-9D1F-491E26233047}"/>
              </a:ext>
            </a:extLst>
          </p:cNvPr>
          <p:cNvSpPr>
            <a:spLocks noGrp="1"/>
          </p:cNvSpPr>
          <p:nvPr>
            <p:ph type="title"/>
          </p:nvPr>
        </p:nvSpPr>
        <p:spPr>
          <a:xfrm>
            <a:off x="643467" y="321734"/>
            <a:ext cx="10905066" cy="1135737"/>
          </a:xfrm>
        </p:spPr>
        <p:txBody>
          <a:bodyPr>
            <a:normAutofit/>
          </a:bodyPr>
          <a:lstStyle/>
          <a:p>
            <a:r>
              <a:rPr lang="en-US" sz="3600">
                <a:cs typeface="Calibri Light"/>
              </a:rPr>
              <a:t>How will companies react? </a:t>
            </a:r>
            <a:endParaRPr lang="en-US"/>
          </a:p>
        </p:txBody>
      </p:sp>
      <p:sp>
        <p:nvSpPr>
          <p:cNvPr id="3" name="Content Placeholder 2">
            <a:extLst>
              <a:ext uri="{FF2B5EF4-FFF2-40B4-BE49-F238E27FC236}">
                <a16:creationId xmlns:a16="http://schemas.microsoft.com/office/drawing/2014/main" id="{861C4690-88DE-B940-A58B-ED130E959FC5}"/>
              </a:ext>
            </a:extLst>
          </p:cNvPr>
          <p:cNvSpPr>
            <a:spLocks noGrp="1"/>
          </p:cNvSpPr>
          <p:nvPr>
            <p:ph idx="1"/>
          </p:nvPr>
        </p:nvSpPr>
        <p:spPr>
          <a:xfrm>
            <a:off x="643467" y="1782981"/>
            <a:ext cx="10905066" cy="4393982"/>
          </a:xfrm>
        </p:spPr>
        <p:txBody>
          <a:bodyPr vert="horz" lIns="91440" tIns="45720" rIns="91440" bIns="45720" rtlCol="0" anchor="t">
            <a:normAutofit/>
          </a:bodyPr>
          <a:lstStyle/>
          <a:p>
            <a:pPr marL="0" indent="0">
              <a:buNone/>
            </a:pPr>
            <a:r>
              <a:rPr lang="en-US" sz="2400" dirty="0">
                <a:cs typeface="Calibri"/>
              </a:rPr>
              <a:t>Companies may...</a:t>
            </a:r>
          </a:p>
          <a:p>
            <a:r>
              <a:rPr lang="en-US" sz="2400" dirty="0">
                <a:cs typeface="Calibri"/>
              </a:rPr>
              <a:t>readily implement new obligations</a:t>
            </a:r>
          </a:p>
          <a:p>
            <a:r>
              <a:rPr lang="en-US" sz="2400" dirty="0">
                <a:cs typeface="Calibri"/>
              </a:rPr>
              <a:t>fight new obligations in court</a:t>
            </a:r>
          </a:p>
          <a:p>
            <a:r>
              <a:rPr lang="en-US" sz="2400" dirty="0">
                <a:cs typeface="Calibri"/>
              </a:rPr>
              <a:t>adopt a cooperative approach, talking to the CMA</a:t>
            </a:r>
          </a:p>
          <a:p>
            <a:pPr marL="0" indent="0">
              <a:buNone/>
            </a:pPr>
            <a:endParaRPr lang="en-US" sz="2400" dirty="0">
              <a:cs typeface="Calibri"/>
            </a:endParaRPr>
          </a:p>
          <a:p>
            <a:pPr marL="0" indent="0">
              <a:buNone/>
            </a:pPr>
            <a:r>
              <a:rPr lang="en-US" sz="2400" dirty="0">
                <a:cs typeface="Calibri"/>
              </a:rPr>
              <a:t>How will companies...</a:t>
            </a:r>
          </a:p>
          <a:p>
            <a:pPr marL="457200" indent="-457200"/>
            <a:r>
              <a:rPr lang="en-US" sz="2400" dirty="0">
                <a:cs typeface="Calibri"/>
              </a:rPr>
              <a:t>react to different but compatible regulatory regimes (e.g., EU, UK, Germany...)?</a:t>
            </a:r>
          </a:p>
          <a:p>
            <a:pPr marL="914400" lvl="1" indent="-457200"/>
            <a:r>
              <a:rPr lang="en-US" sz="2000" dirty="0">
                <a:cs typeface="Calibri"/>
              </a:rPr>
              <a:t>e.g., Amazon is meeting EU limits on its Buy Box conduct and use of third-party seller data</a:t>
            </a:r>
          </a:p>
          <a:p>
            <a:pPr marL="457200" indent="-457200"/>
            <a:r>
              <a:rPr lang="en-US" sz="2400" dirty="0">
                <a:cs typeface="Calibri"/>
              </a:rPr>
              <a:t>react to potentially different and incompatible obligations? </a:t>
            </a:r>
          </a:p>
          <a:p>
            <a:pPr marL="914400" lvl="1" indent="-457200"/>
            <a:r>
              <a:rPr lang="en-US" sz="2000" dirty="0">
                <a:cs typeface="Calibri"/>
              </a:rPr>
              <a:t>e.g., conflicts between inter-jurisdictional approaches to privacy and data sharing obligations</a:t>
            </a:r>
            <a:endParaRPr lang="en-US" dirty="0">
              <a:cs typeface="Calibri"/>
            </a:endParaRPr>
          </a:p>
          <a:p>
            <a:pPr marL="457200" lvl="1" indent="0">
              <a:buNone/>
            </a:pPr>
            <a:endParaRPr lang="en-US" dirty="0">
              <a:cs typeface="Calibri"/>
            </a:endParaRPr>
          </a:p>
          <a:p>
            <a:endParaRPr lang="en-US" dirty="0">
              <a:cs typeface="Calibri"/>
            </a:endParaRP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4424380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BEBA35E-72EF-02CA-9D1F-491E26233047}"/>
              </a:ext>
            </a:extLst>
          </p:cNvPr>
          <p:cNvSpPr>
            <a:spLocks noGrp="1"/>
          </p:cNvSpPr>
          <p:nvPr>
            <p:ph type="title"/>
          </p:nvPr>
        </p:nvSpPr>
        <p:spPr>
          <a:xfrm>
            <a:off x="643467" y="321734"/>
            <a:ext cx="10905066" cy="1135737"/>
          </a:xfrm>
        </p:spPr>
        <p:txBody>
          <a:bodyPr>
            <a:normAutofit/>
          </a:bodyPr>
          <a:lstStyle/>
          <a:p>
            <a:r>
              <a:rPr lang="en-US" sz="3600" dirty="0">
                <a:cs typeface="Calibri Light"/>
              </a:rPr>
              <a:t>Discuss — Implications for the United States</a:t>
            </a:r>
          </a:p>
        </p:txBody>
      </p:sp>
      <p:sp>
        <p:nvSpPr>
          <p:cNvPr id="3" name="Content Placeholder 2">
            <a:extLst>
              <a:ext uri="{FF2B5EF4-FFF2-40B4-BE49-F238E27FC236}">
                <a16:creationId xmlns:a16="http://schemas.microsoft.com/office/drawing/2014/main" id="{861C4690-88DE-B940-A58B-ED130E959FC5}"/>
              </a:ext>
            </a:extLst>
          </p:cNvPr>
          <p:cNvSpPr>
            <a:spLocks noGrp="1"/>
          </p:cNvSpPr>
          <p:nvPr>
            <p:ph idx="1"/>
          </p:nvPr>
        </p:nvSpPr>
        <p:spPr>
          <a:xfrm>
            <a:off x="643467" y="1782981"/>
            <a:ext cx="10905066" cy="4393982"/>
          </a:xfrm>
        </p:spPr>
        <p:txBody>
          <a:bodyPr vert="horz" lIns="91440" tIns="45720" rIns="91440" bIns="45720" rtlCol="0" anchor="t">
            <a:normAutofit/>
          </a:bodyPr>
          <a:lstStyle/>
          <a:p>
            <a:r>
              <a:rPr lang="en-US" dirty="0">
                <a:cs typeface="Calibri"/>
              </a:rPr>
              <a:t>Will U.S. firms:</a:t>
            </a:r>
          </a:p>
          <a:p>
            <a:pPr marL="0" indent="0">
              <a:buNone/>
            </a:pPr>
            <a:endParaRPr lang="en-US" dirty="0">
              <a:cs typeface="Calibri"/>
            </a:endParaRPr>
          </a:p>
          <a:p>
            <a:pPr lvl="1"/>
            <a:r>
              <a:rPr lang="en-US" dirty="0">
                <a:cs typeface="Calibri"/>
              </a:rPr>
              <a:t>Divest ad servers and preempt remedies in US cases like US v. Google?</a:t>
            </a:r>
          </a:p>
          <a:p>
            <a:pPr lvl="1"/>
            <a:r>
              <a:rPr lang="en-US" dirty="0">
                <a:cs typeface="Calibri"/>
              </a:rPr>
              <a:t>Begin to negotiate settlements?</a:t>
            </a:r>
          </a:p>
          <a:p>
            <a:pPr lvl="1"/>
            <a:r>
              <a:rPr lang="en-US" dirty="0">
                <a:cs typeface="Calibri"/>
              </a:rPr>
              <a:t>Play hardball and just try to comply with European requirements?</a:t>
            </a:r>
          </a:p>
          <a:p>
            <a:pPr lvl="1"/>
            <a:r>
              <a:rPr lang="en-US" dirty="0">
                <a:cs typeface="Calibri"/>
              </a:rPr>
              <a:t>Support softer regulatory proposals in the US?</a:t>
            </a:r>
          </a:p>
          <a:p>
            <a:pPr lvl="1"/>
            <a:r>
              <a:rPr lang="en-US" dirty="0">
                <a:cs typeface="Calibri"/>
              </a:rPr>
              <a:t>Find it tougher to argue against remedies modeled upon DMA or UK requirements that may stem from ongoing antitrust cases?</a:t>
            </a:r>
          </a:p>
          <a:p>
            <a:endParaRPr lang="en-US" dirty="0">
              <a:cs typeface="Calibri"/>
            </a:endParaRPr>
          </a:p>
          <a:p>
            <a:endParaRPr lang="en-US" sz="2000" dirty="0">
              <a:cs typeface="Calibri"/>
            </a:endParaRP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4680208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61C4690-88DE-B940-A58B-ED130E959FC5}"/>
              </a:ext>
            </a:extLst>
          </p:cNvPr>
          <p:cNvSpPr>
            <a:spLocks noGrp="1"/>
          </p:cNvSpPr>
          <p:nvPr>
            <p:ph idx="1"/>
          </p:nvPr>
        </p:nvSpPr>
        <p:spPr>
          <a:xfrm>
            <a:off x="643467" y="1782981"/>
            <a:ext cx="10905066" cy="4393982"/>
          </a:xfrm>
        </p:spPr>
        <p:txBody>
          <a:bodyPr vert="horz" lIns="91440" tIns="45720" rIns="91440" bIns="45720" rtlCol="0">
            <a:normAutofit/>
          </a:bodyPr>
          <a:lstStyle/>
          <a:p>
            <a:pPr marL="0" indent="0">
              <a:buNone/>
            </a:pPr>
            <a:r>
              <a:rPr lang="en-US" sz="6000" dirty="0">
                <a:cs typeface="Calibri"/>
              </a:rPr>
              <a:t>Thank you</a:t>
            </a:r>
          </a:p>
          <a:p>
            <a:pPr marL="0" indent="0">
              <a:buNone/>
            </a:pPr>
            <a:endParaRPr lang="en-US" sz="6000" dirty="0">
              <a:cs typeface="Calibri"/>
            </a:endParaRPr>
          </a:p>
          <a:p>
            <a:pPr marL="0" indent="0">
              <a:buNone/>
            </a:pPr>
            <a:r>
              <a:rPr lang="en-US" sz="6000" dirty="0">
                <a:cs typeface="Calibri"/>
              </a:rPr>
              <a:t>Questions?</a:t>
            </a:r>
          </a:p>
          <a:p>
            <a:endParaRPr lang="en-US" sz="2000" dirty="0">
              <a:cs typeface="Calibri"/>
            </a:endParaRPr>
          </a:p>
        </p:txBody>
      </p:sp>
      <p:sp>
        <p:nvSpPr>
          <p:cNvPr id="12" name="Rectangle 11">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Isosceles Triangle 15">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Rectangle 17">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7697598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5FADD59-5DCB-DDB9-1730-32A15E790AD3}"/>
              </a:ext>
            </a:extLst>
          </p:cNvPr>
          <p:cNvSpPr>
            <a:spLocks noGrp="1"/>
          </p:cNvSpPr>
          <p:nvPr>
            <p:ph type="title"/>
          </p:nvPr>
        </p:nvSpPr>
        <p:spPr>
          <a:xfrm>
            <a:off x="643467" y="321734"/>
            <a:ext cx="10905066" cy="1135737"/>
          </a:xfrm>
        </p:spPr>
        <p:txBody>
          <a:bodyPr>
            <a:normAutofit/>
          </a:bodyPr>
          <a:lstStyle/>
          <a:p>
            <a:r>
              <a:rPr lang="en-US" sz="3600" dirty="0"/>
              <a:t>What Is Different About Digital Markets? (</a:t>
            </a:r>
            <a:r>
              <a:rPr lang="en-US" sz="3600" dirty="0" err="1"/>
              <a:t>cont</a:t>
            </a:r>
            <a:r>
              <a:rPr lang="en-US" sz="3600" dirty="0"/>
              <a:t>)</a:t>
            </a:r>
            <a:endParaRPr lang="en-US" sz="3600" b="1" i="1" dirty="0">
              <a:cs typeface="Calibri Light"/>
            </a:endParaRPr>
          </a:p>
        </p:txBody>
      </p:sp>
      <p:sp>
        <p:nvSpPr>
          <p:cNvPr id="3" name="Content Placeholder 2">
            <a:extLst>
              <a:ext uri="{FF2B5EF4-FFF2-40B4-BE49-F238E27FC236}">
                <a16:creationId xmlns:a16="http://schemas.microsoft.com/office/drawing/2014/main" id="{DD67AA81-2FB7-4AA5-FBC2-820695AEFEB9}"/>
              </a:ext>
            </a:extLst>
          </p:cNvPr>
          <p:cNvSpPr>
            <a:spLocks noGrp="1"/>
          </p:cNvSpPr>
          <p:nvPr>
            <p:ph idx="1"/>
          </p:nvPr>
        </p:nvSpPr>
        <p:spPr>
          <a:xfrm>
            <a:off x="643467" y="1782981"/>
            <a:ext cx="10905066" cy="4393982"/>
          </a:xfrm>
        </p:spPr>
        <p:txBody>
          <a:bodyPr vert="horz" lIns="91440" tIns="45720" rIns="91440" bIns="45720" rtlCol="0" anchor="t">
            <a:normAutofit fontScale="92500" lnSpcReduction="20000"/>
          </a:bodyPr>
          <a:lstStyle/>
          <a:p>
            <a:pPr marL="0" indent="0">
              <a:buNone/>
            </a:pPr>
            <a:r>
              <a:rPr lang="en-US" sz="2600" b="1" dirty="0"/>
              <a:t>Often important intellectual property rights </a:t>
            </a:r>
            <a:r>
              <a:rPr lang="en-US" sz="2600" dirty="0"/>
              <a:t>including patents which grant the owner a limited-term monopoly over the use of a technology or method</a:t>
            </a:r>
          </a:p>
          <a:p>
            <a:pPr marL="0" indent="0">
              <a:buNone/>
            </a:pPr>
            <a:r>
              <a:rPr lang="en-US" sz="2600" b="1" dirty="0"/>
              <a:t>Low/zero prices </a:t>
            </a:r>
            <a:r>
              <a:rPr lang="en-US" sz="2600" dirty="0"/>
              <a:t>business models that earn revenue from the collection of consumer data, the sale of advertising or the use of customer relationships to sell “premium” products</a:t>
            </a:r>
          </a:p>
          <a:p>
            <a:pPr marL="0" indent="0">
              <a:buNone/>
            </a:pPr>
            <a:r>
              <a:rPr lang="en-US" sz="2600" b="1" dirty="0"/>
              <a:t>Disruptive innovations </a:t>
            </a:r>
            <a:r>
              <a:rPr lang="en-US" sz="2600" dirty="0"/>
              <a:t>that dramatically reduce transaction and intermediary costs, and may be offered outside of regulatory frameworks that limit competition by incumbents</a:t>
            </a:r>
          </a:p>
          <a:p>
            <a:pPr marL="0" indent="0">
              <a:buNone/>
            </a:pPr>
            <a:r>
              <a:rPr lang="en-US" sz="2600" b="1" dirty="0"/>
              <a:t>Vertically-integrated and conglomerate business models </a:t>
            </a:r>
            <a:r>
              <a:rPr lang="en-US" sz="2600" dirty="0"/>
              <a:t>which may give rise to specific concerns about anticompetitive conduct. Digital platforms that act as “gatekeepers” </a:t>
            </a:r>
          </a:p>
          <a:p>
            <a:pPr marL="0" indent="0">
              <a:buNone/>
            </a:pPr>
            <a:r>
              <a:rPr lang="en-US" sz="2600" dirty="0"/>
              <a:t>These characteristics are </a:t>
            </a:r>
            <a:r>
              <a:rPr lang="en-US" sz="2600" b="1" dirty="0"/>
              <a:t>not new, but they are taking on a new prominence in digital markets</a:t>
            </a:r>
            <a:r>
              <a:rPr lang="en-US" sz="2600" dirty="0"/>
              <a:t>, with significant consequences for market dynamics: concentrated markets and “competition for the market” dynamics</a:t>
            </a:r>
          </a:p>
          <a:p>
            <a:pPr marL="457200" indent="-457200"/>
            <a:endParaRPr lang="en-US" sz="2600" dirty="0">
              <a:cs typeface="Calibri"/>
            </a:endParaRPr>
          </a:p>
          <a:p>
            <a:endParaRPr lang="en-US" sz="2000" dirty="0">
              <a:cs typeface="Calibri"/>
            </a:endParaRPr>
          </a:p>
          <a:p>
            <a:endParaRPr lang="en-US" sz="2000" dirty="0">
              <a:cs typeface="Calibri"/>
            </a:endParaRPr>
          </a:p>
          <a:p>
            <a:endParaRPr lang="en-US" sz="2000" dirty="0">
              <a:cs typeface="Calibri"/>
            </a:endParaRP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029651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5FADD59-5DCB-DDB9-1730-32A15E790AD3}"/>
              </a:ext>
            </a:extLst>
          </p:cNvPr>
          <p:cNvSpPr>
            <a:spLocks noGrp="1"/>
          </p:cNvSpPr>
          <p:nvPr>
            <p:ph type="title"/>
          </p:nvPr>
        </p:nvSpPr>
        <p:spPr>
          <a:xfrm>
            <a:off x="643467" y="321734"/>
            <a:ext cx="10905066" cy="1135737"/>
          </a:xfrm>
        </p:spPr>
        <p:txBody>
          <a:bodyPr>
            <a:normAutofit/>
          </a:bodyPr>
          <a:lstStyle/>
          <a:p>
            <a:r>
              <a:rPr lang="en-US" sz="3600" dirty="0">
                <a:cs typeface="Calibri Light"/>
              </a:rPr>
              <a:t>The UK Approach to Digital Markets — </a:t>
            </a:r>
            <a:r>
              <a:rPr lang="en-US" sz="3600" b="1" i="1" dirty="0">
                <a:cs typeface="Calibri Light"/>
              </a:rPr>
              <a:t>The Furman Report</a:t>
            </a: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6" name="Content Placeholder 2">
            <a:extLst>
              <a:ext uri="{FF2B5EF4-FFF2-40B4-BE49-F238E27FC236}">
                <a16:creationId xmlns:a16="http://schemas.microsoft.com/office/drawing/2014/main" id="{221B5769-B05F-F428-EC33-EAA6E1AADA44}"/>
              </a:ext>
            </a:extLst>
          </p:cNvPr>
          <p:cNvGraphicFramePr>
            <a:graphicFrameLocks noGrp="1"/>
          </p:cNvGraphicFramePr>
          <p:nvPr>
            <p:ph idx="1"/>
            <p:extLst>
              <p:ext uri="{D42A27DB-BD31-4B8C-83A1-F6EECF244321}">
                <p14:modId xmlns:p14="http://schemas.microsoft.com/office/powerpoint/2010/main" val="261491816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58746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5FADD59-5DCB-DDB9-1730-32A15E790AD3}"/>
              </a:ext>
            </a:extLst>
          </p:cNvPr>
          <p:cNvSpPr>
            <a:spLocks noGrp="1"/>
          </p:cNvSpPr>
          <p:nvPr>
            <p:ph type="title"/>
          </p:nvPr>
        </p:nvSpPr>
        <p:spPr>
          <a:xfrm>
            <a:off x="643467" y="321734"/>
            <a:ext cx="10905066" cy="1135737"/>
          </a:xfrm>
        </p:spPr>
        <p:txBody>
          <a:bodyPr>
            <a:normAutofit/>
          </a:bodyPr>
          <a:lstStyle/>
          <a:p>
            <a:r>
              <a:rPr lang="en-US" sz="3600" dirty="0">
                <a:cs typeface="Calibri Light"/>
              </a:rPr>
              <a:t>The UK Approach to Digital Markets — </a:t>
            </a:r>
            <a:r>
              <a:rPr lang="en-US" sz="3600" b="1" i="1" dirty="0">
                <a:cs typeface="Calibri Light"/>
              </a:rPr>
              <a:t>Proposed:</a:t>
            </a:r>
          </a:p>
        </p:txBody>
      </p:sp>
      <p:sp>
        <p:nvSpPr>
          <p:cNvPr id="3" name="Content Placeholder 2">
            <a:extLst>
              <a:ext uri="{FF2B5EF4-FFF2-40B4-BE49-F238E27FC236}">
                <a16:creationId xmlns:a16="http://schemas.microsoft.com/office/drawing/2014/main" id="{DD67AA81-2FB7-4AA5-FBC2-820695AEFEB9}"/>
              </a:ext>
            </a:extLst>
          </p:cNvPr>
          <p:cNvSpPr>
            <a:spLocks noGrp="1"/>
          </p:cNvSpPr>
          <p:nvPr>
            <p:ph idx="1"/>
          </p:nvPr>
        </p:nvSpPr>
        <p:spPr>
          <a:xfrm>
            <a:off x="643467" y="1782981"/>
            <a:ext cx="10905066" cy="4393982"/>
          </a:xfrm>
        </p:spPr>
        <p:txBody>
          <a:bodyPr vert="horz" lIns="91440" tIns="45720" rIns="91440" bIns="45720" rtlCol="0" anchor="t">
            <a:normAutofit fontScale="77500" lnSpcReduction="20000"/>
          </a:bodyPr>
          <a:lstStyle/>
          <a:p>
            <a:pPr marL="0" indent="0">
              <a:buNone/>
            </a:pPr>
            <a:r>
              <a:rPr lang="en-US" sz="2400" dirty="0">
                <a:cs typeface="Calibri"/>
              </a:rPr>
              <a:t>The government has proposed a new </a:t>
            </a:r>
            <a:r>
              <a:rPr lang="en-US" sz="2400" b="1" i="1" dirty="0">
                <a:cs typeface="Calibri"/>
              </a:rPr>
              <a:t>"pro-competition regime for digital markets"</a:t>
            </a:r>
            <a:r>
              <a:rPr lang="en-US" sz="2400" dirty="0">
                <a:cs typeface="Calibri"/>
              </a:rPr>
              <a:t> that will:</a:t>
            </a:r>
          </a:p>
          <a:p>
            <a:pPr marL="914400" lvl="1" indent="-457200"/>
            <a:endParaRPr lang="en-US" dirty="0">
              <a:cs typeface="Calibri"/>
            </a:endParaRPr>
          </a:p>
          <a:p>
            <a:pPr marL="914400" lvl="1" indent="-457200"/>
            <a:r>
              <a:rPr lang="en-US" dirty="0">
                <a:cs typeface="Calibri"/>
              </a:rPr>
              <a:t>Designate a few companies as having </a:t>
            </a:r>
            <a:r>
              <a:rPr lang="en-US" b="1" dirty="0">
                <a:cs typeface="Calibri"/>
              </a:rPr>
              <a:t>Strategic Market Status (SMS)</a:t>
            </a:r>
            <a:endParaRPr lang="en-US" dirty="0">
              <a:cs typeface="Calibri"/>
            </a:endParaRPr>
          </a:p>
          <a:p>
            <a:pPr marL="914400" lvl="1" indent="-457200"/>
            <a:r>
              <a:rPr lang="en-US" dirty="0">
                <a:cs typeface="Calibri"/>
              </a:rPr>
              <a:t>Be implemented by a </a:t>
            </a:r>
            <a:r>
              <a:rPr lang="en-US" b="1" dirty="0">
                <a:cs typeface="Calibri"/>
              </a:rPr>
              <a:t>Digital Markets Unit (DMU)</a:t>
            </a:r>
            <a:r>
              <a:rPr lang="en-US" dirty="0">
                <a:cs typeface="Calibri"/>
              </a:rPr>
              <a:t>, housed in the UK's competition</a:t>
            </a:r>
            <a:r>
              <a:rPr lang="en-US" sz="1800" dirty="0">
                <a:cs typeface="Calibri"/>
              </a:rPr>
              <a:t> </a:t>
            </a:r>
            <a:r>
              <a:rPr lang="en-US" dirty="0">
                <a:cs typeface="Calibri"/>
              </a:rPr>
              <a:t>authority, the CMA</a:t>
            </a:r>
          </a:p>
          <a:p>
            <a:pPr marL="914400" lvl="1" indent="-457200"/>
            <a:r>
              <a:rPr lang="en-US" dirty="0">
                <a:cs typeface="Calibri"/>
              </a:rPr>
              <a:t>Risk-based oversight</a:t>
            </a:r>
          </a:p>
          <a:p>
            <a:pPr marL="914400" lvl="1" indent="-457200"/>
            <a:r>
              <a:rPr lang="en-US" dirty="0">
                <a:cs typeface="Calibri"/>
              </a:rPr>
              <a:t>Define SMS companies that feature: </a:t>
            </a:r>
          </a:p>
          <a:p>
            <a:pPr marL="1371600" lvl="2"/>
            <a:r>
              <a:rPr lang="en-US" sz="2400" b="1" dirty="0">
                <a:cs typeface="Calibri"/>
              </a:rPr>
              <a:t>"Substantial and entrenched" market power</a:t>
            </a:r>
            <a:r>
              <a:rPr lang="en-US" sz="2400" dirty="0">
                <a:cs typeface="Calibri"/>
              </a:rPr>
              <a:t> in at least</a:t>
            </a:r>
            <a:r>
              <a:rPr lang="en-US" sz="2400" b="1" dirty="0">
                <a:cs typeface="Calibri"/>
              </a:rPr>
              <a:t> one digital activity</a:t>
            </a:r>
            <a:r>
              <a:rPr lang="en-US" sz="2400" dirty="0">
                <a:cs typeface="Calibri"/>
              </a:rPr>
              <a:t> providing it with a </a:t>
            </a:r>
            <a:r>
              <a:rPr lang="en-US" sz="2400" b="1" dirty="0">
                <a:cs typeface="Calibri"/>
              </a:rPr>
              <a:t>strategic position</a:t>
            </a:r>
          </a:p>
          <a:p>
            <a:pPr marL="1371600" lvl="2"/>
            <a:r>
              <a:rPr lang="en-US" sz="2400" dirty="0">
                <a:cs typeface="Calibri"/>
              </a:rPr>
              <a:t>A </a:t>
            </a:r>
            <a:r>
              <a:rPr lang="en-US" sz="2400" b="1" dirty="0">
                <a:cs typeface="Calibri"/>
              </a:rPr>
              <a:t>UK Nexus</a:t>
            </a:r>
            <a:r>
              <a:rPr lang="en-US" sz="2400" dirty="0">
                <a:cs typeface="Calibri"/>
              </a:rPr>
              <a:t> for the designated activity</a:t>
            </a:r>
          </a:p>
          <a:p>
            <a:pPr marL="1371600" lvl="2"/>
            <a:r>
              <a:rPr lang="en-US" sz="2400" dirty="0">
                <a:cs typeface="Calibri"/>
              </a:rPr>
              <a:t>Minimum revenue threshold to make clear that </a:t>
            </a:r>
            <a:r>
              <a:rPr lang="en-US" sz="2400" b="1" dirty="0">
                <a:cs typeface="Calibri"/>
              </a:rPr>
              <a:t>smaller companies are not in scope</a:t>
            </a:r>
            <a:r>
              <a:rPr lang="en-US" sz="2400" dirty="0">
                <a:cs typeface="Calibri"/>
              </a:rPr>
              <a:t> of the regime</a:t>
            </a:r>
            <a:endParaRPr lang="en-US" dirty="0">
              <a:cs typeface="Calibri"/>
            </a:endParaRPr>
          </a:p>
          <a:p>
            <a:pPr marL="914400" lvl="1" indent="-457200"/>
            <a:r>
              <a:rPr lang="en-US" dirty="0">
                <a:ea typeface="+mn-lt"/>
                <a:cs typeface="+mn-lt"/>
              </a:rPr>
              <a:t>Legislation has not yet been brought to implement the regime, though a bill is expected later this year</a:t>
            </a:r>
          </a:p>
          <a:p>
            <a:pPr marL="457200" lvl="1" indent="0">
              <a:buNone/>
            </a:pPr>
            <a:endParaRPr lang="en-US" b="1" dirty="0">
              <a:ea typeface="+mn-lt"/>
              <a:cs typeface="+mn-lt"/>
            </a:endParaRPr>
          </a:p>
          <a:p>
            <a:pPr marL="457200" lvl="1" indent="0">
              <a:buNone/>
            </a:pPr>
            <a:r>
              <a:rPr lang="en-US" b="1" dirty="0">
                <a:ea typeface="+mn-lt"/>
                <a:cs typeface="+mn-lt"/>
              </a:rPr>
              <a:t>Bottom Line: </a:t>
            </a:r>
            <a:r>
              <a:rPr lang="en-US" dirty="0">
                <a:ea typeface="+mn-lt"/>
                <a:cs typeface="+mn-lt"/>
              </a:rPr>
              <a:t>Company-specific interventions with an open, flexible, and participatory regulatory process, emphasizing development of a set of behavioral norms</a:t>
            </a:r>
            <a:endParaRPr lang="en-US" b="1" dirty="0">
              <a:cs typeface="Calibri"/>
            </a:endParaRPr>
          </a:p>
          <a:p>
            <a:pPr marL="457200"/>
            <a:endParaRPr lang="en-US" b="1" dirty="0">
              <a:ea typeface="+mn-lt"/>
              <a:cs typeface="+mn-lt"/>
            </a:endParaRPr>
          </a:p>
          <a:p>
            <a:pPr marL="457200" indent="-457200"/>
            <a:endParaRPr lang="en-US" sz="2600" dirty="0">
              <a:cs typeface="Calibri"/>
            </a:endParaRPr>
          </a:p>
          <a:p>
            <a:endParaRPr lang="en-US" sz="2000" dirty="0">
              <a:cs typeface="Calibri"/>
            </a:endParaRPr>
          </a:p>
          <a:p>
            <a:endParaRPr lang="en-US" sz="2000" dirty="0">
              <a:cs typeface="Calibri"/>
            </a:endParaRPr>
          </a:p>
          <a:p>
            <a:endParaRPr lang="en-US" sz="2000" dirty="0">
              <a:cs typeface="Calibri"/>
            </a:endParaRP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4948475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5FADD59-5DCB-DDB9-1730-32A15E790AD3}"/>
              </a:ext>
            </a:extLst>
          </p:cNvPr>
          <p:cNvSpPr>
            <a:spLocks noGrp="1"/>
          </p:cNvSpPr>
          <p:nvPr>
            <p:ph type="title"/>
          </p:nvPr>
        </p:nvSpPr>
        <p:spPr>
          <a:xfrm>
            <a:off x="643467" y="321734"/>
            <a:ext cx="10905066" cy="1135737"/>
          </a:xfrm>
        </p:spPr>
        <p:txBody>
          <a:bodyPr>
            <a:normAutofit/>
          </a:bodyPr>
          <a:lstStyle/>
          <a:p>
            <a:r>
              <a:rPr lang="en-US" sz="3600" dirty="0">
                <a:cs typeface="Calibri Light"/>
              </a:rPr>
              <a:t>The UK Approach to Digital Markets — </a:t>
            </a:r>
            <a:r>
              <a:rPr lang="en-US" sz="3600" b="1" i="1">
                <a:cs typeface="Calibri Light"/>
              </a:rPr>
              <a:t>Proposed </a:t>
            </a:r>
            <a:r>
              <a:rPr lang="en-US" sz="3600" b="1">
                <a:cs typeface="Calibri Light"/>
              </a:rPr>
              <a:t>(cont)</a:t>
            </a:r>
            <a:r>
              <a:rPr lang="en-US" sz="3600" b="1" i="1">
                <a:cs typeface="Calibri Light"/>
              </a:rPr>
              <a:t>:</a:t>
            </a:r>
            <a:endParaRPr lang="en-US" sz="3600" b="1" i="1" dirty="0">
              <a:cs typeface="Calibri Light"/>
            </a:endParaRPr>
          </a:p>
        </p:txBody>
      </p:sp>
      <p:sp>
        <p:nvSpPr>
          <p:cNvPr id="3" name="Content Placeholder 2">
            <a:extLst>
              <a:ext uri="{FF2B5EF4-FFF2-40B4-BE49-F238E27FC236}">
                <a16:creationId xmlns:a16="http://schemas.microsoft.com/office/drawing/2014/main" id="{DD67AA81-2FB7-4AA5-FBC2-820695AEFEB9}"/>
              </a:ext>
            </a:extLst>
          </p:cNvPr>
          <p:cNvSpPr>
            <a:spLocks noGrp="1"/>
          </p:cNvSpPr>
          <p:nvPr>
            <p:ph idx="1"/>
          </p:nvPr>
        </p:nvSpPr>
        <p:spPr>
          <a:xfrm>
            <a:off x="643467" y="1782981"/>
            <a:ext cx="10905066" cy="4393982"/>
          </a:xfrm>
        </p:spPr>
        <p:txBody>
          <a:bodyPr vert="horz" lIns="91440" tIns="45720" rIns="91440" bIns="45720" rtlCol="0">
            <a:normAutofit fontScale="92500"/>
          </a:bodyPr>
          <a:lstStyle/>
          <a:p>
            <a:pPr marL="0" indent="0">
              <a:buNone/>
            </a:pPr>
            <a:r>
              <a:rPr lang="en-US" sz="3000" dirty="0">
                <a:cs typeface="Calibri"/>
              </a:rPr>
              <a:t>Three objectives for rules governing SMS firms:</a:t>
            </a:r>
          </a:p>
          <a:p>
            <a:pPr marL="914400" lvl="1" indent="-457200"/>
            <a:endParaRPr lang="en-US" sz="3000" dirty="0">
              <a:cs typeface="Calibri"/>
            </a:endParaRPr>
          </a:p>
          <a:p>
            <a:pPr marL="457200" indent="-457200"/>
            <a:r>
              <a:rPr lang="en-US" sz="3000" b="1" dirty="0">
                <a:cs typeface="Calibri"/>
              </a:rPr>
              <a:t>Fair trading</a:t>
            </a:r>
            <a:r>
              <a:rPr lang="en-US" sz="3000" dirty="0">
                <a:cs typeface="Calibri"/>
              </a:rPr>
              <a:t>: users should be treated fairly and be able to trade on reasonable commercial terms with firms with SMS</a:t>
            </a:r>
          </a:p>
          <a:p>
            <a:pPr marL="457200" indent="-457200"/>
            <a:r>
              <a:rPr lang="en-US" sz="3000" b="1" dirty="0">
                <a:cs typeface="Calibri"/>
              </a:rPr>
              <a:t>Open choices</a:t>
            </a:r>
            <a:r>
              <a:rPr lang="en-US" sz="3000" dirty="0">
                <a:cs typeface="Calibri"/>
              </a:rPr>
              <a:t>: users should not face any barriers to choosing freely and easily between services provided by firms designated with SMS and other firms</a:t>
            </a:r>
          </a:p>
          <a:p>
            <a:pPr marL="457200" indent="-457200"/>
            <a:r>
              <a:rPr lang="en-US" sz="3000" b="1" dirty="0">
                <a:cs typeface="Calibri"/>
              </a:rPr>
              <a:t>Trust and transparency</a:t>
            </a:r>
            <a:r>
              <a:rPr lang="en-US" sz="3000" dirty="0">
                <a:cs typeface="Calibri"/>
              </a:rPr>
              <a:t>: users should have access to clear and relevant information to understand what services SMS firms are providing, and to make informed decisions about how they interact with the firm</a:t>
            </a:r>
          </a:p>
          <a:p>
            <a:endParaRPr lang="en-US" sz="2000" dirty="0">
              <a:cs typeface="Calibri"/>
            </a:endParaRPr>
          </a:p>
          <a:p>
            <a:endParaRPr lang="en-US" sz="2000" dirty="0">
              <a:cs typeface="Calibri"/>
            </a:endParaRPr>
          </a:p>
          <a:p>
            <a:endParaRPr lang="en-US" sz="2000" dirty="0">
              <a:cs typeface="Calibri"/>
            </a:endParaRP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2124054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5FADD59-5DCB-DDB9-1730-32A15E790AD3}"/>
              </a:ext>
            </a:extLst>
          </p:cNvPr>
          <p:cNvSpPr>
            <a:spLocks noGrp="1"/>
          </p:cNvSpPr>
          <p:nvPr>
            <p:ph type="title"/>
          </p:nvPr>
        </p:nvSpPr>
        <p:spPr>
          <a:xfrm>
            <a:off x="643467" y="321734"/>
            <a:ext cx="10905066" cy="1135737"/>
          </a:xfrm>
        </p:spPr>
        <p:txBody>
          <a:bodyPr>
            <a:normAutofit/>
          </a:bodyPr>
          <a:lstStyle/>
          <a:p>
            <a:r>
              <a:rPr lang="en-US" sz="3600">
                <a:cs typeface="Calibri Light"/>
              </a:rPr>
              <a:t>The UK Approach to Digital Markets — </a:t>
            </a:r>
            <a:r>
              <a:rPr lang="en-US" sz="3600" b="1" i="1">
                <a:cs typeface="Calibri Light"/>
              </a:rPr>
              <a:t>Proposed </a:t>
            </a:r>
            <a:r>
              <a:rPr lang="en-US" sz="3600" b="1">
                <a:cs typeface="Calibri Light"/>
              </a:rPr>
              <a:t>(</a:t>
            </a:r>
            <a:r>
              <a:rPr lang="en-US" sz="3600" b="1" err="1">
                <a:cs typeface="Calibri Light"/>
              </a:rPr>
              <a:t>cont</a:t>
            </a:r>
            <a:r>
              <a:rPr lang="en-US" sz="3600" b="1">
                <a:cs typeface="Calibri Light"/>
              </a:rPr>
              <a:t>):</a:t>
            </a:r>
            <a:endParaRPr lang="en-US" sz="3600" b="1" i="1">
              <a:cs typeface="Calibri Light"/>
            </a:endParaRPr>
          </a:p>
        </p:txBody>
      </p:sp>
      <p:sp>
        <p:nvSpPr>
          <p:cNvPr id="3" name="Content Placeholder 2">
            <a:extLst>
              <a:ext uri="{FF2B5EF4-FFF2-40B4-BE49-F238E27FC236}">
                <a16:creationId xmlns:a16="http://schemas.microsoft.com/office/drawing/2014/main" id="{DD67AA81-2FB7-4AA5-FBC2-820695AEFEB9}"/>
              </a:ext>
            </a:extLst>
          </p:cNvPr>
          <p:cNvSpPr>
            <a:spLocks noGrp="1"/>
          </p:cNvSpPr>
          <p:nvPr>
            <p:ph idx="1"/>
          </p:nvPr>
        </p:nvSpPr>
        <p:spPr>
          <a:xfrm>
            <a:off x="658860" y="1782981"/>
            <a:ext cx="11320703" cy="4393982"/>
          </a:xfrm>
        </p:spPr>
        <p:txBody>
          <a:bodyPr vert="horz" lIns="91440" tIns="45720" rIns="91440" bIns="45720" rtlCol="0" anchor="t">
            <a:noAutofit/>
          </a:bodyPr>
          <a:lstStyle/>
          <a:p>
            <a:pPr marL="0" indent="0">
              <a:buNone/>
            </a:pPr>
            <a:r>
              <a:rPr lang="en-US" sz="2000" dirty="0">
                <a:cs typeface="Calibri"/>
              </a:rPr>
              <a:t>How</a:t>
            </a:r>
            <a:r>
              <a:rPr lang="en-US" sz="2000" dirty="0">
                <a:ea typeface="+mn-lt"/>
                <a:cs typeface="+mn-lt"/>
              </a:rPr>
              <a:t> will the new regime be implemented? </a:t>
            </a:r>
          </a:p>
          <a:p>
            <a:pPr marL="914400" lvl="1"/>
            <a:r>
              <a:rPr lang="en-US" sz="2000" dirty="0">
                <a:cs typeface="Calibri"/>
              </a:rPr>
              <a:t>Legislation will have categories of conduct requirements for firms, likely to include:</a:t>
            </a:r>
          </a:p>
          <a:p>
            <a:pPr marL="1371600" lvl="2"/>
            <a:r>
              <a:rPr lang="en-US" dirty="0">
                <a:cs typeface="Calibri"/>
              </a:rPr>
              <a:t>Non-discriminatory terms to certain categories of users</a:t>
            </a:r>
          </a:p>
          <a:p>
            <a:pPr marL="1371600" lvl="2"/>
            <a:r>
              <a:rPr lang="en-US" dirty="0">
                <a:cs typeface="Calibri"/>
              </a:rPr>
              <a:t>Preventing tying the bundling of designated activities with non-designated activities</a:t>
            </a:r>
          </a:p>
          <a:p>
            <a:pPr marL="1371600" lvl="2"/>
            <a:r>
              <a:rPr lang="en-US" dirty="0">
                <a:cs typeface="Calibri"/>
              </a:rPr>
              <a:t>Providing clear, accessible information to users</a:t>
            </a:r>
          </a:p>
          <a:p>
            <a:pPr marL="914400" lvl="1"/>
            <a:r>
              <a:rPr lang="en-US" sz="2000" dirty="0">
                <a:cs typeface="Calibri"/>
              </a:rPr>
              <a:t>Firm-Specific interventions for individual SMS firms: </a:t>
            </a:r>
          </a:p>
          <a:p>
            <a:pPr marL="1371600" lvl="2"/>
            <a:r>
              <a:rPr lang="en-US" dirty="0">
                <a:cs typeface="Calibri"/>
              </a:rPr>
              <a:t>The DMU will have broad discretion within the categories of conduct requirements established by the law. Interventions can be behavioral, information, or structural remedies to address firms' market power. Similar to CMA’s current powers following market investigations</a:t>
            </a:r>
          </a:p>
          <a:p>
            <a:pPr marL="1828800" lvl="3"/>
            <a:r>
              <a:rPr lang="en-US" sz="2000" dirty="0">
                <a:cs typeface="Calibri"/>
              </a:rPr>
              <a:t>Examples: interoperability between platforms or services (behavioral); ownership separation remedies (structural). The latter only where appropriate and other remedies are insufficient</a:t>
            </a:r>
          </a:p>
          <a:p>
            <a:pPr marL="1371600" lvl="2"/>
            <a:r>
              <a:rPr lang="en-US" dirty="0">
                <a:cs typeface="Calibri"/>
              </a:rPr>
              <a:t>Interventions will tackle the root causes of entrenched market power. They will be “</a:t>
            </a:r>
            <a:r>
              <a:rPr lang="en-US" i="1" dirty="0">
                <a:cs typeface="Calibri"/>
              </a:rPr>
              <a:t>proportionate and evidence-driven</a:t>
            </a:r>
            <a:r>
              <a:rPr lang="en-US" dirty="0">
                <a:cs typeface="Calibri"/>
              </a:rPr>
              <a:t>”</a:t>
            </a:r>
          </a:p>
          <a:p>
            <a:endParaRPr lang="en-US" sz="2000" dirty="0">
              <a:cs typeface="Calibri"/>
            </a:endParaRP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1852364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5FADD59-5DCB-DDB9-1730-32A15E790AD3}"/>
              </a:ext>
            </a:extLst>
          </p:cNvPr>
          <p:cNvSpPr>
            <a:spLocks noGrp="1"/>
          </p:cNvSpPr>
          <p:nvPr>
            <p:ph type="title"/>
          </p:nvPr>
        </p:nvSpPr>
        <p:spPr>
          <a:xfrm>
            <a:off x="643467" y="321734"/>
            <a:ext cx="10905066" cy="1135737"/>
          </a:xfrm>
        </p:spPr>
        <p:txBody>
          <a:bodyPr>
            <a:normAutofit/>
          </a:bodyPr>
          <a:lstStyle/>
          <a:p>
            <a:r>
              <a:rPr lang="en-US" sz="3600">
                <a:cs typeface="Calibri Light"/>
              </a:rPr>
              <a:t>The UK Approach to Digital Markets — </a:t>
            </a:r>
            <a:r>
              <a:rPr lang="en-US" sz="3600" b="1" i="1">
                <a:cs typeface="Calibri Light"/>
              </a:rPr>
              <a:t>Proposed </a:t>
            </a:r>
            <a:r>
              <a:rPr lang="en-US" sz="3600" b="1">
                <a:cs typeface="Calibri Light"/>
              </a:rPr>
              <a:t>(</a:t>
            </a:r>
            <a:r>
              <a:rPr lang="en-US" sz="3600" b="1" err="1">
                <a:cs typeface="Calibri Light"/>
              </a:rPr>
              <a:t>cont</a:t>
            </a:r>
            <a:r>
              <a:rPr lang="en-US" sz="3600" b="1">
                <a:cs typeface="Calibri Light"/>
              </a:rPr>
              <a:t>):</a:t>
            </a:r>
            <a:endParaRPr lang="en-US" sz="3600" b="1" i="1">
              <a:cs typeface="Calibri Light"/>
            </a:endParaRPr>
          </a:p>
        </p:txBody>
      </p:sp>
      <p:sp>
        <p:nvSpPr>
          <p:cNvPr id="3" name="Content Placeholder 2">
            <a:extLst>
              <a:ext uri="{FF2B5EF4-FFF2-40B4-BE49-F238E27FC236}">
                <a16:creationId xmlns:a16="http://schemas.microsoft.com/office/drawing/2014/main" id="{DD67AA81-2FB7-4AA5-FBC2-820695AEFEB9}"/>
              </a:ext>
            </a:extLst>
          </p:cNvPr>
          <p:cNvSpPr>
            <a:spLocks noGrp="1"/>
          </p:cNvSpPr>
          <p:nvPr>
            <p:ph idx="1"/>
          </p:nvPr>
        </p:nvSpPr>
        <p:spPr>
          <a:xfrm>
            <a:off x="658860" y="1782981"/>
            <a:ext cx="11320703" cy="4393982"/>
          </a:xfrm>
        </p:spPr>
        <p:txBody>
          <a:bodyPr vert="horz" lIns="91440" tIns="45720" rIns="91440" bIns="45720" rtlCol="0" anchor="t">
            <a:noAutofit/>
          </a:bodyPr>
          <a:lstStyle/>
          <a:p>
            <a:pPr marL="0" indent="0">
              <a:buNone/>
            </a:pPr>
            <a:r>
              <a:rPr lang="en-US" sz="2000" dirty="0">
                <a:cs typeface="Calibri"/>
              </a:rPr>
              <a:t>How</a:t>
            </a:r>
            <a:r>
              <a:rPr lang="en-US" sz="2000" dirty="0">
                <a:ea typeface="+mn-lt"/>
                <a:cs typeface="+mn-lt"/>
              </a:rPr>
              <a:t> will the new regime be implemented? (</a:t>
            </a:r>
            <a:r>
              <a:rPr lang="en-US" sz="2000" dirty="0" err="1">
                <a:ea typeface="+mn-lt"/>
                <a:cs typeface="+mn-lt"/>
              </a:rPr>
              <a:t>cont</a:t>
            </a:r>
            <a:r>
              <a:rPr lang="en-US" sz="2000" dirty="0">
                <a:ea typeface="+mn-lt"/>
                <a:cs typeface="+mn-lt"/>
              </a:rPr>
              <a:t>)</a:t>
            </a:r>
          </a:p>
          <a:p>
            <a:pPr marL="914400" lvl="1"/>
            <a:r>
              <a:rPr lang="en-US" sz="2000" dirty="0">
                <a:ea typeface="+mn-lt"/>
                <a:cs typeface="Calibri"/>
              </a:rPr>
              <a:t>It is unlikely that the DMU will be required to demonstrate the competitive effects of SMS firms’ conduct in order to establish a breach. It will need to consider firms’ arguments that their conduct is justified by consumer benefits</a:t>
            </a:r>
            <a:endParaRPr lang="en-US" sz="2000" dirty="0">
              <a:ea typeface="+mn-lt"/>
              <a:cs typeface="+mn-lt"/>
            </a:endParaRPr>
          </a:p>
          <a:p>
            <a:pPr marL="914400" lvl="1"/>
            <a:r>
              <a:rPr lang="en-US" sz="2000" dirty="0">
                <a:ea typeface="+mn-lt"/>
                <a:cs typeface="+mn-lt"/>
              </a:rPr>
              <a:t>Mandatory reporting requirements for significant M&amp;A. When the SMS company will hold at least 15% of the equity / voting rights after the transaction; the value of the holding is over £25 million; and the transaction meets a UK nexus test</a:t>
            </a:r>
            <a:endParaRPr lang="en-US" sz="2000" dirty="0">
              <a:cs typeface="Calibri"/>
            </a:endParaRPr>
          </a:p>
          <a:p>
            <a:endParaRPr lang="en-US" sz="2000" dirty="0">
              <a:cs typeface="Calibri"/>
            </a:endParaRP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775839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5FADD59-5DCB-DDB9-1730-32A15E790AD3}"/>
              </a:ext>
            </a:extLst>
          </p:cNvPr>
          <p:cNvSpPr>
            <a:spLocks noGrp="1"/>
          </p:cNvSpPr>
          <p:nvPr>
            <p:ph type="title"/>
          </p:nvPr>
        </p:nvSpPr>
        <p:spPr>
          <a:xfrm>
            <a:off x="643467" y="321734"/>
            <a:ext cx="10905066" cy="1135737"/>
          </a:xfrm>
        </p:spPr>
        <p:txBody>
          <a:bodyPr>
            <a:normAutofit/>
          </a:bodyPr>
          <a:lstStyle/>
          <a:p>
            <a:r>
              <a:rPr lang="en-US" sz="3600" dirty="0">
                <a:cs typeface="Calibri Light"/>
              </a:rPr>
              <a:t>The UK Approach to Digital Markets — </a:t>
            </a:r>
            <a:r>
              <a:rPr lang="en-US" sz="3600" b="1" i="1" dirty="0">
                <a:cs typeface="Calibri Light"/>
              </a:rPr>
              <a:t>Proposed </a:t>
            </a:r>
            <a:r>
              <a:rPr lang="en-US" sz="3600" b="1" dirty="0">
                <a:cs typeface="Calibri Light"/>
              </a:rPr>
              <a:t>(</a:t>
            </a:r>
            <a:r>
              <a:rPr lang="en-US" sz="3600" b="1" dirty="0" err="1">
                <a:cs typeface="Calibri Light"/>
              </a:rPr>
              <a:t>cont</a:t>
            </a:r>
            <a:r>
              <a:rPr lang="en-US" sz="3600" b="1" dirty="0">
                <a:cs typeface="Calibri Light"/>
              </a:rPr>
              <a:t>):</a:t>
            </a:r>
            <a:endParaRPr lang="en-US" sz="3600" b="1" i="1" dirty="0">
              <a:cs typeface="Calibri Light"/>
            </a:endParaRPr>
          </a:p>
        </p:txBody>
      </p:sp>
      <p:sp>
        <p:nvSpPr>
          <p:cNvPr id="3" name="Content Placeholder 2">
            <a:extLst>
              <a:ext uri="{FF2B5EF4-FFF2-40B4-BE49-F238E27FC236}">
                <a16:creationId xmlns:a16="http://schemas.microsoft.com/office/drawing/2014/main" id="{DD67AA81-2FB7-4AA5-FBC2-820695AEFEB9}"/>
              </a:ext>
            </a:extLst>
          </p:cNvPr>
          <p:cNvSpPr>
            <a:spLocks noGrp="1"/>
          </p:cNvSpPr>
          <p:nvPr>
            <p:ph idx="1"/>
          </p:nvPr>
        </p:nvSpPr>
        <p:spPr>
          <a:xfrm>
            <a:off x="658860" y="1782981"/>
            <a:ext cx="11320703" cy="4393982"/>
          </a:xfrm>
        </p:spPr>
        <p:txBody>
          <a:bodyPr vert="horz" lIns="91440" tIns="45720" rIns="91440" bIns="45720" rtlCol="0" anchor="t">
            <a:noAutofit/>
          </a:bodyPr>
          <a:lstStyle/>
          <a:p>
            <a:pPr marL="0" indent="0">
              <a:buNone/>
            </a:pPr>
            <a:r>
              <a:rPr lang="en-US" sz="2400" dirty="0">
                <a:cs typeface="Calibri"/>
              </a:rPr>
              <a:t>What protections do firms have?</a:t>
            </a:r>
          </a:p>
          <a:p>
            <a:pPr marL="914400" lvl="1"/>
            <a:r>
              <a:rPr lang="en-US" dirty="0">
                <a:ea typeface="+mn-lt"/>
                <a:cs typeface="+mn-lt"/>
              </a:rPr>
              <a:t>Exemptions for conduct that is "necessary, or objectively justified, based on the efficiency, innovation, or competition benefits it brings"</a:t>
            </a:r>
          </a:p>
          <a:p>
            <a:pPr marL="914400" lvl="1"/>
            <a:r>
              <a:rPr lang="en-US" dirty="0">
                <a:ea typeface="+mn-lt"/>
                <a:cs typeface="+mn-lt"/>
              </a:rPr>
              <a:t>DMU decisions (i.e., SMS designation, findings of conduct requirement violations) will be appealed to the Competition Appeal Tribunal under judicial review principles, in line with other ex ante regulators</a:t>
            </a:r>
          </a:p>
          <a:p>
            <a:pPr marL="914400" lvl="1"/>
            <a:r>
              <a:rPr lang="en-US" dirty="0">
                <a:ea typeface="+mn-lt"/>
                <a:cs typeface="+mn-lt"/>
              </a:rPr>
              <a:t>Investigations may allow for an independent decision maker, an oral hearing, or rights to comment on preliminary findings and proposed remedies</a:t>
            </a:r>
          </a:p>
          <a:p>
            <a:pPr marL="914400" lvl="1"/>
            <a:r>
              <a:rPr lang="en-US" dirty="0">
                <a:ea typeface="+mn-lt"/>
                <a:cs typeface="+mn-lt"/>
              </a:rPr>
              <a:t>Penalties for non-compliance: </a:t>
            </a:r>
          </a:p>
          <a:p>
            <a:pPr marL="1371600" lvl="2"/>
            <a:r>
              <a:rPr lang="en-US" sz="1800" dirty="0">
                <a:ea typeface="+mn-lt"/>
                <a:cs typeface="+mn-lt"/>
              </a:rPr>
              <a:t>Up to 10% of global turnover for serious offenses, 5% of daily global turnover for continued breaches, and 1% for information offenses</a:t>
            </a:r>
          </a:p>
          <a:p>
            <a:pPr marL="1371600" lvl="2"/>
            <a:r>
              <a:rPr lang="en-US" sz="1800" dirty="0">
                <a:ea typeface="+mn-lt"/>
                <a:cs typeface="+mn-lt"/>
              </a:rPr>
              <a:t>Civil penalties on named managers who fail to comply; criminal penalties for false and misleading information; interim orders for breaches of conduct requirements</a:t>
            </a:r>
            <a:endParaRPr lang="en-US" sz="1800" dirty="0">
              <a:cs typeface="Calibri" panose="020F0502020204030204"/>
            </a:endParaRPr>
          </a:p>
          <a:p>
            <a:pPr marL="914400" lvl="1"/>
            <a:endParaRPr lang="en-US" dirty="0"/>
          </a:p>
          <a:p>
            <a:pPr marL="914400" lvl="1"/>
            <a:endParaRPr lang="en-US" sz="1600" dirty="0">
              <a:cs typeface="Calibri"/>
            </a:endParaRPr>
          </a:p>
          <a:p>
            <a:pPr marL="1371600" lvl="2"/>
            <a:endParaRPr lang="en-US" sz="2200" dirty="0">
              <a:cs typeface="Calibri"/>
            </a:endParaRPr>
          </a:p>
          <a:p>
            <a:pPr marL="457200" indent="-457200"/>
            <a:endParaRPr lang="en-US" sz="2600" dirty="0">
              <a:cs typeface="Calibri"/>
            </a:endParaRPr>
          </a:p>
          <a:p>
            <a:endParaRPr lang="en-US" sz="2000" dirty="0">
              <a:cs typeface="Calibri"/>
            </a:endParaRPr>
          </a:p>
          <a:p>
            <a:endParaRPr lang="en-US" sz="2000" dirty="0">
              <a:cs typeface="Calibri"/>
            </a:endParaRPr>
          </a:p>
          <a:p>
            <a:endParaRPr lang="en-US" sz="2000" dirty="0">
              <a:cs typeface="Calibri"/>
            </a:endParaRP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84561210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556</TotalTime>
  <Words>4748</Words>
  <Application>Microsoft Macintosh PowerPoint</Application>
  <PresentationFormat>Widescreen</PresentationFormat>
  <Paragraphs>435</Paragraphs>
  <Slides>28</Slides>
  <Notes>25</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28</vt:i4>
      </vt:variant>
    </vt:vector>
  </HeadingPairs>
  <TitlesOfParts>
    <vt:vector size="33" baseType="lpstr">
      <vt:lpstr>Arial</vt:lpstr>
      <vt:lpstr>Calibri</vt:lpstr>
      <vt:lpstr>Calibri Light</vt:lpstr>
      <vt:lpstr>office theme</vt:lpstr>
      <vt:lpstr>1_Office Theme</vt:lpstr>
      <vt:lpstr>How the UK's proposed digital regulation will add to Europe's lead in tech platform oversight</vt:lpstr>
      <vt:lpstr>What Is Different About Digital Markets?</vt:lpstr>
      <vt:lpstr>What Is Different About Digital Markets? (cont)</vt:lpstr>
      <vt:lpstr>The UK Approach to Digital Markets — The Furman Report</vt:lpstr>
      <vt:lpstr>The UK Approach to Digital Markets — Proposed:</vt:lpstr>
      <vt:lpstr>The UK Approach to Digital Markets — Proposed (cont):</vt:lpstr>
      <vt:lpstr>The UK Approach to Digital Markets — Proposed (cont):</vt:lpstr>
      <vt:lpstr>The UK Approach to Digital Markets — Proposed (cont):</vt:lpstr>
      <vt:lpstr>The UK Approach to Digital Markets — Proposed (cont):</vt:lpstr>
      <vt:lpstr>The UK Approach to Digital Markets – In Practice </vt:lpstr>
      <vt:lpstr>The UK Approach to Digital Markets – In Practice (cont)</vt:lpstr>
      <vt:lpstr>The UK Approach to Digital Markets – In Practice (cont)</vt:lpstr>
      <vt:lpstr>The UK Approach to Digital Markets – Timeline </vt:lpstr>
      <vt:lpstr>UK vs. EU vs. Germany</vt:lpstr>
      <vt:lpstr>Background on the DMA – A Refresher</vt:lpstr>
      <vt:lpstr>Background on the DMA – A Refresher (cont)</vt:lpstr>
      <vt:lpstr>Summary of DMA Obligations and Prohibitions</vt:lpstr>
      <vt:lpstr>How might the EU’s DMA interact with UK and Germany?</vt:lpstr>
      <vt:lpstr>Current Powers of the CMA</vt:lpstr>
      <vt:lpstr>A predecessor of the Digital Markets Approach  – Open Banking</vt:lpstr>
      <vt:lpstr>New Horizontal CMA Powers — Proposed:</vt:lpstr>
      <vt:lpstr>New Horizontal CMA Powers — Proposed (cont):</vt:lpstr>
      <vt:lpstr>How Will The UK Approach Interact with EU Efforts?</vt:lpstr>
      <vt:lpstr>Will The UK Regime Have Global Reach? </vt:lpstr>
      <vt:lpstr>Ongoing investigations alongside new regime</vt:lpstr>
      <vt:lpstr>How will companies react? </vt:lpstr>
      <vt:lpstr>Discuss — Implications for the United States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Parikh, Sadev</cp:lastModifiedBy>
  <cp:revision>517</cp:revision>
  <cp:lastPrinted>2023-02-26T00:44:06Z</cp:lastPrinted>
  <dcterms:created xsi:type="dcterms:W3CDTF">2023-02-20T15:47:24Z</dcterms:created>
  <dcterms:modified xsi:type="dcterms:W3CDTF">2023-03-02T19:22:44Z</dcterms:modified>
</cp:coreProperties>
</file>