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0"/>
  </p:notesMasterIdLst>
  <p:sldIdLst>
    <p:sldId id="323" r:id="rId2"/>
    <p:sldId id="261" r:id="rId3"/>
    <p:sldId id="324" r:id="rId4"/>
    <p:sldId id="286" r:id="rId5"/>
    <p:sldId id="339" r:id="rId6"/>
    <p:sldId id="335" r:id="rId7"/>
    <p:sldId id="326" r:id="rId8"/>
    <p:sldId id="327" r:id="rId9"/>
    <p:sldId id="328" r:id="rId10"/>
    <p:sldId id="329" r:id="rId11"/>
    <p:sldId id="334" r:id="rId12"/>
    <p:sldId id="336" r:id="rId13"/>
    <p:sldId id="337" r:id="rId14"/>
    <p:sldId id="325" r:id="rId15"/>
    <p:sldId id="309" r:id="rId16"/>
    <p:sldId id="318" r:id="rId17"/>
    <p:sldId id="319" r:id="rId18"/>
    <p:sldId id="310" r:id="rId19"/>
    <p:sldId id="311" r:id="rId20"/>
    <p:sldId id="312" r:id="rId21"/>
    <p:sldId id="332" r:id="rId22"/>
    <p:sldId id="313" r:id="rId23"/>
    <p:sldId id="331" r:id="rId24"/>
    <p:sldId id="314" r:id="rId25"/>
    <p:sldId id="275" r:id="rId26"/>
    <p:sldId id="321" r:id="rId27"/>
    <p:sldId id="316" r:id="rId28"/>
    <p:sldId id="31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552A09-FC2A-DE53-EDC6-37532BF75B34}" name="Sallet, Jonathan" initials="SJ" userId="S::jsallet@hks.harvard.edu::1d7ed126-1ed2-4040-93f7-0e6d3b7f086e" providerId="AD"/>
  <p188:author id="{5F702F2A-AF72-3571-E409-3C6202022676}" name="Calvet Bademunt, Jordi" initials="CBJ" userId="S::jcalvet@hks.harvard.edu::0d88efcf-29d6-4008-998c-0a4e8f648016" providerId="AD"/>
  <p188:author id="{B22B7AD9-0C0E-E6BF-2C5B-4158979755D1}" name="jon sallet" initials="js" userId="4d13b24875a7084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1677F3"/>
    <a:srgbClr val="3CDC85"/>
    <a:srgbClr val="CB329A"/>
    <a:srgbClr val="000000"/>
    <a:srgbClr val="EA4335"/>
    <a:srgbClr val="428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90"/>
    <p:restoredTop sz="96327"/>
  </p:normalViewPr>
  <p:slideViewPr>
    <p:cSldViewPr snapToGrid="0">
      <p:cViewPr varScale="1">
        <p:scale>
          <a:sx n="120" d="100"/>
          <a:sy n="120" d="100"/>
        </p:scale>
        <p:origin x="20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2847DC-CBF7-424C-BAB7-D8682E624D4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63AE39D-0D3D-6B4B-9100-FF0EC37FCF0C}">
      <dgm:prSet custT="1"/>
      <dgm:spPr/>
      <dgm:t>
        <a:bodyPr/>
        <a:lstStyle/>
        <a:p>
          <a:r>
            <a:rPr lang="en-US" sz="1500" b="0" dirty="0"/>
            <a:t>The DMA is set to be published this month, with finalization of implementing regulations in December. Application of the DMA takes effect in </a:t>
          </a:r>
          <a:r>
            <a:rPr lang="en-US" sz="1500" b="1" dirty="0"/>
            <a:t>Spring</a:t>
          </a:r>
          <a:r>
            <a:rPr lang="en-US" sz="1500" b="0" dirty="0"/>
            <a:t> </a:t>
          </a:r>
          <a:r>
            <a:rPr lang="en-US" sz="1500" b="1" dirty="0"/>
            <a:t>2023</a:t>
          </a:r>
          <a:r>
            <a:rPr lang="en-US" sz="1500" b="0" dirty="0"/>
            <a:t>, and it will be enforced at the EU-level through the European Commission.</a:t>
          </a:r>
          <a:endParaRPr lang="en-US" sz="1500" dirty="0"/>
        </a:p>
      </dgm:t>
    </dgm:pt>
    <dgm:pt modelId="{96C1EBFE-2F03-8F4E-AB39-FF57957858FB}" type="parTrans" cxnId="{545D7088-F55B-514E-BA93-24100406E744}">
      <dgm:prSet/>
      <dgm:spPr/>
      <dgm:t>
        <a:bodyPr/>
        <a:lstStyle/>
        <a:p>
          <a:endParaRPr lang="en-US" sz="1600"/>
        </a:p>
      </dgm:t>
    </dgm:pt>
    <dgm:pt modelId="{F422667F-6020-D549-B109-F4F9C410D96B}" type="sibTrans" cxnId="{545D7088-F55B-514E-BA93-24100406E744}">
      <dgm:prSet/>
      <dgm:spPr/>
      <dgm:t>
        <a:bodyPr/>
        <a:lstStyle/>
        <a:p>
          <a:endParaRPr lang="en-US" sz="1600"/>
        </a:p>
      </dgm:t>
    </dgm:pt>
    <dgm:pt modelId="{8FD48F2C-8D48-E244-AD59-CC234EDA414A}">
      <dgm:prSet custT="1"/>
      <dgm:spPr/>
      <dgm:t>
        <a:bodyPr/>
        <a:lstStyle/>
        <a:p>
          <a:r>
            <a:rPr lang="en-US" sz="1500" b="0" dirty="0"/>
            <a:t>DMA provisions are meant as a </a:t>
          </a:r>
          <a:r>
            <a:rPr lang="en-US" sz="1500" b="1" dirty="0"/>
            <a:t>complementary tool to antitrust</a:t>
          </a:r>
          <a:r>
            <a:rPr lang="en-US" sz="1500" b="0" dirty="0"/>
            <a:t> based on observed limitations of EU antitrust enforcement actions against dominant platforms.</a:t>
          </a:r>
        </a:p>
      </dgm:t>
    </dgm:pt>
    <dgm:pt modelId="{06CF9239-0E2A-AF40-8721-F37C85D21534}" type="parTrans" cxnId="{5DF88C0A-2710-F347-B2F7-01D8A0336628}">
      <dgm:prSet/>
      <dgm:spPr/>
      <dgm:t>
        <a:bodyPr/>
        <a:lstStyle/>
        <a:p>
          <a:endParaRPr lang="en-US"/>
        </a:p>
      </dgm:t>
    </dgm:pt>
    <dgm:pt modelId="{D75BE5B1-38CF-3A42-83D6-FF412F80B3CE}" type="sibTrans" cxnId="{5DF88C0A-2710-F347-B2F7-01D8A0336628}">
      <dgm:prSet/>
      <dgm:spPr/>
      <dgm:t>
        <a:bodyPr/>
        <a:lstStyle/>
        <a:p>
          <a:endParaRPr lang="en-US"/>
        </a:p>
      </dgm:t>
    </dgm:pt>
    <dgm:pt modelId="{210BD019-4F8F-0740-B6CF-4D516FF2697C}">
      <dgm:prSet custT="1"/>
      <dgm:spPr/>
      <dgm:t>
        <a:bodyPr/>
        <a:lstStyle/>
        <a:p>
          <a:r>
            <a:rPr lang="en-US" sz="1500" dirty="0"/>
            <a:t>The DMA is a </a:t>
          </a:r>
          <a:r>
            <a:rPr lang="en-US" sz="1500" b="1" dirty="0"/>
            <a:t>rules-based</a:t>
          </a:r>
          <a:r>
            <a:rPr lang="en-US" sz="1500" dirty="0"/>
            <a:t> approach to platform regulation, </a:t>
          </a:r>
          <a:r>
            <a:rPr lang="en-US" sz="1500" b="1" dirty="0"/>
            <a:t>not principles-based</a:t>
          </a:r>
          <a:r>
            <a:rPr lang="en-US" sz="1500" dirty="0"/>
            <a:t>. It thus specifies deadline-driven procedures, prohibitions on certain practices (e.g., contractual restrictions), and ex ante obligations (e.g., no self-preferencing), some of which may require technical implementations, to ensure </a:t>
          </a:r>
          <a:r>
            <a:rPr lang="en-US" sz="1500" b="1" dirty="0"/>
            <a:t>contestability and fairness.</a:t>
          </a:r>
        </a:p>
      </dgm:t>
    </dgm:pt>
    <dgm:pt modelId="{1A201BF5-9BFF-684A-A410-705FDE89EEAF}" type="parTrans" cxnId="{5B571143-880F-A04A-9E23-80421844AABA}">
      <dgm:prSet/>
      <dgm:spPr/>
      <dgm:t>
        <a:bodyPr/>
        <a:lstStyle/>
        <a:p>
          <a:endParaRPr lang="en-US"/>
        </a:p>
      </dgm:t>
    </dgm:pt>
    <dgm:pt modelId="{BF237B89-18F0-324B-AFC6-B5F579C52944}" type="sibTrans" cxnId="{5B571143-880F-A04A-9E23-80421844AABA}">
      <dgm:prSet/>
      <dgm:spPr/>
      <dgm:t>
        <a:bodyPr/>
        <a:lstStyle/>
        <a:p>
          <a:endParaRPr lang="en-US"/>
        </a:p>
      </dgm:t>
    </dgm:pt>
    <dgm:pt modelId="{8FE449F1-0D93-274B-9084-8032CD7C85A3}">
      <dgm:prSet custT="1"/>
      <dgm:spPr/>
      <dgm:t>
        <a:bodyPr/>
        <a:lstStyle/>
        <a:p>
          <a:r>
            <a:rPr lang="en-US" sz="1500" b="0" dirty="0"/>
            <a:t>Companies subject to the DMA are identified as </a:t>
          </a:r>
          <a:r>
            <a:rPr lang="en-US" sz="1500" b="1" dirty="0"/>
            <a:t>gatekeepers</a:t>
          </a:r>
          <a:r>
            <a:rPr lang="en-US" sz="1500" b="0" dirty="0"/>
            <a:t>, </a:t>
          </a:r>
          <a:r>
            <a:rPr lang="en-US" sz="1500" b="1" dirty="0"/>
            <a:t>including emerging ones</a:t>
          </a:r>
          <a:r>
            <a:rPr lang="en-US" sz="1500" b="0" dirty="0"/>
            <a:t>, through an up-front designation mechanism using both quantitative and qualitative parameters.</a:t>
          </a:r>
          <a:endParaRPr lang="en-US" sz="1500" b="1" dirty="0"/>
        </a:p>
      </dgm:t>
    </dgm:pt>
    <dgm:pt modelId="{06A247D0-CBF9-AC45-8CC8-C816E2BBEF45}" type="parTrans" cxnId="{D8539248-AA45-A941-999C-C39B0C89F016}">
      <dgm:prSet/>
      <dgm:spPr/>
      <dgm:t>
        <a:bodyPr/>
        <a:lstStyle/>
        <a:p>
          <a:endParaRPr lang="en-US"/>
        </a:p>
      </dgm:t>
    </dgm:pt>
    <dgm:pt modelId="{12218932-7A6A-6E46-A7CA-F7DC608B0D3B}" type="sibTrans" cxnId="{D8539248-AA45-A941-999C-C39B0C89F016}">
      <dgm:prSet/>
      <dgm:spPr/>
      <dgm:t>
        <a:bodyPr/>
        <a:lstStyle/>
        <a:p>
          <a:endParaRPr lang="en-US"/>
        </a:p>
      </dgm:t>
    </dgm:pt>
    <dgm:pt modelId="{9E51FDCC-2DE0-594B-A1A3-7A6689E4CBAD}">
      <dgm:prSet custT="1"/>
      <dgm:spPr/>
      <dgm:t>
        <a:bodyPr/>
        <a:lstStyle/>
        <a:p>
          <a:r>
            <a:rPr lang="en-US" sz="1500" b="1" dirty="0"/>
            <a:t>Gatekeepers </a:t>
          </a:r>
          <a:r>
            <a:rPr lang="en-US" sz="1500" b="0" dirty="0"/>
            <a:t>are providers of “core platform services” that: 1) have a significant impact on the European market; 2) provide a core platform service which is an important gateway for business users to reach end-users; and 3) enjoy an entrenched and durable position, in its operations, or it is foreseeable that they will.</a:t>
          </a:r>
          <a:endParaRPr lang="en-US" sz="1500" b="1" dirty="0"/>
        </a:p>
      </dgm:t>
    </dgm:pt>
    <dgm:pt modelId="{6A07AE07-5F2E-4942-AABC-545A4D1A7F27}" type="parTrans" cxnId="{1866765B-ACD2-3344-AF17-34EC4EBF8C61}">
      <dgm:prSet/>
      <dgm:spPr/>
      <dgm:t>
        <a:bodyPr/>
        <a:lstStyle/>
        <a:p>
          <a:endParaRPr lang="en-US"/>
        </a:p>
      </dgm:t>
    </dgm:pt>
    <dgm:pt modelId="{A4364274-CC0E-1543-ABEE-AE299E459D33}" type="sibTrans" cxnId="{1866765B-ACD2-3344-AF17-34EC4EBF8C61}">
      <dgm:prSet/>
      <dgm:spPr/>
      <dgm:t>
        <a:bodyPr/>
        <a:lstStyle/>
        <a:p>
          <a:endParaRPr lang="en-US"/>
        </a:p>
      </dgm:t>
    </dgm:pt>
    <dgm:pt modelId="{CB291DE1-9429-914F-AC31-5AE14479E671}">
      <dgm:prSet custT="1"/>
      <dgm:spPr/>
      <dgm:t>
        <a:bodyPr/>
        <a:lstStyle/>
        <a:p>
          <a:r>
            <a:rPr lang="en-US" sz="1500" b="1"/>
            <a:t>Comprehensive remedies </a:t>
          </a:r>
          <a:r>
            <a:rPr lang="en-US" sz="1500"/>
            <a:t>include fines of 10% of worldwide revenue in a preceding financial year (up to 20% in cases of repeated non-compliance)</a:t>
          </a:r>
          <a:r>
            <a:rPr lang="en-US" sz="1500" noProof="0"/>
            <a:t>, periodic penalty payments (up to 5% of daily revenue),</a:t>
          </a:r>
          <a:r>
            <a:rPr lang="en-US" sz="1500"/>
            <a:t> and a merger moratorium for systemic non-compliance; DMA actions are not subject to efficiency defenses (though security and proportionality defenses can be made); </a:t>
          </a:r>
          <a:r>
            <a:rPr lang="en-US" sz="1500" noProof="0"/>
            <a:t>enforcers are not required to engage with gatekeepers to implement DMA requirements.</a:t>
          </a:r>
          <a:endParaRPr lang="en-US" sz="1500" noProof="0" dirty="0"/>
        </a:p>
      </dgm:t>
    </dgm:pt>
    <dgm:pt modelId="{E5E8EB1D-0117-F847-A6F5-521953329DFF}" type="parTrans" cxnId="{C432E0B4-4141-374A-86A3-B8FEC9C2A7A4}">
      <dgm:prSet/>
      <dgm:spPr/>
      <dgm:t>
        <a:bodyPr/>
        <a:lstStyle/>
        <a:p>
          <a:endParaRPr lang="en-US"/>
        </a:p>
      </dgm:t>
    </dgm:pt>
    <dgm:pt modelId="{E2E221FC-2891-7049-992C-25313F595A97}" type="sibTrans" cxnId="{C432E0B4-4141-374A-86A3-B8FEC9C2A7A4}">
      <dgm:prSet/>
      <dgm:spPr/>
      <dgm:t>
        <a:bodyPr/>
        <a:lstStyle/>
        <a:p>
          <a:endParaRPr lang="en-US"/>
        </a:p>
      </dgm:t>
    </dgm:pt>
    <dgm:pt modelId="{8D317216-9594-C94A-BD7B-C7714BE613D8}" type="pres">
      <dgm:prSet presAssocID="{7B2847DC-CBF7-424C-BAB7-D8682E624D4A}" presName="vert0" presStyleCnt="0">
        <dgm:presLayoutVars>
          <dgm:dir/>
          <dgm:animOne val="branch"/>
          <dgm:animLvl val="lvl"/>
        </dgm:presLayoutVars>
      </dgm:prSet>
      <dgm:spPr/>
    </dgm:pt>
    <dgm:pt modelId="{AE720F88-7301-3E4B-8DC7-35F5E53D93E1}" type="pres">
      <dgm:prSet presAssocID="{F63AE39D-0D3D-6B4B-9100-FF0EC37FCF0C}" presName="thickLine" presStyleLbl="alignNode1" presStyleIdx="0" presStyleCnt="6"/>
      <dgm:spPr/>
    </dgm:pt>
    <dgm:pt modelId="{CBFEB29A-5F5B-954D-8E79-9782661002C8}" type="pres">
      <dgm:prSet presAssocID="{F63AE39D-0D3D-6B4B-9100-FF0EC37FCF0C}" presName="horz1" presStyleCnt="0"/>
      <dgm:spPr/>
    </dgm:pt>
    <dgm:pt modelId="{50152E3B-A36F-0B4B-B31F-3D9D73643A5F}" type="pres">
      <dgm:prSet presAssocID="{F63AE39D-0D3D-6B4B-9100-FF0EC37FCF0C}" presName="tx1" presStyleLbl="revTx" presStyleIdx="0" presStyleCnt="6" custScaleY="72713"/>
      <dgm:spPr/>
    </dgm:pt>
    <dgm:pt modelId="{1769590C-03EC-0248-9381-9B66810363B8}" type="pres">
      <dgm:prSet presAssocID="{F63AE39D-0D3D-6B4B-9100-FF0EC37FCF0C}" presName="vert1" presStyleCnt="0"/>
      <dgm:spPr/>
    </dgm:pt>
    <dgm:pt modelId="{41A048FA-F7D0-194C-94E4-86CA69EE3BB7}" type="pres">
      <dgm:prSet presAssocID="{8FD48F2C-8D48-E244-AD59-CC234EDA414A}" presName="thickLine" presStyleLbl="alignNode1" presStyleIdx="1" presStyleCnt="6"/>
      <dgm:spPr/>
    </dgm:pt>
    <dgm:pt modelId="{4FFC76DF-E20C-2F47-9805-B8893533794C}" type="pres">
      <dgm:prSet presAssocID="{8FD48F2C-8D48-E244-AD59-CC234EDA414A}" presName="horz1" presStyleCnt="0"/>
      <dgm:spPr/>
    </dgm:pt>
    <dgm:pt modelId="{F25DA6F2-3AF1-C84D-B7BC-8CC0FBAF8A22}" type="pres">
      <dgm:prSet presAssocID="{8FD48F2C-8D48-E244-AD59-CC234EDA414A}" presName="tx1" presStyleLbl="revTx" presStyleIdx="1" presStyleCnt="6" custScaleY="59847"/>
      <dgm:spPr/>
    </dgm:pt>
    <dgm:pt modelId="{9276C59A-18A2-8B43-8632-E71D82DCFEFB}" type="pres">
      <dgm:prSet presAssocID="{8FD48F2C-8D48-E244-AD59-CC234EDA414A}" presName="vert1" presStyleCnt="0"/>
      <dgm:spPr/>
    </dgm:pt>
    <dgm:pt modelId="{12C55876-A09B-F041-8903-E3EA1967F747}" type="pres">
      <dgm:prSet presAssocID="{210BD019-4F8F-0740-B6CF-4D516FF2697C}" presName="thickLine" presStyleLbl="alignNode1" presStyleIdx="2" presStyleCnt="6"/>
      <dgm:spPr/>
    </dgm:pt>
    <dgm:pt modelId="{19C5E025-C9C4-FE45-9E32-04BF668E70DE}" type="pres">
      <dgm:prSet presAssocID="{210BD019-4F8F-0740-B6CF-4D516FF2697C}" presName="horz1" presStyleCnt="0"/>
      <dgm:spPr/>
    </dgm:pt>
    <dgm:pt modelId="{40EE8895-C4B3-254E-A3F7-9A6FA652588D}" type="pres">
      <dgm:prSet presAssocID="{210BD019-4F8F-0740-B6CF-4D516FF2697C}" presName="tx1" presStyleLbl="revTx" presStyleIdx="2" presStyleCnt="6" custScaleY="75951"/>
      <dgm:spPr/>
    </dgm:pt>
    <dgm:pt modelId="{470D45EE-CC13-1F40-9EE7-FAD30FF41995}" type="pres">
      <dgm:prSet presAssocID="{210BD019-4F8F-0740-B6CF-4D516FF2697C}" presName="vert1" presStyleCnt="0"/>
      <dgm:spPr/>
    </dgm:pt>
    <dgm:pt modelId="{C16BC9AF-BD1F-B847-96D0-9E1A03FAA0A6}" type="pres">
      <dgm:prSet presAssocID="{8FE449F1-0D93-274B-9084-8032CD7C85A3}" presName="thickLine" presStyleLbl="alignNode1" presStyleIdx="3" presStyleCnt="6"/>
      <dgm:spPr/>
    </dgm:pt>
    <dgm:pt modelId="{03E6C7AB-D0D0-074F-AB3B-FE0CB15D8C47}" type="pres">
      <dgm:prSet presAssocID="{8FE449F1-0D93-274B-9084-8032CD7C85A3}" presName="horz1" presStyleCnt="0"/>
      <dgm:spPr/>
    </dgm:pt>
    <dgm:pt modelId="{F498A708-7DE0-2841-ADE7-501A09081175}" type="pres">
      <dgm:prSet presAssocID="{8FE449F1-0D93-274B-9084-8032CD7C85A3}" presName="tx1" presStyleLbl="revTx" presStyleIdx="3" presStyleCnt="6" custScaleY="70413"/>
      <dgm:spPr/>
    </dgm:pt>
    <dgm:pt modelId="{7F57F8E9-EF57-684D-8D14-A4751CB51AEA}" type="pres">
      <dgm:prSet presAssocID="{8FE449F1-0D93-274B-9084-8032CD7C85A3}" presName="vert1" presStyleCnt="0"/>
      <dgm:spPr/>
    </dgm:pt>
    <dgm:pt modelId="{817BDBAC-2975-4946-BDD2-D9CECB3FD762}" type="pres">
      <dgm:prSet presAssocID="{9E51FDCC-2DE0-594B-A1A3-7A6689E4CBAD}" presName="thickLine" presStyleLbl="alignNode1" presStyleIdx="4" presStyleCnt="6"/>
      <dgm:spPr/>
    </dgm:pt>
    <dgm:pt modelId="{EEB2AE3F-3678-084B-A944-31860E9FB3C8}" type="pres">
      <dgm:prSet presAssocID="{9E51FDCC-2DE0-594B-A1A3-7A6689E4CBAD}" presName="horz1" presStyleCnt="0"/>
      <dgm:spPr/>
    </dgm:pt>
    <dgm:pt modelId="{D4CF47DD-97F9-3541-B196-516AF304006D}" type="pres">
      <dgm:prSet presAssocID="{9E51FDCC-2DE0-594B-A1A3-7A6689E4CBAD}" presName="tx1" presStyleLbl="revTx" presStyleIdx="4" presStyleCnt="6" custScaleY="78377"/>
      <dgm:spPr/>
    </dgm:pt>
    <dgm:pt modelId="{B4CA5803-EEAB-3547-A730-5A2A97EB4641}" type="pres">
      <dgm:prSet presAssocID="{9E51FDCC-2DE0-594B-A1A3-7A6689E4CBAD}" presName="vert1" presStyleCnt="0"/>
      <dgm:spPr/>
    </dgm:pt>
    <dgm:pt modelId="{68148324-DDCE-E841-B722-5E2739741F8B}" type="pres">
      <dgm:prSet presAssocID="{CB291DE1-9429-914F-AC31-5AE14479E671}" presName="thickLine" presStyleLbl="alignNode1" presStyleIdx="5" presStyleCnt="6"/>
      <dgm:spPr/>
    </dgm:pt>
    <dgm:pt modelId="{40194362-FA4A-9148-8CA0-57BC25F1C15B}" type="pres">
      <dgm:prSet presAssocID="{CB291DE1-9429-914F-AC31-5AE14479E671}" presName="horz1" presStyleCnt="0"/>
      <dgm:spPr/>
    </dgm:pt>
    <dgm:pt modelId="{2137BE51-20F6-5841-B6A1-BACE5FF2DACF}" type="pres">
      <dgm:prSet presAssocID="{CB291DE1-9429-914F-AC31-5AE14479E671}" presName="tx1" presStyleLbl="revTx" presStyleIdx="5" presStyleCnt="6"/>
      <dgm:spPr/>
    </dgm:pt>
    <dgm:pt modelId="{43E617C4-D392-3F4D-87DD-FDF7BECA842B}" type="pres">
      <dgm:prSet presAssocID="{CB291DE1-9429-914F-AC31-5AE14479E671}" presName="vert1" presStyleCnt="0"/>
      <dgm:spPr/>
    </dgm:pt>
  </dgm:ptLst>
  <dgm:cxnLst>
    <dgm:cxn modelId="{B4062509-1572-864A-B63A-2372763DF085}" type="presOf" srcId="{8FE449F1-0D93-274B-9084-8032CD7C85A3}" destId="{F498A708-7DE0-2841-ADE7-501A09081175}" srcOrd="0" destOrd="0" presId="urn:microsoft.com/office/officeart/2008/layout/LinedList"/>
    <dgm:cxn modelId="{5DF88C0A-2710-F347-B2F7-01D8A0336628}" srcId="{7B2847DC-CBF7-424C-BAB7-D8682E624D4A}" destId="{8FD48F2C-8D48-E244-AD59-CC234EDA414A}" srcOrd="1" destOrd="0" parTransId="{06CF9239-0E2A-AF40-8721-F37C85D21534}" sibTransId="{D75BE5B1-38CF-3A42-83D6-FF412F80B3CE}"/>
    <dgm:cxn modelId="{5B571143-880F-A04A-9E23-80421844AABA}" srcId="{7B2847DC-CBF7-424C-BAB7-D8682E624D4A}" destId="{210BD019-4F8F-0740-B6CF-4D516FF2697C}" srcOrd="2" destOrd="0" parTransId="{1A201BF5-9BFF-684A-A410-705FDE89EEAF}" sibTransId="{BF237B89-18F0-324B-AFC6-B5F579C52944}"/>
    <dgm:cxn modelId="{D8539248-AA45-A941-999C-C39B0C89F016}" srcId="{7B2847DC-CBF7-424C-BAB7-D8682E624D4A}" destId="{8FE449F1-0D93-274B-9084-8032CD7C85A3}" srcOrd="3" destOrd="0" parTransId="{06A247D0-CBF9-AC45-8CC8-C816E2BBEF45}" sibTransId="{12218932-7A6A-6E46-A7CA-F7DC608B0D3B}"/>
    <dgm:cxn modelId="{1866765B-ACD2-3344-AF17-34EC4EBF8C61}" srcId="{7B2847DC-CBF7-424C-BAB7-D8682E624D4A}" destId="{9E51FDCC-2DE0-594B-A1A3-7A6689E4CBAD}" srcOrd="4" destOrd="0" parTransId="{6A07AE07-5F2E-4942-AABC-545A4D1A7F27}" sibTransId="{A4364274-CC0E-1543-ABEE-AE299E459D33}"/>
    <dgm:cxn modelId="{3E180178-BBA1-DA46-9ED4-AE4A5EE04632}" type="presOf" srcId="{F63AE39D-0D3D-6B4B-9100-FF0EC37FCF0C}" destId="{50152E3B-A36F-0B4B-B31F-3D9D73643A5F}" srcOrd="0" destOrd="0" presId="urn:microsoft.com/office/officeart/2008/layout/LinedList"/>
    <dgm:cxn modelId="{7214E683-75BD-8242-9D22-7050F61E3702}" type="presOf" srcId="{8FD48F2C-8D48-E244-AD59-CC234EDA414A}" destId="{F25DA6F2-3AF1-C84D-B7BC-8CC0FBAF8A22}" srcOrd="0" destOrd="0" presId="urn:microsoft.com/office/officeart/2008/layout/LinedList"/>
    <dgm:cxn modelId="{545D7088-F55B-514E-BA93-24100406E744}" srcId="{7B2847DC-CBF7-424C-BAB7-D8682E624D4A}" destId="{F63AE39D-0D3D-6B4B-9100-FF0EC37FCF0C}" srcOrd="0" destOrd="0" parTransId="{96C1EBFE-2F03-8F4E-AB39-FF57957858FB}" sibTransId="{F422667F-6020-D549-B109-F4F9C410D96B}"/>
    <dgm:cxn modelId="{C432E0B4-4141-374A-86A3-B8FEC9C2A7A4}" srcId="{7B2847DC-CBF7-424C-BAB7-D8682E624D4A}" destId="{CB291DE1-9429-914F-AC31-5AE14479E671}" srcOrd="5" destOrd="0" parTransId="{E5E8EB1D-0117-F847-A6F5-521953329DFF}" sibTransId="{E2E221FC-2891-7049-992C-25313F595A97}"/>
    <dgm:cxn modelId="{7AECF5BA-4E30-9D4C-8A66-1A02F0CA6D8D}" type="presOf" srcId="{CB291DE1-9429-914F-AC31-5AE14479E671}" destId="{2137BE51-20F6-5841-B6A1-BACE5FF2DACF}" srcOrd="0" destOrd="0" presId="urn:microsoft.com/office/officeart/2008/layout/LinedList"/>
    <dgm:cxn modelId="{116C8AC1-C83C-404E-96E2-540F7BDA5959}" type="presOf" srcId="{7B2847DC-CBF7-424C-BAB7-D8682E624D4A}" destId="{8D317216-9594-C94A-BD7B-C7714BE613D8}" srcOrd="0" destOrd="0" presId="urn:microsoft.com/office/officeart/2008/layout/LinedList"/>
    <dgm:cxn modelId="{1612F5C1-E929-8B4F-80FB-3823E2684AC8}" type="presOf" srcId="{210BD019-4F8F-0740-B6CF-4D516FF2697C}" destId="{40EE8895-C4B3-254E-A3F7-9A6FA652588D}" srcOrd="0" destOrd="0" presId="urn:microsoft.com/office/officeart/2008/layout/LinedList"/>
    <dgm:cxn modelId="{8C6B69C2-3CA8-D64C-86A5-7D0376BD74E2}" type="presOf" srcId="{9E51FDCC-2DE0-594B-A1A3-7A6689E4CBAD}" destId="{D4CF47DD-97F9-3541-B196-516AF304006D}" srcOrd="0" destOrd="0" presId="urn:microsoft.com/office/officeart/2008/layout/LinedList"/>
    <dgm:cxn modelId="{AAFBA9AC-9409-EC41-BF0D-606D7B0CE6F0}" type="presParOf" srcId="{8D317216-9594-C94A-BD7B-C7714BE613D8}" destId="{AE720F88-7301-3E4B-8DC7-35F5E53D93E1}" srcOrd="0" destOrd="0" presId="urn:microsoft.com/office/officeart/2008/layout/LinedList"/>
    <dgm:cxn modelId="{3AC77059-AB9A-8E48-AF07-91192DCCD57B}" type="presParOf" srcId="{8D317216-9594-C94A-BD7B-C7714BE613D8}" destId="{CBFEB29A-5F5B-954D-8E79-9782661002C8}" srcOrd="1" destOrd="0" presId="urn:microsoft.com/office/officeart/2008/layout/LinedList"/>
    <dgm:cxn modelId="{6884C8A9-522E-1740-BE20-C3C8EC382FAF}" type="presParOf" srcId="{CBFEB29A-5F5B-954D-8E79-9782661002C8}" destId="{50152E3B-A36F-0B4B-B31F-3D9D73643A5F}" srcOrd="0" destOrd="0" presId="urn:microsoft.com/office/officeart/2008/layout/LinedList"/>
    <dgm:cxn modelId="{4D97B7C5-ADE2-AE44-A98D-FB8D274D2F1C}" type="presParOf" srcId="{CBFEB29A-5F5B-954D-8E79-9782661002C8}" destId="{1769590C-03EC-0248-9381-9B66810363B8}" srcOrd="1" destOrd="0" presId="urn:microsoft.com/office/officeart/2008/layout/LinedList"/>
    <dgm:cxn modelId="{42D0E938-204B-E24D-98EB-8853CEC20389}" type="presParOf" srcId="{8D317216-9594-C94A-BD7B-C7714BE613D8}" destId="{41A048FA-F7D0-194C-94E4-86CA69EE3BB7}" srcOrd="2" destOrd="0" presId="urn:microsoft.com/office/officeart/2008/layout/LinedList"/>
    <dgm:cxn modelId="{7DC9807F-6278-AD4E-ABFA-32A1E9DF2C2D}" type="presParOf" srcId="{8D317216-9594-C94A-BD7B-C7714BE613D8}" destId="{4FFC76DF-E20C-2F47-9805-B8893533794C}" srcOrd="3" destOrd="0" presId="urn:microsoft.com/office/officeart/2008/layout/LinedList"/>
    <dgm:cxn modelId="{A6A39AFB-BC7D-6F4A-AAFB-9A6785DE1A45}" type="presParOf" srcId="{4FFC76DF-E20C-2F47-9805-B8893533794C}" destId="{F25DA6F2-3AF1-C84D-B7BC-8CC0FBAF8A22}" srcOrd="0" destOrd="0" presId="urn:microsoft.com/office/officeart/2008/layout/LinedList"/>
    <dgm:cxn modelId="{8B716968-F1A0-8B46-A32A-1842E055458F}" type="presParOf" srcId="{4FFC76DF-E20C-2F47-9805-B8893533794C}" destId="{9276C59A-18A2-8B43-8632-E71D82DCFEFB}" srcOrd="1" destOrd="0" presId="urn:microsoft.com/office/officeart/2008/layout/LinedList"/>
    <dgm:cxn modelId="{D4748B95-CEFE-CD41-BE80-67D6FA352026}" type="presParOf" srcId="{8D317216-9594-C94A-BD7B-C7714BE613D8}" destId="{12C55876-A09B-F041-8903-E3EA1967F747}" srcOrd="4" destOrd="0" presId="urn:microsoft.com/office/officeart/2008/layout/LinedList"/>
    <dgm:cxn modelId="{4BFC23DA-4613-8A48-BFD1-6ABAFB30F505}" type="presParOf" srcId="{8D317216-9594-C94A-BD7B-C7714BE613D8}" destId="{19C5E025-C9C4-FE45-9E32-04BF668E70DE}" srcOrd="5" destOrd="0" presId="urn:microsoft.com/office/officeart/2008/layout/LinedList"/>
    <dgm:cxn modelId="{49CA4A97-2CAE-2749-B399-01DA873F468B}" type="presParOf" srcId="{19C5E025-C9C4-FE45-9E32-04BF668E70DE}" destId="{40EE8895-C4B3-254E-A3F7-9A6FA652588D}" srcOrd="0" destOrd="0" presId="urn:microsoft.com/office/officeart/2008/layout/LinedList"/>
    <dgm:cxn modelId="{B8C42E75-743D-7A4A-A15F-F33268DC47D9}" type="presParOf" srcId="{19C5E025-C9C4-FE45-9E32-04BF668E70DE}" destId="{470D45EE-CC13-1F40-9EE7-FAD30FF41995}" srcOrd="1" destOrd="0" presId="urn:microsoft.com/office/officeart/2008/layout/LinedList"/>
    <dgm:cxn modelId="{EF76EBA2-FCCB-C344-8DDE-223E1405A9FB}" type="presParOf" srcId="{8D317216-9594-C94A-BD7B-C7714BE613D8}" destId="{C16BC9AF-BD1F-B847-96D0-9E1A03FAA0A6}" srcOrd="6" destOrd="0" presId="urn:microsoft.com/office/officeart/2008/layout/LinedList"/>
    <dgm:cxn modelId="{9E79FC4C-F653-1441-AFFA-713BA3205198}" type="presParOf" srcId="{8D317216-9594-C94A-BD7B-C7714BE613D8}" destId="{03E6C7AB-D0D0-074F-AB3B-FE0CB15D8C47}" srcOrd="7" destOrd="0" presId="urn:microsoft.com/office/officeart/2008/layout/LinedList"/>
    <dgm:cxn modelId="{2D60D2F5-4712-9443-B46C-0DE61A3163CA}" type="presParOf" srcId="{03E6C7AB-D0D0-074F-AB3B-FE0CB15D8C47}" destId="{F498A708-7DE0-2841-ADE7-501A09081175}" srcOrd="0" destOrd="0" presId="urn:microsoft.com/office/officeart/2008/layout/LinedList"/>
    <dgm:cxn modelId="{F64F0247-CCD1-474E-AA44-A544519624DF}" type="presParOf" srcId="{03E6C7AB-D0D0-074F-AB3B-FE0CB15D8C47}" destId="{7F57F8E9-EF57-684D-8D14-A4751CB51AEA}" srcOrd="1" destOrd="0" presId="urn:microsoft.com/office/officeart/2008/layout/LinedList"/>
    <dgm:cxn modelId="{C6E07AD1-FC5D-9B40-9DD9-0CC5B27F5E57}" type="presParOf" srcId="{8D317216-9594-C94A-BD7B-C7714BE613D8}" destId="{817BDBAC-2975-4946-BDD2-D9CECB3FD762}" srcOrd="8" destOrd="0" presId="urn:microsoft.com/office/officeart/2008/layout/LinedList"/>
    <dgm:cxn modelId="{4D6490B6-4E64-6F4C-B32F-64CCD508FDBC}" type="presParOf" srcId="{8D317216-9594-C94A-BD7B-C7714BE613D8}" destId="{EEB2AE3F-3678-084B-A944-31860E9FB3C8}" srcOrd="9" destOrd="0" presId="urn:microsoft.com/office/officeart/2008/layout/LinedList"/>
    <dgm:cxn modelId="{84BCD595-38CD-9442-AE1D-771219C83A9E}" type="presParOf" srcId="{EEB2AE3F-3678-084B-A944-31860E9FB3C8}" destId="{D4CF47DD-97F9-3541-B196-516AF304006D}" srcOrd="0" destOrd="0" presId="urn:microsoft.com/office/officeart/2008/layout/LinedList"/>
    <dgm:cxn modelId="{FCABAE3A-3EC4-C244-B792-7972FE24AA83}" type="presParOf" srcId="{EEB2AE3F-3678-084B-A944-31860E9FB3C8}" destId="{B4CA5803-EEAB-3547-A730-5A2A97EB4641}" srcOrd="1" destOrd="0" presId="urn:microsoft.com/office/officeart/2008/layout/LinedList"/>
    <dgm:cxn modelId="{4D45D33A-333D-1C43-9F8C-9CDDA2644EE1}" type="presParOf" srcId="{8D317216-9594-C94A-BD7B-C7714BE613D8}" destId="{68148324-DDCE-E841-B722-5E2739741F8B}" srcOrd="10" destOrd="0" presId="urn:microsoft.com/office/officeart/2008/layout/LinedList"/>
    <dgm:cxn modelId="{E9FB1281-DD56-9B48-9DFA-0C3E1AA1F09B}" type="presParOf" srcId="{8D317216-9594-C94A-BD7B-C7714BE613D8}" destId="{40194362-FA4A-9148-8CA0-57BC25F1C15B}" srcOrd="11" destOrd="0" presId="urn:microsoft.com/office/officeart/2008/layout/LinedList"/>
    <dgm:cxn modelId="{62883D31-68E1-5541-94D8-B6D2B9E07F17}" type="presParOf" srcId="{40194362-FA4A-9148-8CA0-57BC25F1C15B}" destId="{2137BE51-20F6-5841-B6A1-BACE5FF2DACF}" srcOrd="0" destOrd="0" presId="urn:microsoft.com/office/officeart/2008/layout/LinedList"/>
    <dgm:cxn modelId="{9E5DC268-8276-034D-A0D9-3FF5FCE06002}" type="presParOf" srcId="{40194362-FA4A-9148-8CA0-57BC25F1C15B}" destId="{43E617C4-D392-3F4D-87DD-FDF7BECA842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DEC8F4-10EB-554D-8848-EA926CD7550F}" type="doc">
      <dgm:prSet loTypeId="urn:microsoft.com/office/officeart/2005/8/layout/vList4" loCatId="" qsTypeId="urn:microsoft.com/office/officeart/2005/8/quickstyle/simple1" qsCatId="simple" csTypeId="urn:microsoft.com/office/officeart/2005/8/colors/colorful5" csCatId="colorful" phldr="1"/>
      <dgm:spPr/>
      <dgm:t>
        <a:bodyPr/>
        <a:lstStyle/>
        <a:p>
          <a:endParaRPr lang="en-US"/>
        </a:p>
      </dgm:t>
    </dgm:pt>
    <dgm:pt modelId="{FAD835D5-E466-0540-83C7-A3994E142EAB}">
      <dgm:prSet phldrT="[Text]" custT="1"/>
      <dgm:spPr>
        <a:solidFill>
          <a:srgbClr val="1677F3"/>
        </a:solidFill>
      </dgm:spPr>
      <dgm:t>
        <a:bodyPr/>
        <a:lstStyle/>
        <a:p>
          <a:r>
            <a:rPr lang="en-US" sz="1400" b="0" dirty="0"/>
            <a:t>“‘Twitter launched Vine today, which lets you shoot multiple short video segments to make one single, 6-second video,’ Osofsky wrote. ‘Unless anyone raises objections, we will shut down their friends API access today.’ ‘Yup, go for it,’ replied Zuckerberg.”- </a:t>
          </a:r>
          <a:r>
            <a:rPr lang="en-US" sz="1400" b="1" dirty="0"/>
            <a:t>Exchange between Mark Zuckerberg and Facebook Executive (Justin Osofsky)</a:t>
          </a:r>
          <a:endParaRPr lang="en-US" sz="1400" b="0" dirty="0"/>
        </a:p>
      </dgm:t>
    </dgm:pt>
    <dgm:pt modelId="{46DECA11-1972-1A4B-80D4-3599A6BAFFE6}" type="parTrans" cxnId="{4923F62B-16B2-2D49-ABE0-C71D1F83AAFB}">
      <dgm:prSet/>
      <dgm:spPr/>
      <dgm:t>
        <a:bodyPr/>
        <a:lstStyle/>
        <a:p>
          <a:endParaRPr lang="en-US"/>
        </a:p>
      </dgm:t>
    </dgm:pt>
    <dgm:pt modelId="{9AEB82A7-0FFD-A34F-B46F-5A03E8840AE9}" type="sibTrans" cxnId="{4923F62B-16B2-2D49-ABE0-C71D1F83AAFB}">
      <dgm:prSet/>
      <dgm:spPr/>
      <dgm:t>
        <a:bodyPr/>
        <a:lstStyle/>
        <a:p>
          <a:endParaRPr lang="en-US"/>
        </a:p>
      </dgm:t>
    </dgm:pt>
    <dgm:pt modelId="{CA54B81F-3EE6-C047-9508-315F4CFEF6EF}">
      <dgm:prSet phldrT="[Text]" custT="1"/>
      <dgm:spPr>
        <a:solidFill>
          <a:srgbClr val="3CDC85"/>
        </a:solidFill>
      </dgm:spPr>
      <dgm:t>
        <a:bodyPr/>
        <a:lstStyle/>
        <a:p>
          <a:r>
            <a:rPr lang="en-US" sz="1400" dirty="0"/>
            <a:t>“These companies have gone so far as demanding that we suppress our inventions in order to work with them. The most recent example of this is </a:t>
          </a:r>
          <a:r>
            <a:rPr lang="en-US" sz="1400" b="1" dirty="0"/>
            <a:t>Google's</a:t>
          </a:r>
          <a:r>
            <a:rPr lang="en-US" sz="1400" dirty="0"/>
            <a:t> refusal to allow us to use multiple voice assistants on our product simultaneously. . . . I think the whole spirit of trying to encourage small companies, encourage new innovations and new startups is at risk, given how dominant these companies are.” - </a:t>
          </a:r>
          <a:r>
            <a:rPr lang="en-US" sz="1400" b="1" dirty="0"/>
            <a:t>Patrick Spence, CEO of Sonos</a:t>
          </a:r>
          <a:endParaRPr lang="en-US" sz="1400" dirty="0"/>
        </a:p>
      </dgm:t>
    </dgm:pt>
    <dgm:pt modelId="{7B98396B-CF3D-3F4C-87B5-B23BF82FC278}" type="parTrans" cxnId="{EBCFAB84-9A61-004D-A7B4-1BA33D4CEEF7}">
      <dgm:prSet/>
      <dgm:spPr/>
      <dgm:t>
        <a:bodyPr/>
        <a:lstStyle/>
        <a:p>
          <a:endParaRPr lang="en-US"/>
        </a:p>
      </dgm:t>
    </dgm:pt>
    <dgm:pt modelId="{AAD0CD75-44AB-5B4F-9511-A07745929E7C}" type="sibTrans" cxnId="{EBCFAB84-9A61-004D-A7B4-1BA33D4CEEF7}">
      <dgm:prSet/>
      <dgm:spPr/>
      <dgm:t>
        <a:bodyPr/>
        <a:lstStyle/>
        <a:p>
          <a:endParaRPr lang="en-US"/>
        </a:p>
      </dgm:t>
    </dgm:pt>
    <dgm:pt modelId="{F4CDB706-8F66-684D-92F9-C192B927EAAE}">
      <dgm:prSet phldrT="[Text]" custT="1"/>
      <dgm:spPr>
        <a:solidFill>
          <a:srgbClr val="FF9900"/>
        </a:solidFill>
      </dgm:spPr>
      <dgm:t>
        <a:bodyPr/>
        <a:lstStyle/>
        <a:p>
          <a:r>
            <a:rPr lang="en-US" sz="1400" b="0" i="0" u="none" dirty="0"/>
            <a:t>“A former third-party seller and retired U.S. Marine told Subcommittee staff about several instances over his seventeen years as a seller when Amazon leveraged his work, undercut him on price, and eventually drove him out of business. In each instance, he had to change his business model after Amazon took over the Buy Box for his listings, ‘killing’ his sales. On at least two different occasions, his company did all the legwork to create a new, top-selling product or product line, as well as creating the product listings, only to have Amazon copy the idea and offer a competing product. Amazon used different tactics each time, but the result was always the same: Amazon profited from his work and made it impossible for him to fairly compete.” - </a:t>
          </a:r>
          <a:r>
            <a:rPr lang="en-US" sz="1400" b="1" dirty="0"/>
            <a:t>Third-Party Seller on Amazon</a:t>
          </a:r>
          <a:endParaRPr lang="en-US" sz="1400" dirty="0"/>
        </a:p>
      </dgm:t>
    </dgm:pt>
    <dgm:pt modelId="{C4BCA513-CD5C-3E45-A2F9-66BBC315E028}" type="parTrans" cxnId="{4C2FCD07-BEC4-3344-B929-B7D3BD0FA1C3}">
      <dgm:prSet/>
      <dgm:spPr/>
      <dgm:t>
        <a:bodyPr/>
        <a:lstStyle/>
        <a:p>
          <a:endParaRPr lang="en-US"/>
        </a:p>
      </dgm:t>
    </dgm:pt>
    <dgm:pt modelId="{BDDC24D2-3AF6-8F42-B783-C77A22A5D2D3}" type="sibTrans" cxnId="{4C2FCD07-BEC4-3344-B929-B7D3BD0FA1C3}">
      <dgm:prSet/>
      <dgm:spPr/>
      <dgm:t>
        <a:bodyPr/>
        <a:lstStyle/>
        <a:p>
          <a:endParaRPr lang="en-US"/>
        </a:p>
      </dgm:t>
    </dgm:pt>
    <dgm:pt modelId="{1C4B460A-B3CB-3E4E-B6CD-07EC23BF0808}">
      <dgm:prSet custT="1"/>
      <dgm:spPr>
        <a:solidFill>
          <a:schemeClr val="bg2">
            <a:lumMod val="75000"/>
          </a:schemeClr>
        </a:solidFill>
      </dgm:spPr>
      <dgm:t>
        <a:bodyPr/>
        <a:lstStyle/>
        <a:p>
          <a:r>
            <a:rPr lang="en-US" sz="1400" b="0" dirty="0"/>
            <a:t>“</a:t>
          </a:r>
          <a:r>
            <a:rPr lang="en-US" sz="1400" b="1" dirty="0"/>
            <a:t>Apple</a:t>
          </a:r>
          <a:r>
            <a:rPr lang="en-US" sz="1400" b="0" dirty="0"/>
            <a:t> </a:t>
          </a:r>
          <a:r>
            <a:rPr lang="en-US" sz="1400" dirty="0"/>
            <a:t>launched this product, and its competing app, with a knowledge of a lot of information about our business. They know how our devices do in stores. They know who our customers are. They know our subscription take rates. They know what features people use. I mean, the list goes on and on.” - </a:t>
          </a:r>
          <a:r>
            <a:rPr lang="en-US" sz="1400" b="1" dirty="0"/>
            <a:t>Kirsten Daru, former General Counsel of Tile</a:t>
          </a:r>
          <a:endParaRPr lang="en-US" sz="1400" dirty="0"/>
        </a:p>
      </dgm:t>
    </dgm:pt>
    <dgm:pt modelId="{70821815-92C6-E44E-A7F8-639F4D022249}" type="parTrans" cxnId="{09D8EA78-19A8-3A49-B30E-DD0D74B1D926}">
      <dgm:prSet/>
      <dgm:spPr/>
      <dgm:t>
        <a:bodyPr/>
        <a:lstStyle/>
        <a:p>
          <a:endParaRPr lang="en-US"/>
        </a:p>
      </dgm:t>
    </dgm:pt>
    <dgm:pt modelId="{A3EF295B-0873-6743-AE2D-DF06FDD897D6}" type="sibTrans" cxnId="{09D8EA78-19A8-3A49-B30E-DD0D74B1D926}">
      <dgm:prSet/>
      <dgm:spPr/>
      <dgm:t>
        <a:bodyPr/>
        <a:lstStyle/>
        <a:p>
          <a:endParaRPr lang="en-US"/>
        </a:p>
      </dgm:t>
    </dgm:pt>
    <dgm:pt modelId="{E08F5EB8-CDF2-FD40-8CDF-28D61CFB107E}" type="pres">
      <dgm:prSet presAssocID="{F8DEC8F4-10EB-554D-8848-EA926CD7550F}" presName="linear" presStyleCnt="0">
        <dgm:presLayoutVars>
          <dgm:dir/>
          <dgm:resizeHandles val="exact"/>
        </dgm:presLayoutVars>
      </dgm:prSet>
      <dgm:spPr/>
    </dgm:pt>
    <dgm:pt modelId="{2048DD0D-15B1-544C-B87D-BB262BE61396}" type="pres">
      <dgm:prSet presAssocID="{FAD835D5-E466-0540-83C7-A3994E142EAB}" presName="comp" presStyleCnt="0"/>
      <dgm:spPr/>
    </dgm:pt>
    <dgm:pt modelId="{9F3A3F55-6F9C-534F-BA08-DA6996759A16}" type="pres">
      <dgm:prSet presAssocID="{FAD835D5-E466-0540-83C7-A3994E142EAB}" presName="box" presStyleLbl="node1" presStyleIdx="0" presStyleCnt="4" custScaleY="114849"/>
      <dgm:spPr/>
    </dgm:pt>
    <dgm:pt modelId="{4BB88C7C-6F7B-224B-B119-B1DBF35E0B42}" type="pres">
      <dgm:prSet presAssocID="{FAD835D5-E466-0540-83C7-A3994E142EAB}" presName="img" presStyleLbl="fgImgPlace1" presStyleIdx="0" presStyleCnt="4" custScaleX="78459"/>
      <dgm:spPr>
        <a:blipFill dpi="0" rotWithShape="1">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srcRect/>
          <a:stretch>
            <a:fillRect l="-1800" t="9773" r="-1800" b="9773"/>
          </a:stretch>
        </a:blipFill>
      </dgm:spPr>
    </dgm:pt>
    <dgm:pt modelId="{0491D967-4328-604B-9ACD-DCDE95D2CC9A}" type="pres">
      <dgm:prSet presAssocID="{FAD835D5-E466-0540-83C7-A3994E142EAB}" presName="text" presStyleLbl="node1" presStyleIdx="0" presStyleCnt="4">
        <dgm:presLayoutVars>
          <dgm:bulletEnabled val="1"/>
        </dgm:presLayoutVars>
      </dgm:prSet>
      <dgm:spPr/>
    </dgm:pt>
    <dgm:pt modelId="{92983463-658B-B646-A3B0-AAD52D8152B1}" type="pres">
      <dgm:prSet presAssocID="{9AEB82A7-0FFD-A34F-B46F-5A03E8840AE9}" presName="spacer" presStyleCnt="0"/>
      <dgm:spPr/>
    </dgm:pt>
    <dgm:pt modelId="{0435F30B-A6E3-DB4D-B8E6-F90FA75BE30E}" type="pres">
      <dgm:prSet presAssocID="{CA54B81F-3EE6-C047-9508-315F4CFEF6EF}" presName="comp" presStyleCnt="0"/>
      <dgm:spPr/>
    </dgm:pt>
    <dgm:pt modelId="{D122232B-16ED-2F4D-A04B-598FE5EEE40D}" type="pres">
      <dgm:prSet presAssocID="{CA54B81F-3EE6-C047-9508-315F4CFEF6EF}" presName="box" presStyleLbl="node1" presStyleIdx="1" presStyleCnt="4"/>
      <dgm:spPr/>
    </dgm:pt>
    <dgm:pt modelId="{03DE944B-78B8-D646-B295-6E2AF1B9A1A0}" type="pres">
      <dgm:prSet presAssocID="{CA54B81F-3EE6-C047-9508-315F4CFEF6EF}" presName="img" presStyleLbl="fgImgPlace1" presStyleIdx="1" presStyleCnt="4" custScaleX="78459"/>
      <dgm:spPr>
        <a:blipFill>
          <a:blip xmlns:r="http://schemas.openxmlformats.org/officeDocument/2006/relationships" r:embed="rId2">
            <a:duotone>
              <a:schemeClr val="accent5">
                <a:hueOff val="-2243214"/>
                <a:satOff val="-7649"/>
                <a:lumOff val="-1274"/>
                <a:alphaOff val="0"/>
                <a:shade val="20000"/>
                <a:satMod val="200000"/>
              </a:schemeClr>
              <a:schemeClr val="accent5">
                <a:hueOff val="-2243214"/>
                <a:satOff val="-7649"/>
                <a:lumOff val="-1274"/>
                <a:alphaOff val="0"/>
                <a:tint val="12000"/>
                <a:satMod val="190000"/>
              </a:schemeClr>
            </a:duotone>
          </a:blip>
          <a:srcRect/>
          <a:stretch>
            <a:fillRect t="-10000" b="-10000"/>
          </a:stretch>
        </a:blipFill>
      </dgm:spPr>
    </dgm:pt>
    <dgm:pt modelId="{157A6599-AABC-3D4F-AB3D-D84E31C89ECB}" type="pres">
      <dgm:prSet presAssocID="{CA54B81F-3EE6-C047-9508-315F4CFEF6EF}" presName="text" presStyleLbl="node1" presStyleIdx="1" presStyleCnt="4">
        <dgm:presLayoutVars>
          <dgm:bulletEnabled val="1"/>
        </dgm:presLayoutVars>
      </dgm:prSet>
      <dgm:spPr/>
    </dgm:pt>
    <dgm:pt modelId="{08D919C0-BBF8-DE45-8843-E32267C36382}" type="pres">
      <dgm:prSet presAssocID="{AAD0CD75-44AB-5B4F-9511-A07745929E7C}" presName="spacer" presStyleCnt="0"/>
      <dgm:spPr/>
    </dgm:pt>
    <dgm:pt modelId="{8CF449D1-CB2E-1F4A-A935-37AC56D76A47}" type="pres">
      <dgm:prSet presAssocID="{F4CDB706-8F66-684D-92F9-C192B927EAAE}" presName="comp" presStyleCnt="0"/>
      <dgm:spPr/>
    </dgm:pt>
    <dgm:pt modelId="{2A8BA3CF-5CCA-9B48-B7A7-CC5F6DB3F4FE}" type="pres">
      <dgm:prSet presAssocID="{F4CDB706-8F66-684D-92F9-C192B927EAAE}" presName="box" presStyleLbl="node1" presStyleIdx="2" presStyleCnt="4" custScaleY="136716"/>
      <dgm:spPr/>
    </dgm:pt>
    <dgm:pt modelId="{BC8299C7-3B73-CB42-A887-A38E8B617AAC}" type="pres">
      <dgm:prSet presAssocID="{F4CDB706-8F66-684D-92F9-C192B927EAAE}" presName="img" presStyleLbl="fgImgPlace1" presStyleIdx="2" presStyleCnt="4" custScaleX="78459" custScaleY="143060"/>
      <dgm:spPr>
        <a:blipFill dpi="0" rotWithShape="1">
          <a:blip xmlns:r="http://schemas.openxmlformats.org/officeDocument/2006/relationships" r:embed="rId3">
            <a:duotone>
              <a:schemeClr val="accent5">
                <a:hueOff val="-4486427"/>
                <a:satOff val="-15298"/>
                <a:lumOff val="-2549"/>
                <a:alphaOff val="0"/>
                <a:shade val="20000"/>
                <a:satMod val="200000"/>
              </a:schemeClr>
              <a:schemeClr val="accent5">
                <a:hueOff val="-4486427"/>
                <a:satOff val="-15298"/>
                <a:lumOff val="-2549"/>
                <a:alphaOff val="0"/>
                <a:tint val="12000"/>
                <a:satMod val="190000"/>
              </a:schemeClr>
            </a:duotone>
          </a:blip>
          <a:srcRect/>
          <a:stretch>
            <a:fillRect l="-1800" r="-1800"/>
          </a:stretch>
        </a:blipFill>
      </dgm:spPr>
    </dgm:pt>
    <dgm:pt modelId="{A9A7035E-65E1-A24E-AB37-FA3425893FD2}" type="pres">
      <dgm:prSet presAssocID="{F4CDB706-8F66-684D-92F9-C192B927EAAE}" presName="text" presStyleLbl="node1" presStyleIdx="2" presStyleCnt="4">
        <dgm:presLayoutVars>
          <dgm:bulletEnabled val="1"/>
        </dgm:presLayoutVars>
      </dgm:prSet>
      <dgm:spPr/>
    </dgm:pt>
    <dgm:pt modelId="{68EEF7A8-4CFE-494C-9E0C-8C759E43660B}" type="pres">
      <dgm:prSet presAssocID="{BDDC24D2-3AF6-8F42-B783-C77A22A5D2D3}" presName="spacer" presStyleCnt="0"/>
      <dgm:spPr/>
    </dgm:pt>
    <dgm:pt modelId="{5EA45AAA-3DB4-9B4E-A261-12F7F709E0B0}" type="pres">
      <dgm:prSet presAssocID="{1C4B460A-B3CB-3E4E-B6CD-07EC23BF0808}" presName="comp" presStyleCnt="0"/>
      <dgm:spPr/>
    </dgm:pt>
    <dgm:pt modelId="{17A276D7-18CE-B24E-8190-6F5D98AC1ECC}" type="pres">
      <dgm:prSet presAssocID="{1C4B460A-B3CB-3E4E-B6CD-07EC23BF0808}" presName="box" presStyleLbl="node1" presStyleIdx="3" presStyleCnt="4"/>
      <dgm:spPr/>
    </dgm:pt>
    <dgm:pt modelId="{21FBD7F7-A55E-724A-8F33-11AB8FB3A3AC}" type="pres">
      <dgm:prSet presAssocID="{1C4B460A-B3CB-3E4E-B6CD-07EC23BF0808}" presName="img" presStyleLbl="fgImgPlace1" presStyleIdx="3" presStyleCnt="4" custScaleX="78459"/>
      <dgm:spPr>
        <a:blipFill>
          <a:blip xmlns:r="http://schemas.openxmlformats.org/officeDocument/2006/relationships" r:embed="rId4">
            <a:duotone>
              <a:schemeClr val="accent5">
                <a:hueOff val="-6729641"/>
                <a:satOff val="-22947"/>
                <a:lumOff val="-3823"/>
                <a:alphaOff val="0"/>
                <a:shade val="20000"/>
                <a:satMod val="200000"/>
              </a:schemeClr>
              <a:schemeClr val="accent5">
                <a:hueOff val="-6729641"/>
                <a:satOff val="-22947"/>
                <a:lumOff val="-3823"/>
                <a:alphaOff val="0"/>
                <a:tint val="12000"/>
                <a:satMod val="190000"/>
              </a:schemeClr>
            </a:duotone>
          </a:blip>
          <a:srcRect/>
          <a:stretch>
            <a:fillRect t="-2000" b="-2000"/>
          </a:stretch>
        </a:blipFill>
      </dgm:spPr>
    </dgm:pt>
    <dgm:pt modelId="{193E3578-3150-B746-A463-E5E4A83D3D3F}" type="pres">
      <dgm:prSet presAssocID="{1C4B460A-B3CB-3E4E-B6CD-07EC23BF0808}" presName="text" presStyleLbl="node1" presStyleIdx="3" presStyleCnt="4">
        <dgm:presLayoutVars>
          <dgm:bulletEnabled val="1"/>
        </dgm:presLayoutVars>
      </dgm:prSet>
      <dgm:spPr/>
    </dgm:pt>
  </dgm:ptLst>
  <dgm:cxnLst>
    <dgm:cxn modelId="{4C2FCD07-BEC4-3344-B929-B7D3BD0FA1C3}" srcId="{F8DEC8F4-10EB-554D-8848-EA926CD7550F}" destId="{F4CDB706-8F66-684D-92F9-C192B927EAAE}" srcOrd="2" destOrd="0" parTransId="{C4BCA513-CD5C-3E45-A2F9-66BBC315E028}" sibTransId="{BDDC24D2-3AF6-8F42-B783-C77A22A5D2D3}"/>
    <dgm:cxn modelId="{4923F62B-16B2-2D49-ABE0-C71D1F83AAFB}" srcId="{F8DEC8F4-10EB-554D-8848-EA926CD7550F}" destId="{FAD835D5-E466-0540-83C7-A3994E142EAB}" srcOrd="0" destOrd="0" parTransId="{46DECA11-1972-1A4B-80D4-3599A6BAFFE6}" sibTransId="{9AEB82A7-0FFD-A34F-B46F-5A03E8840AE9}"/>
    <dgm:cxn modelId="{1DE0B030-B084-C841-BE82-25C9576A4C40}" type="presOf" srcId="{1C4B460A-B3CB-3E4E-B6CD-07EC23BF0808}" destId="{193E3578-3150-B746-A463-E5E4A83D3D3F}" srcOrd="1" destOrd="0" presId="urn:microsoft.com/office/officeart/2005/8/layout/vList4"/>
    <dgm:cxn modelId="{C5B8B14F-0C95-294F-8363-1CD6EA4A0459}" type="presOf" srcId="{1C4B460A-B3CB-3E4E-B6CD-07EC23BF0808}" destId="{17A276D7-18CE-B24E-8190-6F5D98AC1ECC}" srcOrd="0" destOrd="0" presId="urn:microsoft.com/office/officeart/2005/8/layout/vList4"/>
    <dgm:cxn modelId="{597AAB5E-367B-8941-8CFF-116CDC5E08CF}" type="presOf" srcId="{F4CDB706-8F66-684D-92F9-C192B927EAAE}" destId="{A9A7035E-65E1-A24E-AB37-FA3425893FD2}" srcOrd="1" destOrd="0" presId="urn:microsoft.com/office/officeart/2005/8/layout/vList4"/>
    <dgm:cxn modelId="{9976E462-3A42-4F41-A2BF-C19A4CE53CB1}" type="presOf" srcId="{CA54B81F-3EE6-C047-9508-315F4CFEF6EF}" destId="{157A6599-AABC-3D4F-AB3D-D84E31C89ECB}" srcOrd="1" destOrd="0" presId="urn:microsoft.com/office/officeart/2005/8/layout/vList4"/>
    <dgm:cxn modelId="{09D8EA78-19A8-3A49-B30E-DD0D74B1D926}" srcId="{F8DEC8F4-10EB-554D-8848-EA926CD7550F}" destId="{1C4B460A-B3CB-3E4E-B6CD-07EC23BF0808}" srcOrd="3" destOrd="0" parTransId="{70821815-92C6-E44E-A7F8-639F4D022249}" sibTransId="{A3EF295B-0873-6743-AE2D-DF06FDD897D6}"/>
    <dgm:cxn modelId="{93827884-B2BA-C048-BE47-A09441699E8B}" type="presOf" srcId="{FAD835D5-E466-0540-83C7-A3994E142EAB}" destId="{0491D967-4328-604B-9ACD-DCDE95D2CC9A}" srcOrd="1" destOrd="0" presId="urn:microsoft.com/office/officeart/2005/8/layout/vList4"/>
    <dgm:cxn modelId="{EBCFAB84-9A61-004D-A7B4-1BA33D4CEEF7}" srcId="{F8DEC8F4-10EB-554D-8848-EA926CD7550F}" destId="{CA54B81F-3EE6-C047-9508-315F4CFEF6EF}" srcOrd="1" destOrd="0" parTransId="{7B98396B-CF3D-3F4C-87B5-B23BF82FC278}" sibTransId="{AAD0CD75-44AB-5B4F-9511-A07745929E7C}"/>
    <dgm:cxn modelId="{140716D7-7C30-EB49-AA0C-990F5467BE75}" type="presOf" srcId="{F8DEC8F4-10EB-554D-8848-EA926CD7550F}" destId="{E08F5EB8-CDF2-FD40-8CDF-28D61CFB107E}" srcOrd="0" destOrd="0" presId="urn:microsoft.com/office/officeart/2005/8/layout/vList4"/>
    <dgm:cxn modelId="{85B4D9E7-092F-9845-AD05-31897FB5490C}" type="presOf" srcId="{FAD835D5-E466-0540-83C7-A3994E142EAB}" destId="{9F3A3F55-6F9C-534F-BA08-DA6996759A16}" srcOrd="0" destOrd="0" presId="urn:microsoft.com/office/officeart/2005/8/layout/vList4"/>
    <dgm:cxn modelId="{6190EDEC-DDDA-5644-9571-915B29F01B9A}" type="presOf" srcId="{CA54B81F-3EE6-C047-9508-315F4CFEF6EF}" destId="{D122232B-16ED-2F4D-A04B-598FE5EEE40D}" srcOrd="0" destOrd="0" presId="urn:microsoft.com/office/officeart/2005/8/layout/vList4"/>
    <dgm:cxn modelId="{AB4435F8-7D51-074C-92AF-0F3B795D23BF}" type="presOf" srcId="{F4CDB706-8F66-684D-92F9-C192B927EAAE}" destId="{2A8BA3CF-5CCA-9B48-B7A7-CC5F6DB3F4FE}" srcOrd="0" destOrd="0" presId="urn:microsoft.com/office/officeart/2005/8/layout/vList4"/>
    <dgm:cxn modelId="{DAF2993E-DDF4-9C47-A149-3DE2E5AF5637}" type="presParOf" srcId="{E08F5EB8-CDF2-FD40-8CDF-28D61CFB107E}" destId="{2048DD0D-15B1-544C-B87D-BB262BE61396}" srcOrd="0" destOrd="0" presId="urn:microsoft.com/office/officeart/2005/8/layout/vList4"/>
    <dgm:cxn modelId="{3169E584-D225-4243-8D37-61FA25E5FC82}" type="presParOf" srcId="{2048DD0D-15B1-544C-B87D-BB262BE61396}" destId="{9F3A3F55-6F9C-534F-BA08-DA6996759A16}" srcOrd="0" destOrd="0" presId="urn:microsoft.com/office/officeart/2005/8/layout/vList4"/>
    <dgm:cxn modelId="{D91C4CA9-2A32-0243-9C32-039B09C4EFB7}" type="presParOf" srcId="{2048DD0D-15B1-544C-B87D-BB262BE61396}" destId="{4BB88C7C-6F7B-224B-B119-B1DBF35E0B42}" srcOrd="1" destOrd="0" presId="urn:microsoft.com/office/officeart/2005/8/layout/vList4"/>
    <dgm:cxn modelId="{DF50AAE9-5CB4-5245-83B5-2931D418699E}" type="presParOf" srcId="{2048DD0D-15B1-544C-B87D-BB262BE61396}" destId="{0491D967-4328-604B-9ACD-DCDE95D2CC9A}" srcOrd="2" destOrd="0" presId="urn:microsoft.com/office/officeart/2005/8/layout/vList4"/>
    <dgm:cxn modelId="{DF0C1C19-EB5A-5248-9009-259F6CBFE420}" type="presParOf" srcId="{E08F5EB8-CDF2-FD40-8CDF-28D61CFB107E}" destId="{92983463-658B-B646-A3B0-AAD52D8152B1}" srcOrd="1" destOrd="0" presId="urn:microsoft.com/office/officeart/2005/8/layout/vList4"/>
    <dgm:cxn modelId="{1616A4A6-5D3A-2F41-BACC-E52C1FB63DC1}" type="presParOf" srcId="{E08F5EB8-CDF2-FD40-8CDF-28D61CFB107E}" destId="{0435F30B-A6E3-DB4D-B8E6-F90FA75BE30E}" srcOrd="2" destOrd="0" presId="urn:microsoft.com/office/officeart/2005/8/layout/vList4"/>
    <dgm:cxn modelId="{53719F12-D22A-2042-AB8D-9B0944968A88}" type="presParOf" srcId="{0435F30B-A6E3-DB4D-B8E6-F90FA75BE30E}" destId="{D122232B-16ED-2F4D-A04B-598FE5EEE40D}" srcOrd="0" destOrd="0" presId="urn:microsoft.com/office/officeart/2005/8/layout/vList4"/>
    <dgm:cxn modelId="{CD39CD96-E58C-8C4E-B0FB-EA9DAF5E7E2A}" type="presParOf" srcId="{0435F30B-A6E3-DB4D-B8E6-F90FA75BE30E}" destId="{03DE944B-78B8-D646-B295-6E2AF1B9A1A0}" srcOrd="1" destOrd="0" presId="urn:microsoft.com/office/officeart/2005/8/layout/vList4"/>
    <dgm:cxn modelId="{058862C0-2E2F-484C-8BB9-050FAB9B3E60}" type="presParOf" srcId="{0435F30B-A6E3-DB4D-B8E6-F90FA75BE30E}" destId="{157A6599-AABC-3D4F-AB3D-D84E31C89ECB}" srcOrd="2" destOrd="0" presId="urn:microsoft.com/office/officeart/2005/8/layout/vList4"/>
    <dgm:cxn modelId="{9972EAD3-5B1F-9843-9485-CAE7389DFBAE}" type="presParOf" srcId="{E08F5EB8-CDF2-FD40-8CDF-28D61CFB107E}" destId="{08D919C0-BBF8-DE45-8843-E32267C36382}" srcOrd="3" destOrd="0" presId="urn:microsoft.com/office/officeart/2005/8/layout/vList4"/>
    <dgm:cxn modelId="{A3C40D86-BE64-F240-9735-9889B66CA913}" type="presParOf" srcId="{E08F5EB8-CDF2-FD40-8CDF-28D61CFB107E}" destId="{8CF449D1-CB2E-1F4A-A935-37AC56D76A47}" srcOrd="4" destOrd="0" presId="urn:microsoft.com/office/officeart/2005/8/layout/vList4"/>
    <dgm:cxn modelId="{B44A879B-4524-B641-AF15-1D13FCF1A299}" type="presParOf" srcId="{8CF449D1-CB2E-1F4A-A935-37AC56D76A47}" destId="{2A8BA3CF-5CCA-9B48-B7A7-CC5F6DB3F4FE}" srcOrd="0" destOrd="0" presId="urn:microsoft.com/office/officeart/2005/8/layout/vList4"/>
    <dgm:cxn modelId="{1828739F-58B0-1E4D-A0EC-C169E4034CF4}" type="presParOf" srcId="{8CF449D1-CB2E-1F4A-A935-37AC56D76A47}" destId="{BC8299C7-3B73-CB42-A887-A38E8B617AAC}" srcOrd="1" destOrd="0" presId="urn:microsoft.com/office/officeart/2005/8/layout/vList4"/>
    <dgm:cxn modelId="{0791DC24-57FB-B648-8374-D91B77319B0D}" type="presParOf" srcId="{8CF449D1-CB2E-1F4A-A935-37AC56D76A47}" destId="{A9A7035E-65E1-A24E-AB37-FA3425893FD2}" srcOrd="2" destOrd="0" presId="urn:microsoft.com/office/officeart/2005/8/layout/vList4"/>
    <dgm:cxn modelId="{1D9E784D-194E-5F47-89AC-4362BD40ABBA}" type="presParOf" srcId="{E08F5EB8-CDF2-FD40-8CDF-28D61CFB107E}" destId="{68EEF7A8-4CFE-494C-9E0C-8C759E43660B}" srcOrd="5" destOrd="0" presId="urn:microsoft.com/office/officeart/2005/8/layout/vList4"/>
    <dgm:cxn modelId="{6ACFC422-1133-4240-9E95-AB3A9440801C}" type="presParOf" srcId="{E08F5EB8-CDF2-FD40-8CDF-28D61CFB107E}" destId="{5EA45AAA-3DB4-9B4E-A261-12F7F709E0B0}" srcOrd="6" destOrd="0" presId="urn:microsoft.com/office/officeart/2005/8/layout/vList4"/>
    <dgm:cxn modelId="{78EC5DE3-1FE7-2A4A-888F-3852ECD6A278}" type="presParOf" srcId="{5EA45AAA-3DB4-9B4E-A261-12F7F709E0B0}" destId="{17A276D7-18CE-B24E-8190-6F5D98AC1ECC}" srcOrd="0" destOrd="0" presId="urn:microsoft.com/office/officeart/2005/8/layout/vList4"/>
    <dgm:cxn modelId="{0AF4CB90-1A6C-C541-A451-4CBA1742731B}" type="presParOf" srcId="{5EA45AAA-3DB4-9B4E-A261-12F7F709E0B0}" destId="{21FBD7F7-A55E-724A-8F33-11AB8FB3A3AC}" srcOrd="1" destOrd="0" presId="urn:microsoft.com/office/officeart/2005/8/layout/vList4"/>
    <dgm:cxn modelId="{F25EF8DA-0D0B-404C-9220-CC824E38270C}" type="presParOf" srcId="{5EA45AAA-3DB4-9B4E-A261-12F7F709E0B0}" destId="{193E3578-3150-B746-A463-E5E4A83D3D3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BC572A3-8A16-0144-8119-AE311B9AF358}" type="doc">
      <dgm:prSet loTypeId="urn:microsoft.com/office/officeart/2005/8/layout/venn1" loCatId="" qsTypeId="urn:microsoft.com/office/officeart/2005/8/quickstyle/simple1" qsCatId="simple" csTypeId="urn:microsoft.com/office/officeart/2005/8/colors/colorful4" csCatId="colorful" phldr="1"/>
      <dgm:spPr/>
    </dgm:pt>
    <dgm:pt modelId="{EF786EAA-B2F4-F743-A97D-3200C8B2893F}">
      <dgm:prSet phldrT="[Text]" custT="1"/>
      <dgm:spPr/>
      <dgm:t>
        <a:bodyPr anchor="t"/>
        <a:lstStyle/>
        <a:p>
          <a:pPr algn="ctr"/>
          <a:r>
            <a:rPr lang="en-US" sz="3200" dirty="0"/>
            <a:t>DMA</a:t>
          </a:r>
        </a:p>
      </dgm:t>
    </dgm:pt>
    <dgm:pt modelId="{7661198A-3677-A347-9B20-3EB631CCF9E8}" type="parTrans" cxnId="{2853B80C-8801-AD43-9928-3D929D282C91}">
      <dgm:prSet/>
      <dgm:spPr/>
      <dgm:t>
        <a:bodyPr/>
        <a:lstStyle/>
        <a:p>
          <a:endParaRPr lang="en-US"/>
        </a:p>
      </dgm:t>
    </dgm:pt>
    <dgm:pt modelId="{33FFB868-F448-9A4F-8271-25B27CC5D05F}" type="sibTrans" cxnId="{2853B80C-8801-AD43-9928-3D929D282C91}">
      <dgm:prSet/>
      <dgm:spPr/>
      <dgm:t>
        <a:bodyPr/>
        <a:lstStyle/>
        <a:p>
          <a:endParaRPr lang="en-US"/>
        </a:p>
      </dgm:t>
    </dgm:pt>
    <dgm:pt modelId="{582BB2B2-A7F8-7D4D-A523-575A9FD3220B}">
      <dgm:prSet phldrT="[Text]" custT="1"/>
      <dgm:spPr/>
      <dgm:t>
        <a:bodyPr anchor="t"/>
        <a:lstStyle/>
        <a:p>
          <a:pPr algn="ctr"/>
          <a:r>
            <a:rPr lang="en-US" sz="3000" dirty="0"/>
            <a:t>Antitrust</a:t>
          </a:r>
        </a:p>
      </dgm:t>
    </dgm:pt>
    <dgm:pt modelId="{C8DD011E-EF17-9040-98D8-57B7FE3CAA9B}" type="parTrans" cxnId="{E89C35E9-A738-124C-9343-00D153AF5A90}">
      <dgm:prSet/>
      <dgm:spPr/>
      <dgm:t>
        <a:bodyPr/>
        <a:lstStyle/>
        <a:p>
          <a:endParaRPr lang="en-US"/>
        </a:p>
      </dgm:t>
    </dgm:pt>
    <dgm:pt modelId="{B2472921-0DDC-EB46-ADB2-D1BE64069D8F}" type="sibTrans" cxnId="{E89C35E9-A738-124C-9343-00D153AF5A90}">
      <dgm:prSet/>
      <dgm:spPr/>
      <dgm:t>
        <a:bodyPr/>
        <a:lstStyle/>
        <a:p>
          <a:endParaRPr lang="en-US"/>
        </a:p>
      </dgm:t>
    </dgm:pt>
    <dgm:pt modelId="{6638FB59-3EDC-4B4A-AC3B-2861D61AA6C7}">
      <dgm:prSet phldrT="[Text]" custT="1"/>
      <dgm:spPr/>
      <dgm:t>
        <a:bodyPr anchor="t"/>
        <a:lstStyle/>
        <a:p>
          <a:pPr algn="l"/>
          <a:r>
            <a:rPr lang="en-US" sz="2400" dirty="0"/>
            <a:t>Ex Ante</a:t>
          </a:r>
        </a:p>
      </dgm:t>
    </dgm:pt>
    <dgm:pt modelId="{DF1DC22F-DAB1-244E-9099-5C788A90903D}" type="parTrans" cxnId="{2ED52A6C-93A8-284B-ABC6-36450FED4D00}">
      <dgm:prSet/>
      <dgm:spPr/>
      <dgm:t>
        <a:bodyPr/>
        <a:lstStyle/>
        <a:p>
          <a:endParaRPr lang="en-US"/>
        </a:p>
      </dgm:t>
    </dgm:pt>
    <dgm:pt modelId="{E2F8BAB4-3D5C-EE42-BF07-96D22650818D}" type="sibTrans" cxnId="{2ED52A6C-93A8-284B-ABC6-36450FED4D00}">
      <dgm:prSet/>
      <dgm:spPr/>
      <dgm:t>
        <a:bodyPr/>
        <a:lstStyle/>
        <a:p>
          <a:endParaRPr lang="en-US"/>
        </a:p>
      </dgm:t>
    </dgm:pt>
    <dgm:pt modelId="{D828C371-4D49-7A44-B7C9-312545AB623D}">
      <dgm:prSet phldrT="[Text]" custT="1"/>
      <dgm:spPr/>
      <dgm:t>
        <a:bodyPr anchor="t"/>
        <a:lstStyle/>
        <a:p>
          <a:pPr algn="l"/>
          <a:r>
            <a:rPr lang="en-US" sz="2400" dirty="0"/>
            <a:t>Ex Post</a:t>
          </a:r>
        </a:p>
      </dgm:t>
    </dgm:pt>
    <dgm:pt modelId="{3E0400B3-4E31-3F4C-9B6F-B1DDA3720D74}" type="parTrans" cxnId="{91911FD8-2337-194E-9FAC-21D0298839B2}">
      <dgm:prSet/>
      <dgm:spPr/>
      <dgm:t>
        <a:bodyPr/>
        <a:lstStyle/>
        <a:p>
          <a:endParaRPr lang="en-US"/>
        </a:p>
      </dgm:t>
    </dgm:pt>
    <dgm:pt modelId="{0C1C8814-9331-804A-82C5-CF1CADFF2585}" type="sibTrans" cxnId="{91911FD8-2337-194E-9FAC-21D0298839B2}">
      <dgm:prSet/>
      <dgm:spPr/>
      <dgm:t>
        <a:bodyPr/>
        <a:lstStyle/>
        <a:p>
          <a:endParaRPr lang="en-US"/>
        </a:p>
      </dgm:t>
    </dgm:pt>
    <dgm:pt modelId="{45F5772C-9732-EF49-B13A-A6753BAA463C}">
      <dgm:prSet phldrT="[Text]" custT="1"/>
      <dgm:spPr/>
      <dgm:t>
        <a:bodyPr anchor="t"/>
        <a:lstStyle/>
        <a:p>
          <a:pPr algn="l"/>
          <a:r>
            <a:rPr lang="en-US" sz="2400" dirty="0"/>
            <a:t>Slower, case-specific</a:t>
          </a:r>
        </a:p>
      </dgm:t>
    </dgm:pt>
    <dgm:pt modelId="{046AD8D9-75F3-C94B-B420-3C84536ACADA}" type="parTrans" cxnId="{9D2943EC-5F46-1649-904D-ACBFBE1979C3}">
      <dgm:prSet/>
      <dgm:spPr/>
      <dgm:t>
        <a:bodyPr/>
        <a:lstStyle/>
        <a:p>
          <a:endParaRPr lang="en-US"/>
        </a:p>
      </dgm:t>
    </dgm:pt>
    <dgm:pt modelId="{B834A68F-8BAF-394A-8889-7EBBCCF68422}" type="sibTrans" cxnId="{9D2943EC-5F46-1649-904D-ACBFBE1979C3}">
      <dgm:prSet/>
      <dgm:spPr/>
      <dgm:t>
        <a:bodyPr/>
        <a:lstStyle/>
        <a:p>
          <a:endParaRPr lang="en-US"/>
        </a:p>
      </dgm:t>
    </dgm:pt>
    <dgm:pt modelId="{C6753A53-5117-F741-B8B6-FAE369BC2EB6}">
      <dgm:prSet phldrT="[Text]" custT="1"/>
      <dgm:spPr/>
      <dgm:t>
        <a:bodyPr anchor="t"/>
        <a:lstStyle/>
        <a:p>
          <a:pPr algn="l"/>
          <a:r>
            <a:rPr lang="en-US" sz="2400" dirty="0"/>
            <a:t>Designates gatekeepers</a:t>
          </a:r>
        </a:p>
      </dgm:t>
    </dgm:pt>
    <dgm:pt modelId="{E04CE07B-AA1B-094E-9D05-B11AC35C72EF}" type="parTrans" cxnId="{0834E714-4753-F243-9F4A-6A55E2353B2D}">
      <dgm:prSet/>
      <dgm:spPr/>
      <dgm:t>
        <a:bodyPr/>
        <a:lstStyle/>
        <a:p>
          <a:endParaRPr lang="en-US"/>
        </a:p>
      </dgm:t>
    </dgm:pt>
    <dgm:pt modelId="{FFA66C24-8D06-8B46-96C2-BD206ABBA4CF}" type="sibTrans" cxnId="{0834E714-4753-F243-9F4A-6A55E2353B2D}">
      <dgm:prSet/>
      <dgm:spPr/>
      <dgm:t>
        <a:bodyPr/>
        <a:lstStyle/>
        <a:p>
          <a:endParaRPr lang="en-US"/>
        </a:p>
      </dgm:t>
    </dgm:pt>
    <dgm:pt modelId="{54C4E43F-5A18-3143-9E85-8645234A6248}">
      <dgm:prSet phldrT="[Text]" custT="1"/>
      <dgm:spPr/>
      <dgm:t>
        <a:bodyPr anchor="t"/>
        <a:lstStyle/>
        <a:p>
          <a:pPr algn="l"/>
          <a:r>
            <a:rPr lang="en-US" sz="2400" dirty="0"/>
            <a:t>General remedies</a:t>
          </a:r>
        </a:p>
      </dgm:t>
    </dgm:pt>
    <dgm:pt modelId="{3678F683-712D-4A40-9312-893169875145}" type="parTrans" cxnId="{FF7D3496-BCB7-354D-81D5-9A499F03F647}">
      <dgm:prSet/>
      <dgm:spPr/>
      <dgm:t>
        <a:bodyPr/>
        <a:lstStyle/>
        <a:p>
          <a:endParaRPr lang="en-US"/>
        </a:p>
      </dgm:t>
    </dgm:pt>
    <dgm:pt modelId="{6B8C6DC3-FBE7-7444-A45E-5F1DEA9C6F26}" type="sibTrans" cxnId="{FF7D3496-BCB7-354D-81D5-9A499F03F647}">
      <dgm:prSet/>
      <dgm:spPr/>
      <dgm:t>
        <a:bodyPr/>
        <a:lstStyle/>
        <a:p>
          <a:endParaRPr lang="en-US"/>
        </a:p>
      </dgm:t>
    </dgm:pt>
    <dgm:pt modelId="{E5B7CB5E-3470-2F4F-9C11-5B106B5FE215}">
      <dgm:prSet phldrT="[Text]" custT="1"/>
      <dgm:spPr/>
      <dgm:t>
        <a:bodyPr anchor="t"/>
        <a:lstStyle/>
        <a:p>
          <a:pPr algn="l"/>
          <a:r>
            <a:rPr lang="en-US" sz="2400" dirty="0"/>
            <a:t>Case-specific remedies</a:t>
          </a:r>
        </a:p>
      </dgm:t>
    </dgm:pt>
    <dgm:pt modelId="{D14249A3-7D06-9241-A8B8-3228FAF8C326}" type="parTrans" cxnId="{3995288E-5287-7F48-9DE7-0283ED0B8C27}">
      <dgm:prSet/>
      <dgm:spPr/>
      <dgm:t>
        <a:bodyPr/>
        <a:lstStyle/>
        <a:p>
          <a:endParaRPr lang="en-US"/>
        </a:p>
      </dgm:t>
    </dgm:pt>
    <dgm:pt modelId="{DA8040B9-0951-4B43-B608-865A0048FE27}" type="sibTrans" cxnId="{3995288E-5287-7F48-9DE7-0283ED0B8C27}">
      <dgm:prSet/>
      <dgm:spPr/>
      <dgm:t>
        <a:bodyPr/>
        <a:lstStyle/>
        <a:p>
          <a:endParaRPr lang="en-US"/>
        </a:p>
      </dgm:t>
    </dgm:pt>
    <dgm:pt modelId="{61619375-CD87-E248-B380-3B70B6AE66AD}">
      <dgm:prSet phldrT="[Text]" custT="1"/>
      <dgm:spPr/>
      <dgm:t>
        <a:bodyPr anchor="t"/>
        <a:lstStyle/>
        <a:p>
          <a:pPr algn="l"/>
          <a:r>
            <a:rPr lang="en-US" sz="2400" dirty="0"/>
            <a:t>Silent on cartels and abuse of economic dependence</a:t>
          </a:r>
        </a:p>
      </dgm:t>
    </dgm:pt>
    <dgm:pt modelId="{9B952163-ADFD-D542-B0AB-DF62D0DA8A85}" type="parTrans" cxnId="{5AEC0D8A-D0BB-3D40-AB6E-9E18DC22DC98}">
      <dgm:prSet/>
      <dgm:spPr/>
      <dgm:t>
        <a:bodyPr/>
        <a:lstStyle/>
        <a:p>
          <a:endParaRPr lang="en-US"/>
        </a:p>
      </dgm:t>
    </dgm:pt>
    <dgm:pt modelId="{97E17DF8-8BCF-524A-8ED4-1F70684707DA}" type="sibTrans" cxnId="{5AEC0D8A-D0BB-3D40-AB6E-9E18DC22DC98}">
      <dgm:prSet/>
      <dgm:spPr/>
      <dgm:t>
        <a:bodyPr/>
        <a:lstStyle/>
        <a:p>
          <a:endParaRPr lang="en-US"/>
        </a:p>
      </dgm:t>
    </dgm:pt>
    <dgm:pt modelId="{D5E2922C-5B7B-A740-9138-57E0256E2E89}">
      <dgm:prSet phldrT="[Text]" custT="1"/>
      <dgm:spPr/>
      <dgm:t>
        <a:bodyPr anchor="t"/>
        <a:lstStyle/>
        <a:p>
          <a:pPr algn="l"/>
          <a:r>
            <a:rPr lang="en-US" sz="2400" dirty="0"/>
            <a:t>Essential tool for merger control</a:t>
          </a:r>
        </a:p>
      </dgm:t>
    </dgm:pt>
    <dgm:pt modelId="{A10688F0-7EE3-4644-A6C5-B6EAE1240E26}" type="parTrans" cxnId="{7377DFE1-8A83-1A46-A01E-3371E9F4AD61}">
      <dgm:prSet/>
      <dgm:spPr/>
    </dgm:pt>
    <dgm:pt modelId="{8840D91C-589A-F842-ACEC-31410D192B67}" type="sibTrans" cxnId="{7377DFE1-8A83-1A46-A01E-3371E9F4AD61}">
      <dgm:prSet/>
      <dgm:spPr/>
    </dgm:pt>
    <dgm:pt modelId="{7C36FDEA-9A5C-F347-8D21-BC052CF5E6BC}">
      <dgm:prSet phldrT="[Text]" custT="1"/>
      <dgm:spPr/>
      <dgm:t>
        <a:bodyPr anchor="t"/>
        <a:lstStyle/>
        <a:p>
          <a:pPr algn="l"/>
          <a:r>
            <a:rPr lang="en-US" sz="2400" dirty="0"/>
            <a:t>Can reach novel/new forms of conduct that legislation did not anticipate</a:t>
          </a:r>
        </a:p>
      </dgm:t>
    </dgm:pt>
    <dgm:pt modelId="{2A91E703-73CF-F844-8007-7A723C7F1F70}" type="parTrans" cxnId="{ADEC3C68-41C7-D746-AB73-F514D17DBB95}">
      <dgm:prSet/>
      <dgm:spPr/>
    </dgm:pt>
    <dgm:pt modelId="{53F720FB-A625-B04B-9CA9-AFF69CD13AAB}" type="sibTrans" cxnId="{ADEC3C68-41C7-D746-AB73-F514D17DBB95}">
      <dgm:prSet/>
      <dgm:spPr/>
    </dgm:pt>
    <dgm:pt modelId="{A03A8726-2278-0E4F-98E3-B300F5053F10}" type="pres">
      <dgm:prSet presAssocID="{5BC572A3-8A16-0144-8119-AE311B9AF358}" presName="compositeShape" presStyleCnt="0">
        <dgm:presLayoutVars>
          <dgm:chMax val="7"/>
          <dgm:dir/>
          <dgm:resizeHandles val="exact"/>
        </dgm:presLayoutVars>
      </dgm:prSet>
      <dgm:spPr/>
    </dgm:pt>
    <dgm:pt modelId="{131B0225-70AB-5342-9401-685E2BF63565}" type="pres">
      <dgm:prSet presAssocID="{EF786EAA-B2F4-F743-A97D-3200C8B2893F}" presName="circ1" presStyleLbl="vennNode1" presStyleIdx="0" presStyleCnt="2"/>
      <dgm:spPr/>
    </dgm:pt>
    <dgm:pt modelId="{531CBB94-0079-0D4F-BDBB-38263CD6B1D1}" type="pres">
      <dgm:prSet presAssocID="{EF786EAA-B2F4-F743-A97D-3200C8B2893F}" presName="circ1Tx" presStyleLbl="revTx" presStyleIdx="0" presStyleCnt="0">
        <dgm:presLayoutVars>
          <dgm:chMax val="0"/>
          <dgm:chPref val="0"/>
          <dgm:bulletEnabled val="1"/>
        </dgm:presLayoutVars>
      </dgm:prSet>
      <dgm:spPr/>
    </dgm:pt>
    <dgm:pt modelId="{5DDAAB84-A7DF-E045-9CE4-7089CBDF431B}" type="pres">
      <dgm:prSet presAssocID="{582BB2B2-A7F8-7D4D-A523-575A9FD3220B}" presName="circ2" presStyleLbl="vennNode1" presStyleIdx="1" presStyleCnt="2"/>
      <dgm:spPr/>
    </dgm:pt>
    <dgm:pt modelId="{83297C64-0C13-9749-ADE6-D2EDF6D5B5CD}" type="pres">
      <dgm:prSet presAssocID="{582BB2B2-A7F8-7D4D-A523-575A9FD3220B}" presName="circ2Tx" presStyleLbl="revTx" presStyleIdx="0" presStyleCnt="0">
        <dgm:presLayoutVars>
          <dgm:chMax val="0"/>
          <dgm:chPref val="0"/>
          <dgm:bulletEnabled val="1"/>
        </dgm:presLayoutVars>
      </dgm:prSet>
      <dgm:spPr/>
    </dgm:pt>
  </dgm:ptLst>
  <dgm:cxnLst>
    <dgm:cxn modelId="{2BB6D407-4C72-634E-BFF8-EC4352E628AD}" type="presOf" srcId="{6638FB59-3EDC-4B4A-AC3B-2861D61AA6C7}" destId="{531CBB94-0079-0D4F-BDBB-38263CD6B1D1}" srcOrd="1" destOrd="1" presId="urn:microsoft.com/office/officeart/2005/8/layout/venn1"/>
    <dgm:cxn modelId="{4DAD520A-FA99-C846-BB39-EDC99640DC93}" type="presOf" srcId="{D828C371-4D49-7A44-B7C9-312545AB623D}" destId="{5DDAAB84-A7DF-E045-9CE4-7089CBDF431B}" srcOrd="0" destOrd="1" presId="urn:microsoft.com/office/officeart/2005/8/layout/venn1"/>
    <dgm:cxn modelId="{2853B80C-8801-AD43-9928-3D929D282C91}" srcId="{5BC572A3-8A16-0144-8119-AE311B9AF358}" destId="{EF786EAA-B2F4-F743-A97D-3200C8B2893F}" srcOrd="0" destOrd="0" parTransId="{7661198A-3677-A347-9B20-3EB631CCF9E8}" sibTransId="{33FFB868-F448-9A4F-8271-25B27CC5D05F}"/>
    <dgm:cxn modelId="{C723E70F-3023-4946-AB96-7869ECA0EFCA}" type="presOf" srcId="{45F5772C-9732-EF49-B13A-A6753BAA463C}" destId="{83297C64-0C13-9749-ADE6-D2EDF6D5B5CD}" srcOrd="1" destOrd="2" presId="urn:microsoft.com/office/officeart/2005/8/layout/venn1"/>
    <dgm:cxn modelId="{0834E714-4753-F243-9F4A-6A55E2353B2D}" srcId="{EF786EAA-B2F4-F743-A97D-3200C8B2893F}" destId="{C6753A53-5117-F741-B8B6-FAE369BC2EB6}" srcOrd="1" destOrd="0" parTransId="{E04CE07B-AA1B-094E-9D05-B11AC35C72EF}" sibTransId="{FFA66C24-8D06-8B46-96C2-BD206ABBA4CF}"/>
    <dgm:cxn modelId="{F4793735-6293-C043-A955-0167DE79B48F}" type="presOf" srcId="{5BC572A3-8A16-0144-8119-AE311B9AF358}" destId="{A03A8726-2278-0E4F-98E3-B300F5053F10}" srcOrd="0" destOrd="0" presId="urn:microsoft.com/office/officeart/2005/8/layout/venn1"/>
    <dgm:cxn modelId="{572C1F36-DF1E-144B-9DCC-73EA3BFBB54E}" type="presOf" srcId="{61619375-CD87-E248-B380-3B70B6AE66AD}" destId="{131B0225-70AB-5342-9401-685E2BF63565}" srcOrd="0" destOrd="4" presId="urn:microsoft.com/office/officeart/2005/8/layout/venn1"/>
    <dgm:cxn modelId="{8A68393E-6811-8641-8571-C7EF55B9568E}" type="presOf" srcId="{54C4E43F-5A18-3143-9E85-8645234A6248}" destId="{131B0225-70AB-5342-9401-685E2BF63565}" srcOrd="0" destOrd="3" presId="urn:microsoft.com/office/officeart/2005/8/layout/venn1"/>
    <dgm:cxn modelId="{538F8E4A-E976-604E-9D63-D2ECAC19078D}" type="presOf" srcId="{E5B7CB5E-3470-2F4F-9C11-5B106B5FE215}" destId="{83297C64-0C13-9749-ADE6-D2EDF6D5B5CD}" srcOrd="1" destOrd="3" presId="urn:microsoft.com/office/officeart/2005/8/layout/venn1"/>
    <dgm:cxn modelId="{3D553655-E6F0-7245-97C0-9F70FAFE77E9}" type="presOf" srcId="{D5E2922C-5B7B-A740-9138-57E0256E2E89}" destId="{83297C64-0C13-9749-ADE6-D2EDF6D5B5CD}" srcOrd="1" destOrd="4" presId="urn:microsoft.com/office/officeart/2005/8/layout/venn1"/>
    <dgm:cxn modelId="{E09F265C-182B-1940-A756-C9B7F347F1E6}" type="presOf" srcId="{D5E2922C-5B7B-A740-9138-57E0256E2E89}" destId="{5DDAAB84-A7DF-E045-9CE4-7089CBDF431B}" srcOrd="0" destOrd="4" presId="urn:microsoft.com/office/officeart/2005/8/layout/venn1"/>
    <dgm:cxn modelId="{DD72AB64-BD7F-4847-8A53-261C829A9EBC}" type="presOf" srcId="{E5B7CB5E-3470-2F4F-9C11-5B106B5FE215}" destId="{5DDAAB84-A7DF-E045-9CE4-7089CBDF431B}" srcOrd="0" destOrd="3" presId="urn:microsoft.com/office/officeart/2005/8/layout/venn1"/>
    <dgm:cxn modelId="{ADEC3C68-41C7-D746-AB73-F514D17DBB95}" srcId="{582BB2B2-A7F8-7D4D-A523-575A9FD3220B}" destId="{7C36FDEA-9A5C-F347-8D21-BC052CF5E6BC}" srcOrd="4" destOrd="0" parTransId="{2A91E703-73CF-F844-8007-7A723C7F1F70}" sibTransId="{53F720FB-A625-B04B-9CA9-AFF69CD13AAB}"/>
    <dgm:cxn modelId="{2ED52A6C-93A8-284B-ABC6-36450FED4D00}" srcId="{EF786EAA-B2F4-F743-A97D-3200C8B2893F}" destId="{6638FB59-3EDC-4B4A-AC3B-2861D61AA6C7}" srcOrd="0" destOrd="0" parTransId="{DF1DC22F-DAB1-244E-9099-5C788A90903D}" sibTransId="{E2F8BAB4-3D5C-EE42-BF07-96D22650818D}"/>
    <dgm:cxn modelId="{C46E6B75-D2D4-E245-B061-4A3FDE7CE623}" type="presOf" srcId="{EF786EAA-B2F4-F743-A97D-3200C8B2893F}" destId="{531CBB94-0079-0D4F-BDBB-38263CD6B1D1}" srcOrd="1" destOrd="0" presId="urn:microsoft.com/office/officeart/2005/8/layout/venn1"/>
    <dgm:cxn modelId="{5AEC0D8A-D0BB-3D40-AB6E-9E18DC22DC98}" srcId="{EF786EAA-B2F4-F743-A97D-3200C8B2893F}" destId="{61619375-CD87-E248-B380-3B70B6AE66AD}" srcOrd="3" destOrd="0" parTransId="{9B952163-ADFD-D542-B0AB-DF62D0DA8A85}" sibTransId="{97E17DF8-8BCF-524A-8ED4-1F70684707DA}"/>
    <dgm:cxn modelId="{0B9C3C8B-92DB-274F-A7E5-272DFF5E7CE7}" type="presOf" srcId="{C6753A53-5117-F741-B8B6-FAE369BC2EB6}" destId="{531CBB94-0079-0D4F-BDBB-38263CD6B1D1}" srcOrd="1" destOrd="2" presId="urn:microsoft.com/office/officeart/2005/8/layout/venn1"/>
    <dgm:cxn modelId="{3995288E-5287-7F48-9DE7-0283ED0B8C27}" srcId="{582BB2B2-A7F8-7D4D-A523-575A9FD3220B}" destId="{E5B7CB5E-3470-2F4F-9C11-5B106B5FE215}" srcOrd="2" destOrd="0" parTransId="{D14249A3-7D06-9241-A8B8-3228FAF8C326}" sibTransId="{DA8040B9-0951-4B43-B608-865A0048FE27}"/>
    <dgm:cxn modelId="{42CB1592-5530-9C4A-869E-DA6AAA875577}" type="presOf" srcId="{61619375-CD87-E248-B380-3B70B6AE66AD}" destId="{531CBB94-0079-0D4F-BDBB-38263CD6B1D1}" srcOrd="1" destOrd="4" presId="urn:microsoft.com/office/officeart/2005/8/layout/venn1"/>
    <dgm:cxn modelId="{B2C9EB93-D333-8A4D-8A56-AE7E2F21D0F8}" type="presOf" srcId="{EF786EAA-B2F4-F743-A97D-3200C8B2893F}" destId="{131B0225-70AB-5342-9401-685E2BF63565}" srcOrd="0" destOrd="0" presId="urn:microsoft.com/office/officeart/2005/8/layout/venn1"/>
    <dgm:cxn modelId="{FF7D3496-BCB7-354D-81D5-9A499F03F647}" srcId="{EF786EAA-B2F4-F743-A97D-3200C8B2893F}" destId="{54C4E43F-5A18-3143-9E85-8645234A6248}" srcOrd="2" destOrd="0" parTransId="{3678F683-712D-4A40-9312-893169875145}" sibTransId="{6B8C6DC3-FBE7-7444-A45E-5F1DEA9C6F26}"/>
    <dgm:cxn modelId="{DD2455A0-D669-C04B-A151-6755D36B6376}" type="presOf" srcId="{582BB2B2-A7F8-7D4D-A523-575A9FD3220B}" destId="{5DDAAB84-A7DF-E045-9CE4-7089CBDF431B}" srcOrd="0" destOrd="0" presId="urn:microsoft.com/office/officeart/2005/8/layout/venn1"/>
    <dgm:cxn modelId="{261AE4B1-130E-4648-88D6-017F40C6C29E}" type="presOf" srcId="{45F5772C-9732-EF49-B13A-A6753BAA463C}" destId="{5DDAAB84-A7DF-E045-9CE4-7089CBDF431B}" srcOrd="0" destOrd="2" presId="urn:microsoft.com/office/officeart/2005/8/layout/venn1"/>
    <dgm:cxn modelId="{1DB018C4-0FC9-8741-AFD2-445338623FDC}" type="presOf" srcId="{7C36FDEA-9A5C-F347-8D21-BC052CF5E6BC}" destId="{5DDAAB84-A7DF-E045-9CE4-7089CBDF431B}" srcOrd="0" destOrd="5" presId="urn:microsoft.com/office/officeart/2005/8/layout/venn1"/>
    <dgm:cxn modelId="{073E70CE-84FA-9343-9F6F-6A5BFADE5750}" type="presOf" srcId="{7C36FDEA-9A5C-F347-8D21-BC052CF5E6BC}" destId="{83297C64-0C13-9749-ADE6-D2EDF6D5B5CD}" srcOrd="1" destOrd="5" presId="urn:microsoft.com/office/officeart/2005/8/layout/venn1"/>
    <dgm:cxn modelId="{91911FD8-2337-194E-9FAC-21D0298839B2}" srcId="{582BB2B2-A7F8-7D4D-A523-575A9FD3220B}" destId="{D828C371-4D49-7A44-B7C9-312545AB623D}" srcOrd="0" destOrd="0" parTransId="{3E0400B3-4E31-3F4C-9B6F-B1DDA3720D74}" sibTransId="{0C1C8814-9331-804A-82C5-CF1CADFF2585}"/>
    <dgm:cxn modelId="{7A4CD1DA-7BAC-F145-9B34-61689D7E2AFF}" type="presOf" srcId="{6638FB59-3EDC-4B4A-AC3B-2861D61AA6C7}" destId="{131B0225-70AB-5342-9401-685E2BF63565}" srcOrd="0" destOrd="1" presId="urn:microsoft.com/office/officeart/2005/8/layout/venn1"/>
    <dgm:cxn modelId="{DC353AE0-8C3A-6C4B-B480-C7CEFD5935D0}" type="presOf" srcId="{C6753A53-5117-F741-B8B6-FAE369BC2EB6}" destId="{131B0225-70AB-5342-9401-685E2BF63565}" srcOrd="0" destOrd="2" presId="urn:microsoft.com/office/officeart/2005/8/layout/venn1"/>
    <dgm:cxn modelId="{7377DFE1-8A83-1A46-A01E-3371E9F4AD61}" srcId="{582BB2B2-A7F8-7D4D-A523-575A9FD3220B}" destId="{D5E2922C-5B7B-A740-9138-57E0256E2E89}" srcOrd="3" destOrd="0" parTransId="{A10688F0-7EE3-4644-A6C5-B6EAE1240E26}" sibTransId="{8840D91C-589A-F842-ACEC-31410D192B67}"/>
    <dgm:cxn modelId="{E89C35E9-A738-124C-9343-00D153AF5A90}" srcId="{5BC572A3-8A16-0144-8119-AE311B9AF358}" destId="{582BB2B2-A7F8-7D4D-A523-575A9FD3220B}" srcOrd="1" destOrd="0" parTransId="{C8DD011E-EF17-9040-98D8-57B7FE3CAA9B}" sibTransId="{B2472921-0DDC-EB46-ADB2-D1BE64069D8F}"/>
    <dgm:cxn modelId="{9D2943EC-5F46-1649-904D-ACBFBE1979C3}" srcId="{582BB2B2-A7F8-7D4D-A523-575A9FD3220B}" destId="{45F5772C-9732-EF49-B13A-A6753BAA463C}" srcOrd="1" destOrd="0" parTransId="{046AD8D9-75F3-C94B-B420-3C84536ACADA}" sibTransId="{B834A68F-8BAF-394A-8889-7EBBCCF68422}"/>
    <dgm:cxn modelId="{C63973EE-D16B-5C4F-B940-56317A01B912}" type="presOf" srcId="{54C4E43F-5A18-3143-9E85-8645234A6248}" destId="{531CBB94-0079-0D4F-BDBB-38263CD6B1D1}" srcOrd="1" destOrd="3" presId="urn:microsoft.com/office/officeart/2005/8/layout/venn1"/>
    <dgm:cxn modelId="{B31ADDEF-4207-B24C-A245-23B67AB9E8FB}" type="presOf" srcId="{582BB2B2-A7F8-7D4D-A523-575A9FD3220B}" destId="{83297C64-0C13-9749-ADE6-D2EDF6D5B5CD}" srcOrd="1" destOrd="0" presId="urn:microsoft.com/office/officeart/2005/8/layout/venn1"/>
    <dgm:cxn modelId="{FFCE96F9-2818-8F47-8035-C16A24516533}" type="presOf" srcId="{D828C371-4D49-7A44-B7C9-312545AB623D}" destId="{83297C64-0C13-9749-ADE6-D2EDF6D5B5CD}" srcOrd="1" destOrd="1" presId="urn:microsoft.com/office/officeart/2005/8/layout/venn1"/>
    <dgm:cxn modelId="{D3F46CF9-A33B-5543-B56A-DA8BADEC9FA0}" type="presParOf" srcId="{A03A8726-2278-0E4F-98E3-B300F5053F10}" destId="{131B0225-70AB-5342-9401-685E2BF63565}" srcOrd="0" destOrd="0" presId="urn:microsoft.com/office/officeart/2005/8/layout/venn1"/>
    <dgm:cxn modelId="{0891E90E-7ABC-FD4C-B31C-F9F4531809AA}" type="presParOf" srcId="{A03A8726-2278-0E4F-98E3-B300F5053F10}" destId="{531CBB94-0079-0D4F-BDBB-38263CD6B1D1}" srcOrd="1" destOrd="0" presId="urn:microsoft.com/office/officeart/2005/8/layout/venn1"/>
    <dgm:cxn modelId="{12F34BDC-0F42-7A48-88E4-A0FF77DD6275}" type="presParOf" srcId="{A03A8726-2278-0E4F-98E3-B300F5053F10}" destId="{5DDAAB84-A7DF-E045-9CE4-7089CBDF431B}" srcOrd="2" destOrd="0" presId="urn:microsoft.com/office/officeart/2005/8/layout/venn1"/>
    <dgm:cxn modelId="{AAC89718-0482-A44E-AFEA-12FC6ABBCF41}" type="presParOf" srcId="{A03A8726-2278-0E4F-98E3-B300F5053F10}" destId="{83297C64-0C13-9749-ADE6-D2EDF6D5B5CD}"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20F88-7301-3E4B-8DC7-35F5E53D93E1}">
      <dsp:nvSpPr>
        <dsp:cNvPr id="0" name=""/>
        <dsp:cNvSpPr/>
      </dsp:nvSpPr>
      <dsp:spPr>
        <a:xfrm>
          <a:off x="0" y="1868"/>
          <a:ext cx="107033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52E3B-A36F-0B4B-B31F-3D9D73643A5F}">
      <dsp:nvSpPr>
        <dsp:cNvPr id="0" name=""/>
        <dsp:cNvSpPr/>
      </dsp:nvSpPr>
      <dsp:spPr>
        <a:xfrm>
          <a:off x="0" y="1868"/>
          <a:ext cx="10703312" cy="770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kern="1200" dirty="0"/>
            <a:t>The DMA is set to be published this month, with finalization of implementing regulations in December. Application of the DMA takes effect in </a:t>
          </a:r>
          <a:r>
            <a:rPr lang="en-US" sz="1500" b="1" kern="1200" dirty="0"/>
            <a:t>Spring</a:t>
          </a:r>
          <a:r>
            <a:rPr lang="en-US" sz="1500" b="0" kern="1200" dirty="0"/>
            <a:t> </a:t>
          </a:r>
          <a:r>
            <a:rPr lang="en-US" sz="1500" b="1" kern="1200" dirty="0"/>
            <a:t>2023</a:t>
          </a:r>
          <a:r>
            <a:rPr lang="en-US" sz="1500" b="0" kern="1200" dirty="0"/>
            <a:t>, and it will be enforced at the EU-level through the European Commission.</a:t>
          </a:r>
          <a:endParaRPr lang="en-US" sz="1500" kern="1200" dirty="0"/>
        </a:p>
      </dsp:txBody>
      <dsp:txXfrm>
        <a:off x="0" y="1868"/>
        <a:ext cx="10703312" cy="770727"/>
      </dsp:txXfrm>
    </dsp:sp>
    <dsp:sp modelId="{41A048FA-F7D0-194C-94E4-86CA69EE3BB7}">
      <dsp:nvSpPr>
        <dsp:cNvPr id="0" name=""/>
        <dsp:cNvSpPr/>
      </dsp:nvSpPr>
      <dsp:spPr>
        <a:xfrm>
          <a:off x="0" y="772595"/>
          <a:ext cx="107033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DA6F2-3AF1-C84D-B7BC-8CC0FBAF8A22}">
      <dsp:nvSpPr>
        <dsp:cNvPr id="0" name=""/>
        <dsp:cNvSpPr/>
      </dsp:nvSpPr>
      <dsp:spPr>
        <a:xfrm>
          <a:off x="0" y="772595"/>
          <a:ext cx="10703312" cy="634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kern="1200" dirty="0"/>
            <a:t>DMA provisions are meant as a </a:t>
          </a:r>
          <a:r>
            <a:rPr lang="en-US" sz="1500" b="1" kern="1200" dirty="0"/>
            <a:t>complementary tool to antitrust</a:t>
          </a:r>
          <a:r>
            <a:rPr lang="en-US" sz="1500" b="0" kern="1200" dirty="0"/>
            <a:t> based on observed limitations of EU antitrust enforcement actions against dominant platforms.</a:t>
          </a:r>
        </a:p>
      </dsp:txBody>
      <dsp:txXfrm>
        <a:off x="0" y="772595"/>
        <a:ext cx="10703312" cy="634352"/>
      </dsp:txXfrm>
    </dsp:sp>
    <dsp:sp modelId="{12C55876-A09B-F041-8903-E3EA1967F747}">
      <dsp:nvSpPr>
        <dsp:cNvPr id="0" name=""/>
        <dsp:cNvSpPr/>
      </dsp:nvSpPr>
      <dsp:spPr>
        <a:xfrm>
          <a:off x="0" y="1406948"/>
          <a:ext cx="107033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EE8895-C4B3-254E-A3F7-9A6FA652588D}">
      <dsp:nvSpPr>
        <dsp:cNvPr id="0" name=""/>
        <dsp:cNvSpPr/>
      </dsp:nvSpPr>
      <dsp:spPr>
        <a:xfrm>
          <a:off x="0" y="1406948"/>
          <a:ext cx="10703312" cy="80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The DMA is a </a:t>
          </a:r>
          <a:r>
            <a:rPr lang="en-US" sz="1500" b="1" kern="1200" dirty="0"/>
            <a:t>rules-based</a:t>
          </a:r>
          <a:r>
            <a:rPr lang="en-US" sz="1500" kern="1200" dirty="0"/>
            <a:t> approach to platform regulation, </a:t>
          </a:r>
          <a:r>
            <a:rPr lang="en-US" sz="1500" b="1" kern="1200" dirty="0"/>
            <a:t>not principles-based</a:t>
          </a:r>
          <a:r>
            <a:rPr lang="en-US" sz="1500" kern="1200" dirty="0"/>
            <a:t>. It thus specifies deadline-driven procedures, prohibitions on certain practices (e.g., contractual restrictions), and ex ante obligations (e.g., no self-preferencing), some of which may require technical implementations, to ensure </a:t>
          </a:r>
          <a:r>
            <a:rPr lang="en-US" sz="1500" b="1" kern="1200" dirty="0"/>
            <a:t>contestability and fairness.</a:t>
          </a:r>
        </a:p>
      </dsp:txBody>
      <dsp:txXfrm>
        <a:off x="0" y="1406948"/>
        <a:ext cx="10703312" cy="805048"/>
      </dsp:txXfrm>
    </dsp:sp>
    <dsp:sp modelId="{C16BC9AF-BD1F-B847-96D0-9E1A03FAA0A6}">
      <dsp:nvSpPr>
        <dsp:cNvPr id="0" name=""/>
        <dsp:cNvSpPr/>
      </dsp:nvSpPr>
      <dsp:spPr>
        <a:xfrm>
          <a:off x="0" y="2211997"/>
          <a:ext cx="107033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98A708-7DE0-2841-ADE7-501A09081175}">
      <dsp:nvSpPr>
        <dsp:cNvPr id="0" name=""/>
        <dsp:cNvSpPr/>
      </dsp:nvSpPr>
      <dsp:spPr>
        <a:xfrm>
          <a:off x="0" y="2211997"/>
          <a:ext cx="10703312" cy="746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kern="1200" dirty="0"/>
            <a:t>Companies subject to the DMA are identified as </a:t>
          </a:r>
          <a:r>
            <a:rPr lang="en-US" sz="1500" b="1" kern="1200" dirty="0"/>
            <a:t>gatekeepers</a:t>
          </a:r>
          <a:r>
            <a:rPr lang="en-US" sz="1500" b="0" kern="1200" dirty="0"/>
            <a:t>, </a:t>
          </a:r>
          <a:r>
            <a:rPr lang="en-US" sz="1500" b="1" kern="1200" dirty="0"/>
            <a:t>including emerging ones</a:t>
          </a:r>
          <a:r>
            <a:rPr lang="en-US" sz="1500" b="0" kern="1200" dirty="0"/>
            <a:t>, through an up-front designation mechanism using both quantitative and qualitative parameters.</a:t>
          </a:r>
          <a:endParaRPr lang="en-US" sz="1500" b="1" kern="1200" dirty="0"/>
        </a:p>
      </dsp:txBody>
      <dsp:txXfrm>
        <a:off x="0" y="2211997"/>
        <a:ext cx="10703312" cy="746348"/>
      </dsp:txXfrm>
    </dsp:sp>
    <dsp:sp modelId="{817BDBAC-2975-4946-BDD2-D9CECB3FD762}">
      <dsp:nvSpPr>
        <dsp:cNvPr id="0" name=""/>
        <dsp:cNvSpPr/>
      </dsp:nvSpPr>
      <dsp:spPr>
        <a:xfrm>
          <a:off x="0" y="2958345"/>
          <a:ext cx="107033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F47DD-97F9-3541-B196-516AF304006D}">
      <dsp:nvSpPr>
        <dsp:cNvPr id="0" name=""/>
        <dsp:cNvSpPr/>
      </dsp:nvSpPr>
      <dsp:spPr>
        <a:xfrm>
          <a:off x="0" y="2958345"/>
          <a:ext cx="10703312" cy="830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Gatekeepers </a:t>
          </a:r>
          <a:r>
            <a:rPr lang="en-US" sz="1500" b="0" kern="1200" dirty="0"/>
            <a:t>are providers of “core platform services” that: 1) have a significant impact on the European market; 2) provide a core platform service which is an important gateway for business users to reach end-users; and 3) enjoy an entrenched and durable position, in its operations, or it is foreseeable that they will.</a:t>
          </a:r>
          <a:endParaRPr lang="en-US" sz="1500" b="1" kern="1200" dirty="0"/>
        </a:p>
      </dsp:txBody>
      <dsp:txXfrm>
        <a:off x="0" y="2958345"/>
        <a:ext cx="10703312" cy="830763"/>
      </dsp:txXfrm>
    </dsp:sp>
    <dsp:sp modelId="{68148324-DDCE-E841-B722-5E2739741F8B}">
      <dsp:nvSpPr>
        <dsp:cNvPr id="0" name=""/>
        <dsp:cNvSpPr/>
      </dsp:nvSpPr>
      <dsp:spPr>
        <a:xfrm>
          <a:off x="0" y="3789108"/>
          <a:ext cx="107033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37BE51-20F6-5841-B6A1-BACE5FF2DACF}">
      <dsp:nvSpPr>
        <dsp:cNvPr id="0" name=""/>
        <dsp:cNvSpPr/>
      </dsp:nvSpPr>
      <dsp:spPr>
        <a:xfrm>
          <a:off x="0" y="3789108"/>
          <a:ext cx="10703312" cy="105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Comprehensive remedies </a:t>
          </a:r>
          <a:r>
            <a:rPr lang="en-US" sz="1500" kern="1200"/>
            <a:t>include fines of 10% of worldwide revenue in a preceding financial year (up to 20% in cases of repeated non-compliance)</a:t>
          </a:r>
          <a:r>
            <a:rPr lang="en-US" sz="1500" kern="1200" noProof="0"/>
            <a:t>, periodic penalty payments (up to 5% of daily revenue),</a:t>
          </a:r>
          <a:r>
            <a:rPr lang="en-US" sz="1500" kern="1200"/>
            <a:t> and a merger moratorium for systemic non-compliance; DMA actions are not subject to efficiency defenses (though security and proportionality defenses can be made); </a:t>
          </a:r>
          <a:r>
            <a:rPr lang="en-US" sz="1500" kern="1200" noProof="0"/>
            <a:t>enforcers are not required to engage with gatekeepers to implement DMA requirements.</a:t>
          </a:r>
          <a:endParaRPr lang="en-US" sz="1500" kern="1200" noProof="0" dirty="0"/>
        </a:p>
      </dsp:txBody>
      <dsp:txXfrm>
        <a:off x="0" y="3789108"/>
        <a:ext cx="10703312" cy="1059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A3F55-6F9C-534F-BA08-DA6996759A16}">
      <dsp:nvSpPr>
        <dsp:cNvPr id="0" name=""/>
        <dsp:cNvSpPr/>
      </dsp:nvSpPr>
      <dsp:spPr>
        <a:xfrm>
          <a:off x="0" y="0"/>
          <a:ext cx="10905066" cy="1201500"/>
        </a:xfrm>
        <a:prstGeom prst="roundRect">
          <a:avLst>
            <a:gd name="adj" fmla="val 10000"/>
          </a:avLst>
        </a:prstGeom>
        <a:solidFill>
          <a:srgbClr val="1677F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“‘Twitter launched Vine today, which lets you shoot multiple short video segments to make one single, 6-second video,’ Osofsky wrote. ‘Unless anyone raises objections, we will shut down their friends API access today.’ ‘Yup, go for it,’ replied Zuckerberg.”- </a:t>
          </a:r>
          <a:r>
            <a:rPr lang="en-US" sz="1400" b="1" kern="1200" dirty="0"/>
            <a:t>Exchange between Mark Zuckerberg and Facebook Executive (Justin Osofsky)</a:t>
          </a:r>
          <a:endParaRPr lang="en-US" sz="1400" b="0" kern="1200" dirty="0"/>
        </a:p>
      </dsp:txBody>
      <dsp:txXfrm>
        <a:off x="2285628" y="0"/>
        <a:ext cx="8619437" cy="1201500"/>
      </dsp:txXfrm>
    </dsp:sp>
    <dsp:sp modelId="{4BB88C7C-6F7B-224B-B119-B1DBF35E0B42}">
      <dsp:nvSpPr>
        <dsp:cNvPr id="0" name=""/>
        <dsp:cNvSpPr/>
      </dsp:nvSpPr>
      <dsp:spPr>
        <a:xfrm>
          <a:off x="339521" y="182287"/>
          <a:ext cx="1711201" cy="836925"/>
        </a:xfrm>
        <a:prstGeom prst="roundRect">
          <a:avLst>
            <a:gd name="adj" fmla="val 10000"/>
          </a:avLst>
        </a:prstGeom>
        <a:blipFill dpi="0" rotWithShape="1">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srcRect/>
          <a:stretch>
            <a:fillRect l="-1800" t="9773" r="-1800" b="977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22232B-16ED-2F4D-A04B-598FE5EEE40D}">
      <dsp:nvSpPr>
        <dsp:cNvPr id="0" name=""/>
        <dsp:cNvSpPr/>
      </dsp:nvSpPr>
      <dsp:spPr>
        <a:xfrm>
          <a:off x="0" y="1306116"/>
          <a:ext cx="10905066" cy="1046156"/>
        </a:xfrm>
        <a:prstGeom prst="roundRect">
          <a:avLst>
            <a:gd name="adj" fmla="val 10000"/>
          </a:avLst>
        </a:prstGeom>
        <a:solidFill>
          <a:srgbClr val="3CDC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“These companies have gone so far as demanding that we suppress our inventions in order to work with them. The most recent example of this is </a:t>
          </a:r>
          <a:r>
            <a:rPr lang="en-US" sz="1400" b="1" kern="1200" dirty="0"/>
            <a:t>Google's</a:t>
          </a:r>
          <a:r>
            <a:rPr lang="en-US" sz="1400" kern="1200" dirty="0"/>
            <a:t> refusal to allow us to use multiple voice assistants on our product simultaneously. . . . I think the whole spirit of trying to encourage small companies, encourage new innovations and new startups is at risk, given how dominant these companies are.” - </a:t>
          </a:r>
          <a:r>
            <a:rPr lang="en-US" sz="1400" b="1" kern="1200" dirty="0"/>
            <a:t>Patrick Spence, CEO of Sonos</a:t>
          </a:r>
          <a:endParaRPr lang="en-US" sz="1400" kern="1200" dirty="0"/>
        </a:p>
      </dsp:txBody>
      <dsp:txXfrm>
        <a:off x="2285628" y="1306116"/>
        <a:ext cx="8619437" cy="1046156"/>
      </dsp:txXfrm>
    </dsp:sp>
    <dsp:sp modelId="{03DE944B-78B8-D646-B295-6E2AF1B9A1A0}">
      <dsp:nvSpPr>
        <dsp:cNvPr id="0" name=""/>
        <dsp:cNvSpPr/>
      </dsp:nvSpPr>
      <dsp:spPr>
        <a:xfrm>
          <a:off x="339521" y="1410731"/>
          <a:ext cx="1711201" cy="836925"/>
        </a:xfrm>
        <a:prstGeom prst="roundRect">
          <a:avLst>
            <a:gd name="adj" fmla="val 10000"/>
          </a:avLst>
        </a:prstGeom>
        <a:blipFill>
          <a:blip xmlns:r="http://schemas.openxmlformats.org/officeDocument/2006/relationships" r:embed="rId2">
            <a:duotone>
              <a:schemeClr val="accent5">
                <a:hueOff val="-2243214"/>
                <a:satOff val="-7649"/>
                <a:lumOff val="-1274"/>
                <a:alphaOff val="0"/>
                <a:shade val="20000"/>
                <a:satMod val="200000"/>
              </a:schemeClr>
              <a:schemeClr val="accent5">
                <a:hueOff val="-2243214"/>
                <a:satOff val="-7649"/>
                <a:lumOff val="-1274"/>
                <a:alphaOff val="0"/>
                <a:tint val="12000"/>
                <a:satMod val="190000"/>
              </a:schemeClr>
            </a:duotone>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8BA3CF-5CCA-9B48-B7A7-CC5F6DB3F4FE}">
      <dsp:nvSpPr>
        <dsp:cNvPr id="0" name=""/>
        <dsp:cNvSpPr/>
      </dsp:nvSpPr>
      <dsp:spPr>
        <a:xfrm>
          <a:off x="0" y="2456888"/>
          <a:ext cx="10905066" cy="1430263"/>
        </a:xfrm>
        <a:prstGeom prst="roundRect">
          <a:avLst>
            <a:gd name="adj" fmla="val 10000"/>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dirty="0"/>
            <a:t>“A former third-party seller and retired U.S. Marine told Subcommittee staff about several instances over his seventeen years as a seller when Amazon leveraged his work, undercut him on price, and eventually drove him out of business. In each instance, he had to change his business model after Amazon took over the Buy Box for his listings, ‘killing’ his sales. On at least two different occasions, his company did all the legwork to create a new, top-selling product or product line, as well as creating the product listings, only to have Amazon copy the idea and offer a competing product. Amazon used different tactics each time, but the result was always the same: Amazon profited from his work and made it impossible for him to fairly compete.” - </a:t>
          </a:r>
          <a:r>
            <a:rPr lang="en-US" sz="1400" b="1" kern="1200" dirty="0"/>
            <a:t>Third-Party Seller on Amazon</a:t>
          </a:r>
          <a:endParaRPr lang="en-US" sz="1400" kern="1200" dirty="0"/>
        </a:p>
      </dsp:txBody>
      <dsp:txXfrm>
        <a:off x="2285628" y="2456888"/>
        <a:ext cx="8619437" cy="1430263"/>
      </dsp:txXfrm>
    </dsp:sp>
    <dsp:sp modelId="{BC8299C7-3B73-CB42-A887-A38E8B617AAC}">
      <dsp:nvSpPr>
        <dsp:cNvPr id="0" name=""/>
        <dsp:cNvSpPr/>
      </dsp:nvSpPr>
      <dsp:spPr>
        <a:xfrm>
          <a:off x="339521" y="2573367"/>
          <a:ext cx="1711201" cy="1197305"/>
        </a:xfrm>
        <a:prstGeom prst="roundRect">
          <a:avLst>
            <a:gd name="adj" fmla="val 10000"/>
          </a:avLst>
        </a:prstGeom>
        <a:blipFill dpi="0" rotWithShape="1">
          <a:blip xmlns:r="http://schemas.openxmlformats.org/officeDocument/2006/relationships" r:embed="rId3">
            <a:duotone>
              <a:schemeClr val="accent5">
                <a:hueOff val="-4486427"/>
                <a:satOff val="-15298"/>
                <a:lumOff val="-2549"/>
                <a:alphaOff val="0"/>
                <a:shade val="20000"/>
                <a:satMod val="200000"/>
              </a:schemeClr>
              <a:schemeClr val="accent5">
                <a:hueOff val="-4486427"/>
                <a:satOff val="-15298"/>
                <a:lumOff val="-2549"/>
                <a:alphaOff val="0"/>
                <a:tint val="12000"/>
                <a:satMod val="190000"/>
              </a:schemeClr>
            </a:duotone>
          </a:blip>
          <a:srcRect/>
          <a:stretch>
            <a:fillRect l="-1800" r="-18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A276D7-18CE-B24E-8190-6F5D98AC1ECC}">
      <dsp:nvSpPr>
        <dsp:cNvPr id="0" name=""/>
        <dsp:cNvSpPr/>
      </dsp:nvSpPr>
      <dsp:spPr>
        <a:xfrm>
          <a:off x="0" y="3991768"/>
          <a:ext cx="10905066" cy="1046156"/>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a:t>
          </a:r>
          <a:r>
            <a:rPr lang="en-US" sz="1400" b="1" kern="1200" dirty="0"/>
            <a:t>Apple</a:t>
          </a:r>
          <a:r>
            <a:rPr lang="en-US" sz="1400" b="0" kern="1200" dirty="0"/>
            <a:t> </a:t>
          </a:r>
          <a:r>
            <a:rPr lang="en-US" sz="1400" kern="1200" dirty="0"/>
            <a:t>launched this product, and its competing app, with a knowledge of a lot of information about our business. They know how our devices do in stores. They know who our customers are. They know our subscription take rates. They know what features people use. I mean, the list goes on and on.” - </a:t>
          </a:r>
          <a:r>
            <a:rPr lang="en-US" sz="1400" b="1" kern="1200" dirty="0"/>
            <a:t>Kirsten Daru, former General Counsel of Tile</a:t>
          </a:r>
          <a:endParaRPr lang="en-US" sz="1400" kern="1200" dirty="0"/>
        </a:p>
      </dsp:txBody>
      <dsp:txXfrm>
        <a:off x="2285628" y="3991768"/>
        <a:ext cx="8619437" cy="1046156"/>
      </dsp:txXfrm>
    </dsp:sp>
    <dsp:sp modelId="{21FBD7F7-A55E-724A-8F33-11AB8FB3A3AC}">
      <dsp:nvSpPr>
        <dsp:cNvPr id="0" name=""/>
        <dsp:cNvSpPr/>
      </dsp:nvSpPr>
      <dsp:spPr>
        <a:xfrm>
          <a:off x="339521" y="4096383"/>
          <a:ext cx="1711201" cy="836925"/>
        </a:xfrm>
        <a:prstGeom prst="roundRect">
          <a:avLst>
            <a:gd name="adj" fmla="val 10000"/>
          </a:avLst>
        </a:prstGeom>
        <a:blipFill>
          <a:blip xmlns:r="http://schemas.openxmlformats.org/officeDocument/2006/relationships" r:embed="rId4">
            <a:duotone>
              <a:schemeClr val="accent5">
                <a:hueOff val="-6729641"/>
                <a:satOff val="-22947"/>
                <a:lumOff val="-3823"/>
                <a:alphaOff val="0"/>
                <a:shade val="20000"/>
                <a:satMod val="200000"/>
              </a:schemeClr>
              <a:schemeClr val="accent5">
                <a:hueOff val="-6729641"/>
                <a:satOff val="-22947"/>
                <a:lumOff val="-3823"/>
                <a:alphaOff val="0"/>
                <a:tint val="12000"/>
                <a:satMod val="190000"/>
              </a:schemeClr>
            </a:duotone>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B0225-70AB-5342-9401-685E2BF63565}">
      <dsp:nvSpPr>
        <dsp:cNvPr id="0" name=""/>
        <dsp:cNvSpPr/>
      </dsp:nvSpPr>
      <dsp:spPr>
        <a:xfrm>
          <a:off x="207359" y="68557"/>
          <a:ext cx="5114860" cy="511486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1">
          <a:noAutofit/>
        </a:bodyPr>
        <a:lstStyle/>
        <a:p>
          <a:pPr marL="0" lvl="0" indent="0" algn="ctr" defTabSz="1422400">
            <a:lnSpc>
              <a:spcPct val="90000"/>
            </a:lnSpc>
            <a:spcBef>
              <a:spcPct val="0"/>
            </a:spcBef>
            <a:spcAft>
              <a:spcPct val="35000"/>
            </a:spcAft>
            <a:buNone/>
          </a:pPr>
          <a:r>
            <a:rPr lang="en-US" sz="3200" kern="1200" dirty="0"/>
            <a:t>DMA</a:t>
          </a:r>
        </a:p>
        <a:p>
          <a:pPr marL="228600" lvl="1" indent="-228600" algn="l" defTabSz="1066800">
            <a:lnSpc>
              <a:spcPct val="90000"/>
            </a:lnSpc>
            <a:spcBef>
              <a:spcPct val="0"/>
            </a:spcBef>
            <a:spcAft>
              <a:spcPct val="15000"/>
            </a:spcAft>
            <a:buChar char="•"/>
          </a:pPr>
          <a:r>
            <a:rPr lang="en-US" sz="2400" kern="1200" dirty="0"/>
            <a:t>Ex Ante</a:t>
          </a:r>
        </a:p>
        <a:p>
          <a:pPr marL="228600" lvl="1" indent="-228600" algn="l" defTabSz="1066800">
            <a:lnSpc>
              <a:spcPct val="90000"/>
            </a:lnSpc>
            <a:spcBef>
              <a:spcPct val="0"/>
            </a:spcBef>
            <a:spcAft>
              <a:spcPct val="15000"/>
            </a:spcAft>
            <a:buChar char="•"/>
          </a:pPr>
          <a:r>
            <a:rPr lang="en-US" sz="2400" kern="1200" dirty="0"/>
            <a:t>Designates gatekeepers</a:t>
          </a:r>
        </a:p>
        <a:p>
          <a:pPr marL="228600" lvl="1" indent="-228600" algn="l" defTabSz="1066800">
            <a:lnSpc>
              <a:spcPct val="90000"/>
            </a:lnSpc>
            <a:spcBef>
              <a:spcPct val="0"/>
            </a:spcBef>
            <a:spcAft>
              <a:spcPct val="15000"/>
            </a:spcAft>
            <a:buChar char="•"/>
          </a:pPr>
          <a:r>
            <a:rPr lang="en-US" sz="2400" kern="1200" dirty="0"/>
            <a:t>General remedies</a:t>
          </a:r>
        </a:p>
        <a:p>
          <a:pPr marL="228600" lvl="1" indent="-228600" algn="l" defTabSz="1066800">
            <a:lnSpc>
              <a:spcPct val="90000"/>
            </a:lnSpc>
            <a:spcBef>
              <a:spcPct val="0"/>
            </a:spcBef>
            <a:spcAft>
              <a:spcPct val="15000"/>
            </a:spcAft>
            <a:buChar char="•"/>
          </a:pPr>
          <a:r>
            <a:rPr lang="en-US" sz="2400" kern="1200" dirty="0"/>
            <a:t>Silent on cartels and abuse of economic dependence</a:t>
          </a:r>
        </a:p>
      </dsp:txBody>
      <dsp:txXfrm>
        <a:off x="921596" y="671709"/>
        <a:ext cx="2949108" cy="3908556"/>
      </dsp:txXfrm>
    </dsp:sp>
    <dsp:sp modelId="{5DDAAB84-A7DF-E045-9CE4-7089CBDF431B}">
      <dsp:nvSpPr>
        <dsp:cNvPr id="0" name=""/>
        <dsp:cNvSpPr/>
      </dsp:nvSpPr>
      <dsp:spPr>
        <a:xfrm>
          <a:off x="3893745" y="68557"/>
          <a:ext cx="5114860" cy="5114860"/>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1">
          <a:noAutofit/>
        </a:bodyPr>
        <a:lstStyle/>
        <a:p>
          <a:pPr marL="0" lvl="0" indent="0" algn="ctr" defTabSz="1333500">
            <a:lnSpc>
              <a:spcPct val="90000"/>
            </a:lnSpc>
            <a:spcBef>
              <a:spcPct val="0"/>
            </a:spcBef>
            <a:spcAft>
              <a:spcPct val="35000"/>
            </a:spcAft>
            <a:buNone/>
          </a:pPr>
          <a:r>
            <a:rPr lang="en-US" sz="3000" kern="1200" dirty="0"/>
            <a:t>Antitrust</a:t>
          </a:r>
        </a:p>
        <a:p>
          <a:pPr marL="228600" lvl="1" indent="-228600" algn="l" defTabSz="1066800">
            <a:lnSpc>
              <a:spcPct val="90000"/>
            </a:lnSpc>
            <a:spcBef>
              <a:spcPct val="0"/>
            </a:spcBef>
            <a:spcAft>
              <a:spcPct val="15000"/>
            </a:spcAft>
            <a:buChar char="•"/>
          </a:pPr>
          <a:r>
            <a:rPr lang="en-US" sz="2400" kern="1200" dirty="0"/>
            <a:t>Ex Post</a:t>
          </a:r>
        </a:p>
        <a:p>
          <a:pPr marL="228600" lvl="1" indent="-228600" algn="l" defTabSz="1066800">
            <a:lnSpc>
              <a:spcPct val="90000"/>
            </a:lnSpc>
            <a:spcBef>
              <a:spcPct val="0"/>
            </a:spcBef>
            <a:spcAft>
              <a:spcPct val="15000"/>
            </a:spcAft>
            <a:buChar char="•"/>
          </a:pPr>
          <a:r>
            <a:rPr lang="en-US" sz="2400" kern="1200" dirty="0"/>
            <a:t>Slower, case-specific</a:t>
          </a:r>
        </a:p>
        <a:p>
          <a:pPr marL="228600" lvl="1" indent="-228600" algn="l" defTabSz="1066800">
            <a:lnSpc>
              <a:spcPct val="90000"/>
            </a:lnSpc>
            <a:spcBef>
              <a:spcPct val="0"/>
            </a:spcBef>
            <a:spcAft>
              <a:spcPct val="15000"/>
            </a:spcAft>
            <a:buChar char="•"/>
          </a:pPr>
          <a:r>
            <a:rPr lang="en-US" sz="2400" kern="1200" dirty="0"/>
            <a:t>Case-specific remedies</a:t>
          </a:r>
        </a:p>
        <a:p>
          <a:pPr marL="228600" lvl="1" indent="-228600" algn="l" defTabSz="1066800">
            <a:lnSpc>
              <a:spcPct val="90000"/>
            </a:lnSpc>
            <a:spcBef>
              <a:spcPct val="0"/>
            </a:spcBef>
            <a:spcAft>
              <a:spcPct val="15000"/>
            </a:spcAft>
            <a:buChar char="•"/>
          </a:pPr>
          <a:r>
            <a:rPr lang="en-US" sz="2400" kern="1200" dirty="0"/>
            <a:t>Essential tool for merger control</a:t>
          </a:r>
        </a:p>
        <a:p>
          <a:pPr marL="228600" lvl="1" indent="-228600" algn="l" defTabSz="1066800">
            <a:lnSpc>
              <a:spcPct val="90000"/>
            </a:lnSpc>
            <a:spcBef>
              <a:spcPct val="0"/>
            </a:spcBef>
            <a:spcAft>
              <a:spcPct val="15000"/>
            </a:spcAft>
            <a:buChar char="•"/>
          </a:pPr>
          <a:r>
            <a:rPr lang="en-US" sz="2400" kern="1200" dirty="0"/>
            <a:t>Can reach novel/new forms of conduct that legislation did not anticipate</a:t>
          </a:r>
        </a:p>
      </dsp:txBody>
      <dsp:txXfrm>
        <a:off x="5345259" y="671709"/>
        <a:ext cx="2949108" cy="39085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726A9-53C6-DA43-9297-08A6E252F421}" type="datetimeFigureOut">
              <a:rPr lang="en-US" smtClean="0"/>
              <a:t>10/13/22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9AF71-F390-7247-99FF-D65C4D587E73}" type="slidenum">
              <a:rPr lang="en-US" smtClean="0"/>
              <a:t>‹#›</a:t>
            </a:fld>
            <a:endParaRPr lang="en-US" dirty="0"/>
          </a:p>
        </p:txBody>
      </p:sp>
    </p:spTree>
    <p:extLst>
      <p:ext uri="{BB962C8B-B14F-4D97-AF65-F5344CB8AC3E}">
        <p14:creationId xmlns:p14="http://schemas.microsoft.com/office/powerpoint/2010/main" val="209550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apers.ssrn.com/sol3/papers.cfm?abstract_id=410929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ur-lex.europa.eu/legal-content/EN/TXT/?uri=uriserv%3AOJ.C_.2022.278.01.0008.01.ENG&amp;toc=OJ%3AC%3A2022%3A278%3ATO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c.europa.eu/commission/presscorner/detail/en/QANDA_20_234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linkedin.com/pulse/sneak-peek-how-commission-enforce-dsa-dma-thierry-breton/?published=t"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linklaters.com/en-us/insights/blogs/linkingcompetition/2022/june/the-dma-is-here-whats-next" TargetMode="External"/><Relationship Id="rId4" Type="http://schemas.openxmlformats.org/officeDocument/2006/relationships/hyperlink" Target="https://theplatformlaw.blog/2022/07/19/regulating-big-tech-raises-big-implementation-question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apers.ssrn.com/sol3/papers.cfm?abstract_id=410929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c.europa.eu/commission/presscorner/detail/en/QANDA_20_2349"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onsilium.europa.eu/en/press/press-releases/2022/07/18/dma-council-gives-final-approval-to-new-rules-for-fair-competition-online/"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c.europa.eu/commission/presscorner/detail/en/QANDA_20_2349"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consilium.europa.eu/en/press/press-releases/2022/07/18/dma-council-gives-final-approval-to-new-rules-for-fair-competition-online/"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8M8bmdhELc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8M8bmdhELc0"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linklaters.com/en-us/insights/blogs/linkingcompetition/2022/june/the-dma-is-here-whats-next"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linklaters.com/en-us/insights/blogs/linkingcompetition/2022/june/the-dma-is-here-whats-nex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apers.ssrn.com/sol3/papers.cfm?abstract_id=410929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pers.ssrn.com/sol3/papers.cfm?abstract_id=410929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apers.ssrn.com/sol3/papers.cfm?abstract_id=410929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9AF71-F390-7247-99FF-D65C4D587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0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i="1" dirty="0"/>
              <a:t>Moreno Belloso, N. (2022). The EU Digital Markets Act (DMA): A Summary. </a:t>
            </a:r>
            <a:r>
              <a:rPr lang="en-US" sz="1200" i="1" dirty="0">
                <a:hlinkClick r:id="rId3"/>
              </a:rPr>
              <a:t>https://papers.ssrn.com/sol3/papers.cfm?abstract_id=4109299</a:t>
            </a:r>
            <a:r>
              <a:rPr lang="en-US" sz="1200" i="1" dirty="0"/>
              <a:t> </a:t>
            </a:r>
          </a:p>
          <a:p>
            <a:endParaRPr lang="en-US" dirty="0"/>
          </a:p>
          <a:p>
            <a:r>
              <a:rPr lang="en-US" dirty="0"/>
              <a:t>Messaging Interoperability – Article 7</a:t>
            </a:r>
          </a:p>
          <a:p>
            <a:r>
              <a:rPr lang="en-US" dirty="0"/>
              <a:t>Siri and Spotify Interoperability – Article 6(7)</a:t>
            </a:r>
          </a:p>
          <a:p>
            <a:r>
              <a:rPr lang="en-US" dirty="0"/>
              <a:t>Sideloading Limits – Article 6(4)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9AF71-F390-7247-99FF-D65C4D587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65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9AF71-F390-7247-99FF-D65C4D587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9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u="none" strike="noStrike" dirty="0">
                <a:solidFill>
                  <a:srgbClr val="000000"/>
                </a:solidFill>
                <a:effectLst/>
                <a:latin typeface="inherit"/>
              </a:rPr>
              <a:t>- The Commission and national competition authorities should end current investigations that overlap with the DMA to avoid duplication of human resources and inconsistency between the DMA and antitrust laws. </a:t>
            </a:r>
          </a:p>
          <a:p>
            <a:pPr algn="l" fontAlgn="base"/>
            <a:r>
              <a:rPr lang="en-US" b="0" i="0" u="none" strike="noStrike" dirty="0">
                <a:solidFill>
                  <a:srgbClr val="000000"/>
                </a:solidFill>
                <a:effectLst/>
                <a:latin typeface="inherit"/>
              </a:rPr>
              <a:t>-  They can do by obtaining commitments from potential gatekeepers that they will comply with the DMA rules.</a:t>
            </a:r>
            <a:endParaRPr lang="en-US" b="0" i="0" u="none" strike="noStrike" dirty="0">
              <a:solidFill>
                <a:srgbClr val="000000"/>
              </a:solidFill>
              <a:effectLst/>
              <a:latin typeface="aktiv-grotesk"/>
            </a:endParaRPr>
          </a:p>
          <a:p>
            <a:pPr marL="171450" indent="-171450" algn="l" fontAlgn="base">
              <a:buFontTx/>
              <a:buChar char="-"/>
            </a:pPr>
            <a:r>
              <a:rPr lang="en-US" b="0" i="0" u="none" strike="noStrike" dirty="0">
                <a:solidFill>
                  <a:srgbClr val="000000"/>
                </a:solidFill>
                <a:effectLst/>
                <a:latin typeface="inherit"/>
              </a:rPr>
              <a:t>This is the path that Amazon and the Commission have adopted to close with commitments the </a:t>
            </a:r>
            <a:r>
              <a:rPr lang="en-US" b="0" i="0" u="none" strike="noStrike" dirty="0">
                <a:solidFill>
                  <a:srgbClr val="000000"/>
                </a:solidFill>
                <a:effectLst/>
                <a:latin typeface="inherit"/>
                <a:hlinkClick r:id="rId3"/>
              </a:rPr>
              <a:t>Amazon </a:t>
            </a:r>
            <a:r>
              <a:rPr lang="en-US" b="0" i="1" u="none" strike="noStrike" dirty="0">
                <a:solidFill>
                  <a:srgbClr val="000000"/>
                </a:solidFill>
                <a:effectLst/>
                <a:latin typeface="inherit"/>
                <a:hlinkClick r:id="rId3"/>
              </a:rPr>
              <a:t>Buy Box</a:t>
            </a:r>
            <a:r>
              <a:rPr lang="en-US" b="0" i="0" u="none" strike="noStrike" dirty="0">
                <a:solidFill>
                  <a:srgbClr val="000000"/>
                </a:solidFill>
                <a:effectLst/>
                <a:latin typeface="inherit"/>
                <a:hlinkClick r:id="rId3"/>
              </a:rPr>
              <a:t> and Amazon</a:t>
            </a:r>
            <a:r>
              <a:rPr lang="en-US" b="0" i="1" u="none" strike="noStrike" dirty="0">
                <a:solidFill>
                  <a:srgbClr val="000000"/>
                </a:solidFill>
                <a:effectLst/>
                <a:latin typeface="inherit"/>
                <a:hlinkClick r:id="rId3"/>
              </a:rPr>
              <a:t> Marketplace</a:t>
            </a:r>
            <a:r>
              <a:rPr lang="en-US" b="0" i="0" u="none" strike="noStrike" dirty="0">
                <a:solidFill>
                  <a:srgbClr val="000000"/>
                </a:solidFill>
                <a:effectLst/>
                <a:latin typeface="inherit"/>
                <a:hlinkClick r:id="rId3"/>
              </a:rPr>
              <a:t> investigations</a:t>
            </a:r>
            <a:r>
              <a:rPr lang="en-US" b="0" i="0" u="none" strike="noStrike" dirty="0">
                <a:solidFill>
                  <a:srgbClr val="000000"/>
                </a:solidFill>
                <a:effectLst/>
                <a:latin typeface="inherit"/>
              </a:rPr>
              <a:t> (currently receiving feedback from market participants). </a:t>
            </a:r>
          </a:p>
          <a:p>
            <a:pPr marL="171450" indent="-171450" algn="l" fontAlgn="base">
              <a:buFontTx/>
              <a:buChar char="-"/>
            </a:pPr>
            <a:r>
              <a:rPr lang="en-US" b="0" i="0" u="none" strike="noStrike" dirty="0">
                <a:solidFill>
                  <a:srgbClr val="000000"/>
                </a:solidFill>
                <a:effectLst/>
                <a:latin typeface="inherit"/>
              </a:rPr>
              <a:t>Such commitments will enable the competition authority to provide more guidance to potential gatekeepers on how they should comply with the DMA. The commitment will also save resources and time and avoid lengthy and costly legal antitrust challenges (and DMA legal challenges, if potential gatekeepers implement commitments effectively). Lastly, the commitments will force potential gatekeepers to comply with antitrust laws and the DMA in line with the Commission's expectations. In case of non-compliance with the commitments, the Commission could impose fines directly on potential gatekeepers under both antitrust laws and the DMA.</a:t>
            </a:r>
            <a:endParaRPr lang="en-US" b="0" i="0" u="none" strike="noStrike" dirty="0">
              <a:solidFill>
                <a:srgbClr val="000000"/>
              </a:solidFill>
              <a:effectLst/>
              <a:latin typeface="aktiv-grotesk"/>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9AF71-F390-7247-99FF-D65C4D587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94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9AF71-F390-7247-99FF-D65C4D587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87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9AF71-F390-7247-99FF-D65C4D587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494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9AF71-F390-7247-99FF-D65C4D587E73}" type="slidenum">
              <a:rPr lang="en-US" smtClean="0"/>
              <a:t>15</a:t>
            </a:fld>
            <a:endParaRPr lang="en-US" dirty="0"/>
          </a:p>
        </p:txBody>
      </p:sp>
    </p:spTree>
    <p:extLst>
      <p:ext uri="{BB962C8B-B14F-4D97-AF65-F5344CB8AC3E}">
        <p14:creationId xmlns:p14="http://schemas.microsoft.com/office/powerpoint/2010/main" val="100081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Source: </a:t>
            </a:r>
            <a:r>
              <a:rPr lang="en-US" sz="1200" i="1" dirty="0">
                <a:hlinkClick r:id="rId3"/>
              </a:rPr>
              <a:t>https://ec.europa.eu/commission/presscorner/detail/en/QANDA_20_2349</a:t>
            </a:r>
            <a:r>
              <a:rPr lang="en-US" sz="1200" i="1" dirty="0"/>
              <a:t> </a:t>
            </a:r>
          </a:p>
          <a:p>
            <a:endParaRPr lang="en-US" dirty="0"/>
          </a:p>
        </p:txBody>
      </p:sp>
      <p:sp>
        <p:nvSpPr>
          <p:cNvPr id="4" name="Slide Number Placeholder 3"/>
          <p:cNvSpPr>
            <a:spLocks noGrp="1"/>
          </p:cNvSpPr>
          <p:nvPr>
            <p:ph type="sldNum" sz="quarter" idx="5"/>
          </p:nvPr>
        </p:nvSpPr>
        <p:spPr/>
        <p:txBody>
          <a:bodyPr/>
          <a:lstStyle/>
          <a:p>
            <a:fld id="{C679AF71-F390-7247-99FF-D65C4D587E73}" type="slidenum">
              <a:rPr lang="en-US" smtClean="0"/>
              <a:t>16</a:t>
            </a:fld>
            <a:endParaRPr lang="en-US" dirty="0"/>
          </a:p>
        </p:txBody>
      </p:sp>
    </p:spTree>
    <p:extLst>
      <p:ext uri="{BB962C8B-B14F-4D97-AF65-F5344CB8AC3E}">
        <p14:creationId xmlns:p14="http://schemas.microsoft.com/office/powerpoint/2010/main" val="203749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Sources: </a:t>
            </a:r>
            <a:r>
              <a:rPr lang="en-US" sz="1200" i="1" dirty="0">
                <a:hlinkClick r:id="rId3"/>
              </a:rPr>
              <a:t>https://www.linkedin.com/pulse/sneak-peek-how-commission-enforce-dsa-dma-thierry-breton/?published=t</a:t>
            </a:r>
            <a:r>
              <a:rPr lang="en-US" sz="1200" i="1" dirty="0"/>
              <a:t>, </a:t>
            </a:r>
            <a:r>
              <a:rPr lang="en-US" sz="1200" i="1" dirty="0">
                <a:hlinkClick r:id="rId4"/>
              </a:rPr>
              <a:t>https://theplatformlaw.blog/2022/07/19/regulating-big-tech-raises-big-implementation-questions/</a:t>
            </a:r>
            <a:r>
              <a:rPr lang="en-US" sz="1200" i="1" dirty="0"/>
              <a:t>, </a:t>
            </a:r>
            <a:r>
              <a:rPr lang="en-US" sz="1200" i="1" dirty="0">
                <a:hlinkClick r:id="rId5"/>
              </a:rPr>
              <a:t>https://www.linklaters.com/en-us/insights/blogs/linkingcompetition/2022/june/the-dma-is-here-whats-next</a:t>
            </a:r>
            <a:r>
              <a:rPr lang="en-US" sz="1200" i="1" dirty="0"/>
              <a:t> </a:t>
            </a:r>
          </a:p>
          <a:p>
            <a:endParaRPr lang="en-US" dirty="0"/>
          </a:p>
        </p:txBody>
      </p:sp>
      <p:sp>
        <p:nvSpPr>
          <p:cNvPr id="4" name="Slide Number Placeholder 3"/>
          <p:cNvSpPr>
            <a:spLocks noGrp="1"/>
          </p:cNvSpPr>
          <p:nvPr>
            <p:ph type="sldNum" sz="quarter" idx="5"/>
          </p:nvPr>
        </p:nvSpPr>
        <p:spPr/>
        <p:txBody>
          <a:bodyPr/>
          <a:lstStyle/>
          <a:p>
            <a:fld id="{C679AF71-F390-7247-99FF-D65C4D587E73}" type="slidenum">
              <a:rPr lang="en-US" smtClean="0"/>
              <a:t>17</a:t>
            </a:fld>
            <a:endParaRPr lang="en-US" dirty="0"/>
          </a:p>
        </p:txBody>
      </p:sp>
    </p:spTree>
    <p:extLst>
      <p:ext uri="{BB962C8B-B14F-4D97-AF65-F5344CB8AC3E}">
        <p14:creationId xmlns:p14="http://schemas.microsoft.com/office/powerpoint/2010/main" val="3165847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Source: Moreno Belloso, N. (2022). The EU Digital Markets Act (DMA): A Summary. </a:t>
            </a:r>
            <a:r>
              <a:rPr lang="en-US" sz="1200" i="1" dirty="0">
                <a:hlinkClick r:id="rId3"/>
              </a:rPr>
              <a:t>https://papers.ssrn.com/sol3/papers.cfm?abstract_id=4109299</a:t>
            </a:r>
            <a:r>
              <a:rPr lang="en-US" sz="1200" i="1" dirty="0"/>
              <a:t> </a:t>
            </a:r>
          </a:p>
          <a:p>
            <a:endParaRPr lang="en-US" dirty="0"/>
          </a:p>
        </p:txBody>
      </p:sp>
      <p:sp>
        <p:nvSpPr>
          <p:cNvPr id="4" name="Slide Number Placeholder 3"/>
          <p:cNvSpPr>
            <a:spLocks noGrp="1"/>
          </p:cNvSpPr>
          <p:nvPr>
            <p:ph type="sldNum" sz="quarter" idx="5"/>
          </p:nvPr>
        </p:nvSpPr>
        <p:spPr/>
        <p:txBody>
          <a:bodyPr/>
          <a:lstStyle/>
          <a:p>
            <a:fld id="{C679AF71-F390-7247-99FF-D65C4D587E73}" type="slidenum">
              <a:rPr lang="en-US" smtClean="0"/>
              <a:t>18</a:t>
            </a:fld>
            <a:endParaRPr lang="en-US" dirty="0"/>
          </a:p>
        </p:txBody>
      </p:sp>
    </p:spTree>
    <p:extLst>
      <p:ext uri="{BB962C8B-B14F-4D97-AF65-F5344CB8AC3E}">
        <p14:creationId xmlns:p14="http://schemas.microsoft.com/office/powerpoint/2010/main" val="1170004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9AF71-F390-7247-99FF-D65C4D587E73}" type="slidenum">
              <a:rPr lang="en-US" smtClean="0"/>
              <a:t>19</a:t>
            </a:fld>
            <a:endParaRPr lang="en-US" dirty="0"/>
          </a:p>
        </p:txBody>
      </p:sp>
    </p:spTree>
    <p:extLst>
      <p:ext uri="{BB962C8B-B14F-4D97-AF65-F5344CB8AC3E}">
        <p14:creationId xmlns:p14="http://schemas.microsoft.com/office/powerpoint/2010/main" val="184901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starts here</a:t>
            </a:r>
          </a:p>
        </p:txBody>
      </p:sp>
      <p:sp>
        <p:nvSpPr>
          <p:cNvPr id="4" name="Slide Number Placeholder 3"/>
          <p:cNvSpPr>
            <a:spLocks noGrp="1"/>
          </p:cNvSpPr>
          <p:nvPr>
            <p:ph type="sldNum" sz="quarter" idx="5"/>
          </p:nvPr>
        </p:nvSpPr>
        <p:spPr/>
        <p:txBody>
          <a:bodyPr/>
          <a:lstStyle/>
          <a:p>
            <a:fld id="{C679AF71-F390-7247-99FF-D65C4D587E73}" type="slidenum">
              <a:rPr lang="en-US" smtClean="0"/>
              <a:t>2</a:t>
            </a:fld>
            <a:endParaRPr lang="en-US" dirty="0"/>
          </a:p>
        </p:txBody>
      </p:sp>
    </p:spTree>
    <p:extLst>
      <p:ext uri="{BB962C8B-B14F-4D97-AF65-F5344CB8AC3E}">
        <p14:creationId xmlns:p14="http://schemas.microsoft.com/office/powerpoint/2010/main" val="2402841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dirty="0"/>
              <a:t>Sources: </a:t>
            </a:r>
            <a:r>
              <a:rPr lang="en-US" sz="1200" i="1" dirty="0">
                <a:hlinkClick r:id="rId3"/>
              </a:rPr>
              <a:t>https://ec.europa.eu/commission/presscorner/detail/en/QANDA_20_2349</a:t>
            </a:r>
            <a:r>
              <a:rPr lang="en-US" sz="1200" i="1" dirty="0"/>
              <a:t>, </a:t>
            </a:r>
            <a:r>
              <a:rPr lang="en-US" sz="1200" i="1" dirty="0">
                <a:hlinkClick r:id="rId4"/>
              </a:rPr>
              <a:t>https://www.consilium.europa.eu/en/press/press-releases/2022/07/18/dma-council-gives-final-approval-to-new-rules-for-fair-competition-online/</a:t>
            </a:r>
            <a:endParaRPr lang="en-US" sz="1200" i="1" dirty="0"/>
          </a:p>
        </p:txBody>
      </p:sp>
      <p:sp>
        <p:nvSpPr>
          <p:cNvPr id="4" name="Slide Number Placeholder 3"/>
          <p:cNvSpPr>
            <a:spLocks noGrp="1"/>
          </p:cNvSpPr>
          <p:nvPr>
            <p:ph type="sldNum" sz="quarter" idx="5"/>
          </p:nvPr>
        </p:nvSpPr>
        <p:spPr/>
        <p:txBody>
          <a:bodyPr/>
          <a:lstStyle/>
          <a:p>
            <a:fld id="{C679AF71-F390-7247-99FF-D65C4D587E73}" type="slidenum">
              <a:rPr lang="en-US" smtClean="0"/>
              <a:t>20</a:t>
            </a:fld>
            <a:endParaRPr lang="en-US" dirty="0"/>
          </a:p>
        </p:txBody>
      </p:sp>
    </p:spTree>
    <p:extLst>
      <p:ext uri="{BB962C8B-B14F-4D97-AF65-F5344CB8AC3E}">
        <p14:creationId xmlns:p14="http://schemas.microsoft.com/office/powerpoint/2010/main" val="1564538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dirty="0"/>
              <a:t>Sources: </a:t>
            </a:r>
            <a:r>
              <a:rPr lang="en-US" sz="1200" i="1" dirty="0">
                <a:hlinkClick r:id="rId3"/>
              </a:rPr>
              <a:t>https://ec.europa.eu/commission/presscorner/detail/en/QANDA_20_2349</a:t>
            </a:r>
            <a:r>
              <a:rPr lang="en-US" sz="1200" i="1" dirty="0"/>
              <a:t>, </a:t>
            </a:r>
            <a:r>
              <a:rPr lang="en-US" sz="1200" i="1" dirty="0">
                <a:hlinkClick r:id="rId4"/>
              </a:rPr>
              <a:t>https://www.consilium.europa.eu/en/press/press-releases/2022/07/18/dma-council-gives-final-approval-to-new-rules-for-fair-competition-online/</a:t>
            </a:r>
            <a:endParaRPr lang="en-US" sz="1200" i="1" dirty="0"/>
          </a:p>
        </p:txBody>
      </p:sp>
      <p:sp>
        <p:nvSpPr>
          <p:cNvPr id="4" name="Slide Number Placeholder 3"/>
          <p:cNvSpPr>
            <a:spLocks noGrp="1"/>
          </p:cNvSpPr>
          <p:nvPr>
            <p:ph type="sldNum" sz="quarter" idx="5"/>
          </p:nvPr>
        </p:nvSpPr>
        <p:spPr/>
        <p:txBody>
          <a:bodyPr/>
          <a:lstStyle/>
          <a:p>
            <a:fld id="{C679AF71-F390-7247-99FF-D65C4D587E73}" type="slidenum">
              <a:rPr lang="en-US" smtClean="0"/>
              <a:t>21</a:t>
            </a:fld>
            <a:endParaRPr lang="en-US" dirty="0"/>
          </a:p>
        </p:txBody>
      </p:sp>
    </p:spTree>
    <p:extLst>
      <p:ext uri="{BB962C8B-B14F-4D97-AF65-F5344CB8AC3E}">
        <p14:creationId xmlns:p14="http://schemas.microsoft.com/office/powerpoint/2010/main" val="3321196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dirty="0"/>
              <a:t>Sources:</a:t>
            </a:r>
            <a:r>
              <a:rPr lang="en-US" sz="1200" i="1" dirty="0">
                <a:hlinkClick r:id="rId3"/>
              </a:rPr>
              <a:t>https://www.youtube.com/watch?v=8M8bmdhELc0</a:t>
            </a:r>
            <a:r>
              <a:rPr lang="en-US" sz="1200" i="1" dirty="0"/>
              <a:t>), Moreno Belloso, N. (2022), Fletcher, A. (2022)</a:t>
            </a:r>
          </a:p>
        </p:txBody>
      </p:sp>
      <p:sp>
        <p:nvSpPr>
          <p:cNvPr id="4" name="Slide Number Placeholder 3"/>
          <p:cNvSpPr>
            <a:spLocks noGrp="1"/>
          </p:cNvSpPr>
          <p:nvPr>
            <p:ph type="sldNum" sz="quarter" idx="5"/>
          </p:nvPr>
        </p:nvSpPr>
        <p:spPr/>
        <p:txBody>
          <a:bodyPr/>
          <a:lstStyle/>
          <a:p>
            <a:fld id="{C679AF71-F390-7247-99FF-D65C4D587E73}" type="slidenum">
              <a:rPr lang="en-US" smtClean="0"/>
              <a:t>22</a:t>
            </a:fld>
            <a:endParaRPr lang="en-US" dirty="0"/>
          </a:p>
        </p:txBody>
      </p:sp>
    </p:spTree>
    <p:extLst>
      <p:ext uri="{BB962C8B-B14F-4D97-AF65-F5344CB8AC3E}">
        <p14:creationId xmlns:p14="http://schemas.microsoft.com/office/powerpoint/2010/main" val="25064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i="1" dirty="0"/>
          </a:p>
        </p:txBody>
      </p:sp>
      <p:sp>
        <p:nvSpPr>
          <p:cNvPr id="4" name="Slide Number Placeholder 3"/>
          <p:cNvSpPr>
            <a:spLocks noGrp="1"/>
          </p:cNvSpPr>
          <p:nvPr>
            <p:ph type="sldNum" sz="quarter" idx="5"/>
          </p:nvPr>
        </p:nvSpPr>
        <p:spPr/>
        <p:txBody>
          <a:bodyPr/>
          <a:lstStyle/>
          <a:p>
            <a:fld id="{C679AF71-F390-7247-99FF-D65C4D587E73}" type="slidenum">
              <a:rPr lang="en-US" smtClean="0"/>
              <a:t>23</a:t>
            </a:fld>
            <a:endParaRPr lang="en-US" dirty="0"/>
          </a:p>
        </p:txBody>
      </p:sp>
    </p:spTree>
    <p:extLst>
      <p:ext uri="{BB962C8B-B14F-4D97-AF65-F5344CB8AC3E}">
        <p14:creationId xmlns:p14="http://schemas.microsoft.com/office/powerpoint/2010/main" val="2344296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Sources: </a:t>
            </a:r>
            <a:r>
              <a:rPr lang="en-US" i="1" dirty="0">
                <a:hlinkClick r:id="rId3"/>
              </a:rPr>
              <a:t>https://www.youtube.com/watch?v=8M8bmdhELc0</a:t>
            </a:r>
            <a:r>
              <a:rPr lang="en-US" i="1" dirty="0"/>
              <a:t>, </a:t>
            </a:r>
            <a:r>
              <a:rPr lang="en-US" i="1" dirty="0">
                <a:hlinkClick r:id="rId4"/>
              </a:rPr>
              <a:t>https://www.linklaters.com/en-us/insights/blogs/linkingcompetition/2022/june/the-dma-is-here-whats-next</a:t>
            </a:r>
            <a:r>
              <a:rPr lang="en-US" i="1" dirty="0"/>
              <a:t>, Fletcher, A. (2022)</a:t>
            </a:r>
            <a:endParaRPr lang="en-US" sz="1100" i="1" dirty="0"/>
          </a:p>
        </p:txBody>
      </p:sp>
      <p:sp>
        <p:nvSpPr>
          <p:cNvPr id="4" name="Slide Number Placeholder 3"/>
          <p:cNvSpPr>
            <a:spLocks noGrp="1"/>
          </p:cNvSpPr>
          <p:nvPr>
            <p:ph type="sldNum" sz="quarter" idx="5"/>
          </p:nvPr>
        </p:nvSpPr>
        <p:spPr/>
        <p:txBody>
          <a:bodyPr/>
          <a:lstStyle/>
          <a:p>
            <a:fld id="{C679AF71-F390-7247-99FF-D65C4D587E73}" type="slidenum">
              <a:rPr lang="en-US" smtClean="0"/>
              <a:t>24</a:t>
            </a:fld>
            <a:endParaRPr lang="en-US" dirty="0"/>
          </a:p>
        </p:txBody>
      </p:sp>
    </p:spTree>
    <p:extLst>
      <p:ext uri="{BB962C8B-B14F-4D97-AF65-F5344CB8AC3E}">
        <p14:creationId xmlns:p14="http://schemas.microsoft.com/office/powerpoint/2010/main" val="3150839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3400" b="1" dirty="0">
                <a:cs typeface="Calibri"/>
              </a:rPr>
            </a:br>
            <a:r>
              <a:rPr lang="en-US" dirty="0"/>
              <a:t>new law effective 2021 </a:t>
            </a:r>
          </a:p>
          <a:p>
            <a:r>
              <a:rPr lang="en-US" dirty="0">
                <a:cs typeface="Calibri"/>
              </a:rPr>
              <a:t>Amazon announcement in 2021 </a:t>
            </a:r>
          </a:p>
          <a:p>
            <a:endParaRPr lang="en-US" dirty="0">
              <a:cs typeface="Calibri"/>
            </a:endParaRPr>
          </a:p>
          <a:p>
            <a:endParaRPr lang="en-US" sz="3400" b="1" dirty="0">
              <a:cs typeface="Calibri"/>
            </a:endParaRPr>
          </a:p>
          <a:p>
            <a:endParaRPr lang="en-US" sz="3400" b="1" dirty="0">
              <a:cs typeface="Calibri"/>
            </a:endParaRPr>
          </a:p>
          <a:p>
            <a:r>
              <a:rPr lang="en-US" sz="3400" b="1" dirty="0">
                <a:cs typeface="Calibri"/>
              </a:rPr>
              <a:t>This is Qualitative </a:t>
            </a:r>
          </a:p>
          <a:p>
            <a:endParaRPr lang="en-US" sz="3400" b="1" dirty="0">
              <a:cs typeface="Calibri"/>
            </a:endParaRPr>
          </a:p>
          <a:p>
            <a:pPr marL="0" indent="0">
              <a:buNone/>
            </a:pPr>
            <a:r>
              <a:rPr lang="en-US" sz="3400" b="1" dirty="0"/>
              <a:t>Quantitative </a:t>
            </a:r>
            <a:r>
              <a:rPr lang="en-US" sz="3400" dirty="0"/>
              <a:t>consideration</a:t>
            </a:r>
            <a:endParaRPr lang="en-US" dirty="0"/>
          </a:p>
          <a:p>
            <a:r>
              <a:rPr lang="en-US" sz="3500" dirty="0"/>
              <a:t>EU and US – some of the factors considered:</a:t>
            </a:r>
          </a:p>
          <a:p>
            <a:pPr lvl="1"/>
            <a:r>
              <a:rPr lang="en-US" sz="3200" dirty="0"/>
              <a:t>Turnover</a:t>
            </a:r>
          </a:p>
          <a:p>
            <a:pPr lvl="1"/>
            <a:r>
              <a:rPr lang="en-US" sz="3200" dirty="0"/>
              <a:t>Average market capitalization</a:t>
            </a:r>
          </a:p>
          <a:p>
            <a:pPr lvl="1"/>
            <a:r>
              <a:rPr lang="en-US" sz="3200" dirty="0"/>
              <a:t>Fair market value</a:t>
            </a:r>
          </a:p>
          <a:p>
            <a:pPr lvl="1"/>
            <a:r>
              <a:rPr lang="en-US" sz="3200" dirty="0"/>
              <a:t>End and business users</a:t>
            </a:r>
            <a:endParaRPr lang="en-US" sz="800" dirty="0"/>
          </a:p>
          <a:p>
            <a:endParaRPr lang="en-US" dirty="0"/>
          </a:p>
        </p:txBody>
      </p:sp>
      <p:sp>
        <p:nvSpPr>
          <p:cNvPr id="4" name="Slide Number Placeholder 3"/>
          <p:cNvSpPr>
            <a:spLocks noGrp="1"/>
          </p:cNvSpPr>
          <p:nvPr>
            <p:ph type="sldNum" sz="quarter" idx="5"/>
          </p:nvPr>
        </p:nvSpPr>
        <p:spPr/>
        <p:txBody>
          <a:bodyPr/>
          <a:lstStyle/>
          <a:p>
            <a:fld id="{C679AF71-F390-7247-99FF-D65C4D587E73}" type="slidenum">
              <a:rPr lang="en-US" smtClean="0"/>
              <a:t>25</a:t>
            </a:fld>
            <a:endParaRPr lang="en-US" dirty="0"/>
          </a:p>
        </p:txBody>
      </p:sp>
    </p:spTree>
    <p:extLst>
      <p:ext uri="{BB962C8B-B14F-4D97-AF65-F5344CB8AC3E}">
        <p14:creationId xmlns:p14="http://schemas.microsoft.com/office/powerpoint/2010/main" val="2087078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dirty="0"/>
              <a:t>Source: Fletcher, A. (2022)</a:t>
            </a:r>
          </a:p>
        </p:txBody>
      </p:sp>
      <p:sp>
        <p:nvSpPr>
          <p:cNvPr id="4" name="Slide Number Placeholder 3"/>
          <p:cNvSpPr>
            <a:spLocks noGrp="1"/>
          </p:cNvSpPr>
          <p:nvPr>
            <p:ph type="sldNum" sz="quarter" idx="5"/>
          </p:nvPr>
        </p:nvSpPr>
        <p:spPr/>
        <p:txBody>
          <a:bodyPr/>
          <a:lstStyle/>
          <a:p>
            <a:fld id="{C679AF71-F390-7247-99FF-D65C4D587E73}" type="slidenum">
              <a:rPr lang="en-US" smtClean="0"/>
              <a:t>26</a:t>
            </a:fld>
            <a:endParaRPr lang="en-US" dirty="0"/>
          </a:p>
        </p:txBody>
      </p:sp>
    </p:spTree>
    <p:extLst>
      <p:ext uri="{BB962C8B-B14F-4D97-AF65-F5344CB8AC3E}">
        <p14:creationId xmlns:p14="http://schemas.microsoft.com/office/powerpoint/2010/main" val="2988056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Source: </a:t>
            </a:r>
            <a:r>
              <a:rPr lang="en-US" sz="1200" i="1" dirty="0">
                <a:hlinkClick r:id="rId3"/>
              </a:rPr>
              <a:t>https://www.linklaters.com/en-us/insights/blogs/linkingcompetition/2022/june/the-dma-is-here-whats-next</a:t>
            </a:r>
            <a:r>
              <a:rPr lang="en-US" sz="1200" i="1" dirty="0"/>
              <a:t> </a:t>
            </a:r>
          </a:p>
          <a:p>
            <a:endParaRPr lang="en-US" dirty="0"/>
          </a:p>
        </p:txBody>
      </p:sp>
      <p:sp>
        <p:nvSpPr>
          <p:cNvPr id="4" name="Slide Number Placeholder 3"/>
          <p:cNvSpPr>
            <a:spLocks noGrp="1"/>
          </p:cNvSpPr>
          <p:nvPr>
            <p:ph type="sldNum" sz="quarter" idx="5"/>
          </p:nvPr>
        </p:nvSpPr>
        <p:spPr/>
        <p:txBody>
          <a:bodyPr/>
          <a:lstStyle/>
          <a:p>
            <a:fld id="{C679AF71-F390-7247-99FF-D65C4D587E73}" type="slidenum">
              <a:rPr lang="en-US" smtClean="0"/>
              <a:t>27</a:t>
            </a:fld>
            <a:endParaRPr lang="en-US" dirty="0"/>
          </a:p>
        </p:txBody>
      </p:sp>
    </p:spTree>
    <p:extLst>
      <p:ext uri="{BB962C8B-B14F-4D97-AF65-F5344CB8AC3E}">
        <p14:creationId xmlns:p14="http://schemas.microsoft.com/office/powerpoint/2010/main" val="807594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9AF71-F390-7247-99FF-D65C4D587E73}" type="slidenum">
              <a:rPr lang="en-US" smtClean="0"/>
              <a:t>28</a:t>
            </a:fld>
            <a:endParaRPr lang="en-US" dirty="0"/>
          </a:p>
        </p:txBody>
      </p:sp>
    </p:spTree>
    <p:extLst>
      <p:ext uri="{BB962C8B-B14F-4D97-AF65-F5344CB8AC3E}">
        <p14:creationId xmlns:p14="http://schemas.microsoft.com/office/powerpoint/2010/main" val="201973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9AF71-F390-7247-99FF-D65C4D587E73}" type="slidenum">
              <a:rPr lang="en-US" smtClean="0"/>
              <a:t>3</a:t>
            </a:fld>
            <a:endParaRPr lang="en-US" dirty="0"/>
          </a:p>
        </p:txBody>
      </p:sp>
    </p:spTree>
    <p:extLst>
      <p:ext uri="{BB962C8B-B14F-4D97-AF65-F5344CB8AC3E}">
        <p14:creationId xmlns:p14="http://schemas.microsoft.com/office/powerpoint/2010/main" val="293890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Gene starts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9AF71-F390-7247-99FF-D65C4D587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1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Quotes sourced from House Antitrust Subcommittee Report: </a:t>
            </a:r>
          </a:p>
          <a:p>
            <a:endParaRPr lang="en-US" dirty="0"/>
          </a:p>
          <a:p>
            <a:r>
              <a:rPr lang="en-US" dirty="0"/>
              <a:t>Mahoney - </a:t>
            </a:r>
            <a:r>
              <a:rPr lang="en-US" sz="1200" i="1" dirty="0"/>
              <a:t>House Judiciary Antitrust Subcommittee Investigation of Competition in Digital Markets Report (October 6, 2020 , Pg 168</a:t>
            </a:r>
          </a:p>
          <a:p>
            <a:endParaRPr lang="en-US" dirty="0"/>
          </a:p>
          <a:p>
            <a:r>
              <a:rPr lang="en-US" dirty="0"/>
              <a:t>Spence – </a:t>
            </a:r>
            <a:r>
              <a:rPr lang="en-US" sz="1200" i="1" dirty="0"/>
              <a:t>House Judiciary Antitrust Subcommittee Investigation of Competition in Digital Markets Report (October 6, 2020 , </a:t>
            </a:r>
            <a:r>
              <a:rPr lang="en-US" dirty="0"/>
              <a:t>Pg. 50-51</a:t>
            </a:r>
          </a:p>
          <a:p>
            <a:endParaRPr lang="en-US" dirty="0"/>
          </a:p>
          <a:p>
            <a:r>
              <a:rPr lang="en-US" dirty="0"/>
              <a:t>Barnett – </a:t>
            </a:r>
            <a:r>
              <a:rPr lang="en-US" sz="1200" i="1" dirty="0"/>
              <a:t>House Judiciary Antitrust Subcommittee Investigation of Competition in Digital Markets Report (October 6, 2020 , </a:t>
            </a:r>
            <a:r>
              <a:rPr lang="en-US" dirty="0"/>
              <a:t>Pg. 51</a:t>
            </a:r>
          </a:p>
          <a:p>
            <a:endParaRPr lang="en-US" dirty="0"/>
          </a:p>
          <a:p>
            <a:r>
              <a:rPr lang="en-US" dirty="0"/>
              <a:t>Daru - https://www.vox.com/recode/22395840/apple-airtags-tile-tracker-antitrust-regulators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9AF71-F390-7247-99FF-D65C4D587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24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Quotes sourced from House Antitrust Subcommittee Report: </a:t>
            </a:r>
          </a:p>
          <a:p>
            <a:endParaRPr lang="en-US" dirty="0"/>
          </a:p>
          <a:p>
            <a:r>
              <a:rPr lang="en-US" dirty="0"/>
              <a:t>Mahoney - </a:t>
            </a:r>
            <a:r>
              <a:rPr lang="en-US" sz="1200" i="1" dirty="0"/>
              <a:t>House Judiciary Antitrust Subcommittee Investigation of Competition in Digital Markets Report (October 6, 2020 , Pg 168</a:t>
            </a:r>
          </a:p>
          <a:p>
            <a:endParaRPr lang="en-US" dirty="0"/>
          </a:p>
          <a:p>
            <a:r>
              <a:rPr lang="en-US" dirty="0"/>
              <a:t>Spence – </a:t>
            </a:r>
            <a:r>
              <a:rPr lang="en-US" sz="1200" i="1" dirty="0"/>
              <a:t>House Judiciary Antitrust Subcommittee Investigation of Competition in Digital Markets Report (October 6, 2020 , </a:t>
            </a:r>
            <a:r>
              <a:rPr lang="en-US" dirty="0"/>
              <a:t>Pg. 50-51</a:t>
            </a:r>
          </a:p>
          <a:p>
            <a:endParaRPr lang="en-US" dirty="0"/>
          </a:p>
          <a:p>
            <a:r>
              <a:rPr lang="en-US" dirty="0"/>
              <a:t>Barnett – </a:t>
            </a:r>
            <a:r>
              <a:rPr lang="en-US" sz="1200" i="1" dirty="0"/>
              <a:t>House Judiciary Antitrust Subcommittee Investigation of Competition in Digital Markets Report (October 6, 2020 , </a:t>
            </a:r>
            <a:r>
              <a:rPr lang="en-US" dirty="0"/>
              <a:t>Pg. 51</a:t>
            </a:r>
          </a:p>
          <a:p>
            <a:endParaRPr lang="en-US" dirty="0"/>
          </a:p>
          <a:p>
            <a:r>
              <a:rPr lang="en-US" dirty="0"/>
              <a:t>Daru - https://www.vox.com/recode/22395840/apple-airtags-tile-tracker-antitrust-regulators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9AF71-F390-7247-99FF-D65C4D587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03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i="1" dirty="0"/>
              <a:t>Moreno Belloso, N. (2022). The EU Digital Markets Act (DMA): A Summary. </a:t>
            </a:r>
            <a:r>
              <a:rPr lang="en-US" sz="1200" i="1" dirty="0">
                <a:hlinkClick r:id="rId3"/>
              </a:rPr>
              <a:t>https://papers.ssrn.com/sol3/papers.cfm?abstract_id=4109299</a:t>
            </a:r>
            <a:r>
              <a:rPr lang="en-US" sz="1200" i="1" dirty="0"/>
              <a:t> </a:t>
            </a:r>
          </a:p>
          <a:p>
            <a:endParaRPr lang="en-US" dirty="0"/>
          </a:p>
          <a:p>
            <a:endParaRPr lang="en-US" dirty="0"/>
          </a:p>
          <a:p>
            <a:r>
              <a:rPr lang="en-US" dirty="0"/>
              <a:t>Killer Acquisitions – Article 14</a:t>
            </a:r>
          </a:p>
          <a:p>
            <a:r>
              <a:rPr lang="en-US" dirty="0"/>
              <a:t>Data Portability – Article 6(9)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9AF71-F390-7247-99FF-D65C4D587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672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i="1" dirty="0"/>
              <a:t>Moreno Belloso, N. (2022). The EU Digital Markets Act (DMA): A Summary. </a:t>
            </a:r>
            <a:r>
              <a:rPr lang="en-US" sz="1200" i="1" dirty="0">
                <a:hlinkClick r:id="rId3"/>
              </a:rPr>
              <a:t>https://papers.ssrn.com/sol3/papers.cfm?abstract_id=4109299</a:t>
            </a:r>
            <a:r>
              <a:rPr lang="en-US" sz="1200" i="1" dirty="0"/>
              <a:t> </a:t>
            </a:r>
          </a:p>
          <a:p>
            <a:endParaRPr lang="en-US" dirty="0"/>
          </a:p>
          <a:p>
            <a:r>
              <a:rPr lang="en-US" dirty="0"/>
              <a:t>Ad Transparency – Articles 5(g) and 6(1)(g)</a:t>
            </a:r>
          </a:p>
          <a:p>
            <a:r>
              <a:rPr lang="en-US" dirty="0"/>
              <a:t>Search data sharing – Article 6(11)</a:t>
            </a:r>
          </a:p>
          <a:p>
            <a:r>
              <a:rPr lang="en-US" dirty="0"/>
              <a:t>Prohibitions on Tying Search and Chrome to Android – Derived from Google Android Case upheld Sept 14, 2022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9AF71-F390-7247-99FF-D65C4D587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89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i="1" dirty="0"/>
              <a:t>Moreno Belloso, N. (2022). The EU Digital Markets Act (DMA): A Summary. </a:t>
            </a:r>
            <a:r>
              <a:rPr lang="en-US" sz="1200" i="1" dirty="0">
                <a:hlinkClick r:id="rId3"/>
              </a:rPr>
              <a:t>https://papers.ssrn.com/sol3/papers.cfm?abstract_id=4109299</a:t>
            </a:r>
            <a:r>
              <a:rPr lang="en-US" sz="1200" i="1" dirty="0"/>
              <a:t> </a:t>
            </a:r>
          </a:p>
          <a:p>
            <a:endParaRPr lang="en-US" dirty="0"/>
          </a:p>
          <a:p>
            <a:r>
              <a:rPr lang="en-US" dirty="0"/>
              <a:t>Preventing use of third-party seller data – Article 6(2)</a:t>
            </a:r>
          </a:p>
          <a:p>
            <a:r>
              <a:rPr lang="en-US" dirty="0"/>
              <a:t>Self-Preferencing Prohibitions that would affect use of Buy Box – Article 6(d)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9AF71-F390-7247-99FF-D65C4D587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646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12E1-C7D6-3C95-E5AE-8BBDEE9009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8C0231-8C2D-30B6-C430-F683CA6BF4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C23A48-A29B-CB4C-2A33-871074EE91B2}"/>
              </a:ext>
            </a:extLst>
          </p:cNvPr>
          <p:cNvSpPr>
            <a:spLocks noGrp="1"/>
          </p:cNvSpPr>
          <p:nvPr>
            <p:ph type="dt" sz="half" idx="10"/>
          </p:nvPr>
        </p:nvSpPr>
        <p:spPr/>
        <p:txBody>
          <a:bodyPr/>
          <a:lstStyle/>
          <a:p>
            <a:fld id="{3A0BA04F-45FF-E94D-A791-BFFA289D5829}" type="datetime1">
              <a:rPr lang="en-US" smtClean="0"/>
              <a:t>10/13/22</a:t>
            </a:fld>
            <a:endParaRPr lang="en-US" dirty="0"/>
          </a:p>
        </p:txBody>
      </p:sp>
      <p:sp>
        <p:nvSpPr>
          <p:cNvPr id="5" name="Footer Placeholder 4">
            <a:extLst>
              <a:ext uri="{FF2B5EF4-FFF2-40B4-BE49-F238E27FC236}">
                <a16:creationId xmlns:a16="http://schemas.microsoft.com/office/drawing/2014/main" id="{BD53D764-83DF-7E38-A1F1-9CEDB3B67498}"/>
              </a:ext>
            </a:extLst>
          </p:cNvPr>
          <p:cNvSpPr>
            <a:spLocks noGrp="1"/>
          </p:cNvSpPr>
          <p:nvPr>
            <p:ph type="ftr" sz="quarter" idx="11"/>
          </p:nvPr>
        </p:nvSpPr>
        <p:spPr/>
        <p:txBody>
          <a:bodyPr/>
          <a:lstStyle/>
          <a:p>
            <a:r>
              <a:rPr lang="en-US" dirty="0"/>
              <a:t>DRAFT NOT FOR CIRCULATION </a:t>
            </a:r>
          </a:p>
        </p:txBody>
      </p:sp>
      <p:sp>
        <p:nvSpPr>
          <p:cNvPr id="6" name="Slide Number Placeholder 5">
            <a:extLst>
              <a:ext uri="{FF2B5EF4-FFF2-40B4-BE49-F238E27FC236}">
                <a16:creationId xmlns:a16="http://schemas.microsoft.com/office/drawing/2014/main" id="{356B422C-3947-1E77-3E13-6A4146E271BD}"/>
              </a:ext>
            </a:extLst>
          </p:cNvPr>
          <p:cNvSpPr>
            <a:spLocks noGrp="1"/>
          </p:cNvSpPr>
          <p:nvPr>
            <p:ph type="sldNum" sz="quarter" idx="12"/>
          </p:nvPr>
        </p:nvSpPr>
        <p:spPr/>
        <p:txBody>
          <a:bodyPr/>
          <a:lstStyle/>
          <a:p>
            <a:fld id="{2ED1C650-3AC1-FC4F-BFFF-4831FAFAAA3B}" type="slidenum">
              <a:rPr lang="en-US" smtClean="0"/>
              <a:t>‹#›</a:t>
            </a:fld>
            <a:endParaRPr lang="en-US" dirty="0"/>
          </a:p>
        </p:txBody>
      </p:sp>
    </p:spTree>
    <p:extLst>
      <p:ext uri="{BB962C8B-B14F-4D97-AF65-F5344CB8AC3E}">
        <p14:creationId xmlns:p14="http://schemas.microsoft.com/office/powerpoint/2010/main" val="61977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DAD8-AE5C-15F8-84D1-561785EC8F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746E2A-AB24-1554-7AB6-38D09FF34B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0EC52-43EE-2524-E364-654315681FE6}"/>
              </a:ext>
            </a:extLst>
          </p:cNvPr>
          <p:cNvSpPr>
            <a:spLocks noGrp="1"/>
          </p:cNvSpPr>
          <p:nvPr>
            <p:ph type="dt" sz="half" idx="10"/>
          </p:nvPr>
        </p:nvSpPr>
        <p:spPr/>
        <p:txBody>
          <a:bodyPr/>
          <a:lstStyle/>
          <a:p>
            <a:fld id="{44F10BCE-4818-AF47-A4C3-492015B893BE}" type="datetime1">
              <a:rPr lang="en-US" smtClean="0"/>
              <a:t>10/13/22</a:t>
            </a:fld>
            <a:endParaRPr lang="en-US" dirty="0"/>
          </a:p>
        </p:txBody>
      </p:sp>
      <p:sp>
        <p:nvSpPr>
          <p:cNvPr id="5" name="Footer Placeholder 4">
            <a:extLst>
              <a:ext uri="{FF2B5EF4-FFF2-40B4-BE49-F238E27FC236}">
                <a16:creationId xmlns:a16="http://schemas.microsoft.com/office/drawing/2014/main" id="{B1782649-C080-F4A5-548A-85CECCD38BD7}"/>
              </a:ext>
            </a:extLst>
          </p:cNvPr>
          <p:cNvSpPr>
            <a:spLocks noGrp="1"/>
          </p:cNvSpPr>
          <p:nvPr>
            <p:ph type="ftr" sz="quarter" idx="11"/>
          </p:nvPr>
        </p:nvSpPr>
        <p:spPr/>
        <p:txBody>
          <a:bodyPr/>
          <a:lstStyle/>
          <a:p>
            <a:r>
              <a:rPr lang="en-US" dirty="0"/>
              <a:t>DRAFT NOT FOR CIRCULATION </a:t>
            </a:r>
          </a:p>
        </p:txBody>
      </p:sp>
      <p:sp>
        <p:nvSpPr>
          <p:cNvPr id="6" name="Slide Number Placeholder 5">
            <a:extLst>
              <a:ext uri="{FF2B5EF4-FFF2-40B4-BE49-F238E27FC236}">
                <a16:creationId xmlns:a16="http://schemas.microsoft.com/office/drawing/2014/main" id="{0966BF29-DFE2-823E-3439-B4FD1F2DD749}"/>
              </a:ext>
            </a:extLst>
          </p:cNvPr>
          <p:cNvSpPr>
            <a:spLocks noGrp="1"/>
          </p:cNvSpPr>
          <p:nvPr>
            <p:ph type="sldNum" sz="quarter" idx="12"/>
          </p:nvPr>
        </p:nvSpPr>
        <p:spPr/>
        <p:txBody>
          <a:bodyPr/>
          <a:lstStyle/>
          <a:p>
            <a:fld id="{2ED1C650-3AC1-FC4F-BFFF-4831FAFAAA3B}" type="slidenum">
              <a:rPr lang="en-US" smtClean="0"/>
              <a:t>‹#›</a:t>
            </a:fld>
            <a:endParaRPr lang="en-US" dirty="0"/>
          </a:p>
        </p:txBody>
      </p:sp>
    </p:spTree>
    <p:extLst>
      <p:ext uri="{BB962C8B-B14F-4D97-AF65-F5344CB8AC3E}">
        <p14:creationId xmlns:p14="http://schemas.microsoft.com/office/powerpoint/2010/main" val="283724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5FA211-494D-6AA5-1C7C-DA6196FF3C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B1ECF4-673E-00B8-725E-AF609F4550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15D89-1D7B-CEF5-5350-690FBBC44669}"/>
              </a:ext>
            </a:extLst>
          </p:cNvPr>
          <p:cNvSpPr>
            <a:spLocks noGrp="1"/>
          </p:cNvSpPr>
          <p:nvPr>
            <p:ph type="dt" sz="half" idx="10"/>
          </p:nvPr>
        </p:nvSpPr>
        <p:spPr/>
        <p:txBody>
          <a:bodyPr/>
          <a:lstStyle/>
          <a:p>
            <a:fld id="{7C223346-AE34-E540-BBA2-4BCAB3A361A1}" type="datetime1">
              <a:rPr lang="en-US" smtClean="0"/>
              <a:t>10/13/22</a:t>
            </a:fld>
            <a:endParaRPr lang="en-US" dirty="0"/>
          </a:p>
        </p:txBody>
      </p:sp>
      <p:sp>
        <p:nvSpPr>
          <p:cNvPr id="5" name="Footer Placeholder 4">
            <a:extLst>
              <a:ext uri="{FF2B5EF4-FFF2-40B4-BE49-F238E27FC236}">
                <a16:creationId xmlns:a16="http://schemas.microsoft.com/office/drawing/2014/main" id="{A0E846BA-CAD9-95A1-7F77-8CE60F937431}"/>
              </a:ext>
            </a:extLst>
          </p:cNvPr>
          <p:cNvSpPr>
            <a:spLocks noGrp="1"/>
          </p:cNvSpPr>
          <p:nvPr>
            <p:ph type="ftr" sz="quarter" idx="11"/>
          </p:nvPr>
        </p:nvSpPr>
        <p:spPr/>
        <p:txBody>
          <a:bodyPr/>
          <a:lstStyle/>
          <a:p>
            <a:r>
              <a:rPr lang="en-US" dirty="0"/>
              <a:t>DRAFT NOT FOR CIRCULATION </a:t>
            </a:r>
          </a:p>
        </p:txBody>
      </p:sp>
      <p:sp>
        <p:nvSpPr>
          <p:cNvPr id="6" name="Slide Number Placeholder 5">
            <a:extLst>
              <a:ext uri="{FF2B5EF4-FFF2-40B4-BE49-F238E27FC236}">
                <a16:creationId xmlns:a16="http://schemas.microsoft.com/office/drawing/2014/main" id="{03F47837-498F-B31B-D896-CCCC0AAC5DCB}"/>
              </a:ext>
            </a:extLst>
          </p:cNvPr>
          <p:cNvSpPr>
            <a:spLocks noGrp="1"/>
          </p:cNvSpPr>
          <p:nvPr>
            <p:ph type="sldNum" sz="quarter" idx="12"/>
          </p:nvPr>
        </p:nvSpPr>
        <p:spPr/>
        <p:txBody>
          <a:bodyPr/>
          <a:lstStyle/>
          <a:p>
            <a:fld id="{2ED1C650-3AC1-FC4F-BFFF-4831FAFAAA3B}" type="slidenum">
              <a:rPr lang="en-US" smtClean="0"/>
              <a:t>‹#›</a:t>
            </a:fld>
            <a:endParaRPr lang="en-US" dirty="0"/>
          </a:p>
        </p:txBody>
      </p:sp>
    </p:spTree>
    <p:extLst>
      <p:ext uri="{BB962C8B-B14F-4D97-AF65-F5344CB8AC3E}">
        <p14:creationId xmlns:p14="http://schemas.microsoft.com/office/powerpoint/2010/main" val="427828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1EEE-002D-0DB2-0D0C-296FE9DD9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71C97-17DD-6B40-EC2B-62109DDA9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A66EC-D22F-6E0C-F9B5-6EA100813A68}"/>
              </a:ext>
            </a:extLst>
          </p:cNvPr>
          <p:cNvSpPr>
            <a:spLocks noGrp="1"/>
          </p:cNvSpPr>
          <p:nvPr>
            <p:ph type="dt" sz="half" idx="10"/>
          </p:nvPr>
        </p:nvSpPr>
        <p:spPr/>
        <p:txBody>
          <a:bodyPr/>
          <a:lstStyle/>
          <a:p>
            <a:fld id="{BCF477A9-D2C0-9E42-9877-52CAB6327C5A}" type="datetime1">
              <a:rPr lang="en-US" smtClean="0"/>
              <a:t>10/13/22</a:t>
            </a:fld>
            <a:endParaRPr lang="en-US" dirty="0"/>
          </a:p>
        </p:txBody>
      </p:sp>
      <p:sp>
        <p:nvSpPr>
          <p:cNvPr id="5" name="Footer Placeholder 4">
            <a:extLst>
              <a:ext uri="{FF2B5EF4-FFF2-40B4-BE49-F238E27FC236}">
                <a16:creationId xmlns:a16="http://schemas.microsoft.com/office/drawing/2014/main" id="{8AEC497C-429C-40F1-647A-766F51E8B5B4}"/>
              </a:ext>
            </a:extLst>
          </p:cNvPr>
          <p:cNvSpPr>
            <a:spLocks noGrp="1"/>
          </p:cNvSpPr>
          <p:nvPr>
            <p:ph type="ftr" sz="quarter" idx="11"/>
          </p:nvPr>
        </p:nvSpPr>
        <p:spPr/>
        <p:txBody>
          <a:bodyPr/>
          <a:lstStyle/>
          <a:p>
            <a:r>
              <a:rPr lang="en-US" dirty="0"/>
              <a:t>DRAFT NOT FOR CIRCULATION </a:t>
            </a:r>
          </a:p>
        </p:txBody>
      </p:sp>
      <p:sp>
        <p:nvSpPr>
          <p:cNvPr id="6" name="Slide Number Placeholder 5">
            <a:extLst>
              <a:ext uri="{FF2B5EF4-FFF2-40B4-BE49-F238E27FC236}">
                <a16:creationId xmlns:a16="http://schemas.microsoft.com/office/drawing/2014/main" id="{F6A9DEC4-48C5-CC5D-DD0B-6AE817B213A7}"/>
              </a:ext>
            </a:extLst>
          </p:cNvPr>
          <p:cNvSpPr>
            <a:spLocks noGrp="1"/>
          </p:cNvSpPr>
          <p:nvPr>
            <p:ph type="sldNum" sz="quarter" idx="12"/>
          </p:nvPr>
        </p:nvSpPr>
        <p:spPr/>
        <p:txBody>
          <a:bodyPr/>
          <a:lstStyle/>
          <a:p>
            <a:fld id="{2ED1C650-3AC1-FC4F-BFFF-4831FAFAAA3B}" type="slidenum">
              <a:rPr lang="en-US" smtClean="0"/>
              <a:t>‹#›</a:t>
            </a:fld>
            <a:endParaRPr lang="en-US" dirty="0"/>
          </a:p>
        </p:txBody>
      </p:sp>
    </p:spTree>
    <p:extLst>
      <p:ext uri="{BB962C8B-B14F-4D97-AF65-F5344CB8AC3E}">
        <p14:creationId xmlns:p14="http://schemas.microsoft.com/office/powerpoint/2010/main" val="422069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863C-5C98-71BA-76DE-626EFC6A16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EAED72-935F-0F46-3BDE-630625969E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B5E57C-7BB5-8C4E-733E-BDCD473A8D66}"/>
              </a:ext>
            </a:extLst>
          </p:cNvPr>
          <p:cNvSpPr>
            <a:spLocks noGrp="1"/>
          </p:cNvSpPr>
          <p:nvPr>
            <p:ph type="dt" sz="half" idx="10"/>
          </p:nvPr>
        </p:nvSpPr>
        <p:spPr/>
        <p:txBody>
          <a:bodyPr/>
          <a:lstStyle/>
          <a:p>
            <a:fld id="{0BB511F8-F24B-E24E-B9E6-E10722C3ADB1}" type="datetime1">
              <a:rPr lang="en-US" smtClean="0"/>
              <a:t>10/13/22</a:t>
            </a:fld>
            <a:endParaRPr lang="en-US" dirty="0"/>
          </a:p>
        </p:txBody>
      </p:sp>
      <p:sp>
        <p:nvSpPr>
          <p:cNvPr id="5" name="Footer Placeholder 4">
            <a:extLst>
              <a:ext uri="{FF2B5EF4-FFF2-40B4-BE49-F238E27FC236}">
                <a16:creationId xmlns:a16="http://schemas.microsoft.com/office/drawing/2014/main" id="{AAA0ACFC-52C8-0CEE-39AD-DE8A472F0144}"/>
              </a:ext>
            </a:extLst>
          </p:cNvPr>
          <p:cNvSpPr>
            <a:spLocks noGrp="1"/>
          </p:cNvSpPr>
          <p:nvPr>
            <p:ph type="ftr" sz="quarter" idx="11"/>
          </p:nvPr>
        </p:nvSpPr>
        <p:spPr/>
        <p:txBody>
          <a:bodyPr/>
          <a:lstStyle/>
          <a:p>
            <a:r>
              <a:rPr lang="en-US" dirty="0"/>
              <a:t>DRAFT NOT FOR CIRCULATION </a:t>
            </a:r>
          </a:p>
        </p:txBody>
      </p:sp>
      <p:sp>
        <p:nvSpPr>
          <p:cNvPr id="6" name="Slide Number Placeholder 5">
            <a:extLst>
              <a:ext uri="{FF2B5EF4-FFF2-40B4-BE49-F238E27FC236}">
                <a16:creationId xmlns:a16="http://schemas.microsoft.com/office/drawing/2014/main" id="{691EE9D6-958A-9700-2BF6-D7239278F376}"/>
              </a:ext>
            </a:extLst>
          </p:cNvPr>
          <p:cNvSpPr>
            <a:spLocks noGrp="1"/>
          </p:cNvSpPr>
          <p:nvPr>
            <p:ph type="sldNum" sz="quarter" idx="12"/>
          </p:nvPr>
        </p:nvSpPr>
        <p:spPr/>
        <p:txBody>
          <a:bodyPr/>
          <a:lstStyle/>
          <a:p>
            <a:fld id="{2ED1C650-3AC1-FC4F-BFFF-4831FAFAAA3B}" type="slidenum">
              <a:rPr lang="en-US" smtClean="0"/>
              <a:t>‹#›</a:t>
            </a:fld>
            <a:endParaRPr lang="en-US" dirty="0"/>
          </a:p>
        </p:txBody>
      </p:sp>
    </p:spTree>
    <p:extLst>
      <p:ext uri="{BB962C8B-B14F-4D97-AF65-F5344CB8AC3E}">
        <p14:creationId xmlns:p14="http://schemas.microsoft.com/office/powerpoint/2010/main" val="17577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D55D-0DC0-805E-91E7-7FE6ECAC3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ADBD4-9D5B-2DEB-23BC-4D778C7B3D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FE60EE-E05E-27D1-EA61-865947DE39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380045-630E-DF20-C2C3-D97C2C27A58D}"/>
              </a:ext>
            </a:extLst>
          </p:cNvPr>
          <p:cNvSpPr>
            <a:spLocks noGrp="1"/>
          </p:cNvSpPr>
          <p:nvPr>
            <p:ph type="dt" sz="half" idx="10"/>
          </p:nvPr>
        </p:nvSpPr>
        <p:spPr/>
        <p:txBody>
          <a:bodyPr/>
          <a:lstStyle/>
          <a:p>
            <a:fld id="{A3D6D0F1-1E51-8446-B437-7030B8ED7668}" type="datetime1">
              <a:rPr lang="en-US" smtClean="0"/>
              <a:t>10/13/22</a:t>
            </a:fld>
            <a:endParaRPr lang="en-US" dirty="0"/>
          </a:p>
        </p:txBody>
      </p:sp>
      <p:sp>
        <p:nvSpPr>
          <p:cNvPr id="6" name="Footer Placeholder 5">
            <a:extLst>
              <a:ext uri="{FF2B5EF4-FFF2-40B4-BE49-F238E27FC236}">
                <a16:creationId xmlns:a16="http://schemas.microsoft.com/office/drawing/2014/main" id="{A81ABF53-FAF8-4CC8-51F6-B21D29554DFA}"/>
              </a:ext>
            </a:extLst>
          </p:cNvPr>
          <p:cNvSpPr>
            <a:spLocks noGrp="1"/>
          </p:cNvSpPr>
          <p:nvPr>
            <p:ph type="ftr" sz="quarter" idx="11"/>
          </p:nvPr>
        </p:nvSpPr>
        <p:spPr/>
        <p:txBody>
          <a:bodyPr/>
          <a:lstStyle/>
          <a:p>
            <a:r>
              <a:rPr lang="en-US" dirty="0"/>
              <a:t>DRAFT NOT FOR CIRCULATION </a:t>
            </a:r>
          </a:p>
        </p:txBody>
      </p:sp>
      <p:sp>
        <p:nvSpPr>
          <p:cNvPr id="7" name="Slide Number Placeholder 6">
            <a:extLst>
              <a:ext uri="{FF2B5EF4-FFF2-40B4-BE49-F238E27FC236}">
                <a16:creationId xmlns:a16="http://schemas.microsoft.com/office/drawing/2014/main" id="{93FB7441-D1E7-4864-2903-6938441B25F9}"/>
              </a:ext>
            </a:extLst>
          </p:cNvPr>
          <p:cNvSpPr>
            <a:spLocks noGrp="1"/>
          </p:cNvSpPr>
          <p:nvPr>
            <p:ph type="sldNum" sz="quarter" idx="12"/>
          </p:nvPr>
        </p:nvSpPr>
        <p:spPr/>
        <p:txBody>
          <a:bodyPr/>
          <a:lstStyle/>
          <a:p>
            <a:fld id="{2ED1C650-3AC1-FC4F-BFFF-4831FAFAAA3B}" type="slidenum">
              <a:rPr lang="en-US" smtClean="0"/>
              <a:t>‹#›</a:t>
            </a:fld>
            <a:endParaRPr lang="en-US" dirty="0"/>
          </a:p>
        </p:txBody>
      </p:sp>
    </p:spTree>
    <p:extLst>
      <p:ext uri="{BB962C8B-B14F-4D97-AF65-F5344CB8AC3E}">
        <p14:creationId xmlns:p14="http://schemas.microsoft.com/office/powerpoint/2010/main" val="3350735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D924-5496-EFE6-7B08-55AD5799A8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940F0D-3F42-0D47-6D59-515E6B09A7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ACA4CC-6B37-E655-F939-DECF8A7F22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F0D483-5B51-C1BE-A020-4C095EC48C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963A30-A7D6-9AC4-BDE5-2EA59DC8BA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296D26-DC51-CC26-BC74-8D1A338DA388}"/>
              </a:ext>
            </a:extLst>
          </p:cNvPr>
          <p:cNvSpPr>
            <a:spLocks noGrp="1"/>
          </p:cNvSpPr>
          <p:nvPr>
            <p:ph type="dt" sz="half" idx="10"/>
          </p:nvPr>
        </p:nvSpPr>
        <p:spPr/>
        <p:txBody>
          <a:bodyPr/>
          <a:lstStyle/>
          <a:p>
            <a:fld id="{402456C8-3401-0341-AF05-A05B6C42A5DA}" type="datetime1">
              <a:rPr lang="en-US" smtClean="0"/>
              <a:t>10/13/22</a:t>
            </a:fld>
            <a:endParaRPr lang="en-US" dirty="0"/>
          </a:p>
        </p:txBody>
      </p:sp>
      <p:sp>
        <p:nvSpPr>
          <p:cNvPr id="8" name="Footer Placeholder 7">
            <a:extLst>
              <a:ext uri="{FF2B5EF4-FFF2-40B4-BE49-F238E27FC236}">
                <a16:creationId xmlns:a16="http://schemas.microsoft.com/office/drawing/2014/main" id="{3620FF21-579E-E7CA-90DA-0A59DCCC3FFA}"/>
              </a:ext>
            </a:extLst>
          </p:cNvPr>
          <p:cNvSpPr>
            <a:spLocks noGrp="1"/>
          </p:cNvSpPr>
          <p:nvPr>
            <p:ph type="ftr" sz="quarter" idx="11"/>
          </p:nvPr>
        </p:nvSpPr>
        <p:spPr/>
        <p:txBody>
          <a:bodyPr/>
          <a:lstStyle/>
          <a:p>
            <a:r>
              <a:rPr lang="en-US" dirty="0"/>
              <a:t>DRAFT NOT FOR CIRCULATION </a:t>
            </a:r>
          </a:p>
        </p:txBody>
      </p:sp>
      <p:sp>
        <p:nvSpPr>
          <p:cNvPr id="9" name="Slide Number Placeholder 8">
            <a:extLst>
              <a:ext uri="{FF2B5EF4-FFF2-40B4-BE49-F238E27FC236}">
                <a16:creationId xmlns:a16="http://schemas.microsoft.com/office/drawing/2014/main" id="{AEC5DB30-CDB7-EF7D-04A6-30F1F675D966}"/>
              </a:ext>
            </a:extLst>
          </p:cNvPr>
          <p:cNvSpPr>
            <a:spLocks noGrp="1"/>
          </p:cNvSpPr>
          <p:nvPr>
            <p:ph type="sldNum" sz="quarter" idx="12"/>
          </p:nvPr>
        </p:nvSpPr>
        <p:spPr/>
        <p:txBody>
          <a:bodyPr/>
          <a:lstStyle/>
          <a:p>
            <a:fld id="{2ED1C650-3AC1-FC4F-BFFF-4831FAFAAA3B}" type="slidenum">
              <a:rPr lang="en-US" smtClean="0"/>
              <a:t>‹#›</a:t>
            </a:fld>
            <a:endParaRPr lang="en-US" dirty="0"/>
          </a:p>
        </p:txBody>
      </p:sp>
    </p:spTree>
    <p:extLst>
      <p:ext uri="{BB962C8B-B14F-4D97-AF65-F5344CB8AC3E}">
        <p14:creationId xmlns:p14="http://schemas.microsoft.com/office/powerpoint/2010/main" val="117448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538E-5041-BF21-15A3-1253EAA940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63EC3C-A91F-ECAA-A8B7-AAF3A3522E33}"/>
              </a:ext>
            </a:extLst>
          </p:cNvPr>
          <p:cNvSpPr>
            <a:spLocks noGrp="1"/>
          </p:cNvSpPr>
          <p:nvPr>
            <p:ph type="dt" sz="half" idx="10"/>
          </p:nvPr>
        </p:nvSpPr>
        <p:spPr/>
        <p:txBody>
          <a:bodyPr/>
          <a:lstStyle/>
          <a:p>
            <a:fld id="{F1F37F34-397B-9147-BFFE-07EB7D757B6B}" type="datetime1">
              <a:rPr lang="en-US" smtClean="0"/>
              <a:t>10/13/22</a:t>
            </a:fld>
            <a:endParaRPr lang="en-US" dirty="0"/>
          </a:p>
        </p:txBody>
      </p:sp>
      <p:sp>
        <p:nvSpPr>
          <p:cNvPr id="4" name="Footer Placeholder 3">
            <a:extLst>
              <a:ext uri="{FF2B5EF4-FFF2-40B4-BE49-F238E27FC236}">
                <a16:creationId xmlns:a16="http://schemas.microsoft.com/office/drawing/2014/main" id="{0073DCE0-168C-7F14-CE3A-54E72F942BB4}"/>
              </a:ext>
            </a:extLst>
          </p:cNvPr>
          <p:cNvSpPr>
            <a:spLocks noGrp="1"/>
          </p:cNvSpPr>
          <p:nvPr>
            <p:ph type="ftr" sz="quarter" idx="11"/>
          </p:nvPr>
        </p:nvSpPr>
        <p:spPr/>
        <p:txBody>
          <a:bodyPr/>
          <a:lstStyle/>
          <a:p>
            <a:r>
              <a:rPr lang="en-US" dirty="0"/>
              <a:t>DRAFT NOT FOR CIRCULATION </a:t>
            </a:r>
          </a:p>
        </p:txBody>
      </p:sp>
      <p:sp>
        <p:nvSpPr>
          <p:cNvPr id="5" name="Slide Number Placeholder 4">
            <a:extLst>
              <a:ext uri="{FF2B5EF4-FFF2-40B4-BE49-F238E27FC236}">
                <a16:creationId xmlns:a16="http://schemas.microsoft.com/office/drawing/2014/main" id="{D82FCF46-DD51-8ADD-8E76-C3D2BFB50348}"/>
              </a:ext>
            </a:extLst>
          </p:cNvPr>
          <p:cNvSpPr>
            <a:spLocks noGrp="1"/>
          </p:cNvSpPr>
          <p:nvPr>
            <p:ph type="sldNum" sz="quarter" idx="12"/>
          </p:nvPr>
        </p:nvSpPr>
        <p:spPr/>
        <p:txBody>
          <a:bodyPr/>
          <a:lstStyle/>
          <a:p>
            <a:fld id="{2ED1C650-3AC1-FC4F-BFFF-4831FAFAAA3B}" type="slidenum">
              <a:rPr lang="en-US" smtClean="0"/>
              <a:t>‹#›</a:t>
            </a:fld>
            <a:endParaRPr lang="en-US" dirty="0"/>
          </a:p>
        </p:txBody>
      </p:sp>
    </p:spTree>
    <p:extLst>
      <p:ext uri="{BB962C8B-B14F-4D97-AF65-F5344CB8AC3E}">
        <p14:creationId xmlns:p14="http://schemas.microsoft.com/office/powerpoint/2010/main" val="229578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0FD590-2DA6-FB44-99AB-DC60CF66FC31}"/>
              </a:ext>
            </a:extLst>
          </p:cNvPr>
          <p:cNvSpPr>
            <a:spLocks noGrp="1"/>
          </p:cNvSpPr>
          <p:nvPr>
            <p:ph type="dt" sz="half" idx="10"/>
          </p:nvPr>
        </p:nvSpPr>
        <p:spPr/>
        <p:txBody>
          <a:bodyPr/>
          <a:lstStyle/>
          <a:p>
            <a:fld id="{B6AFA891-9890-AE40-97E8-FBA9F1FB4087}" type="datetime1">
              <a:rPr lang="en-US" smtClean="0"/>
              <a:t>10/13/22</a:t>
            </a:fld>
            <a:endParaRPr lang="en-US" dirty="0"/>
          </a:p>
        </p:txBody>
      </p:sp>
      <p:sp>
        <p:nvSpPr>
          <p:cNvPr id="3" name="Footer Placeholder 2">
            <a:extLst>
              <a:ext uri="{FF2B5EF4-FFF2-40B4-BE49-F238E27FC236}">
                <a16:creationId xmlns:a16="http://schemas.microsoft.com/office/drawing/2014/main" id="{920B25F7-E6C4-09DD-71C4-F45E21C2F4BD}"/>
              </a:ext>
            </a:extLst>
          </p:cNvPr>
          <p:cNvSpPr>
            <a:spLocks noGrp="1"/>
          </p:cNvSpPr>
          <p:nvPr>
            <p:ph type="ftr" sz="quarter" idx="11"/>
          </p:nvPr>
        </p:nvSpPr>
        <p:spPr/>
        <p:txBody>
          <a:bodyPr/>
          <a:lstStyle/>
          <a:p>
            <a:r>
              <a:rPr lang="en-US" dirty="0"/>
              <a:t>DRAFT NOT FOR CIRCULATION </a:t>
            </a:r>
          </a:p>
        </p:txBody>
      </p:sp>
      <p:sp>
        <p:nvSpPr>
          <p:cNvPr id="4" name="Slide Number Placeholder 3">
            <a:extLst>
              <a:ext uri="{FF2B5EF4-FFF2-40B4-BE49-F238E27FC236}">
                <a16:creationId xmlns:a16="http://schemas.microsoft.com/office/drawing/2014/main" id="{3B1DE927-5136-6035-996A-A4F79DCE381A}"/>
              </a:ext>
            </a:extLst>
          </p:cNvPr>
          <p:cNvSpPr>
            <a:spLocks noGrp="1"/>
          </p:cNvSpPr>
          <p:nvPr>
            <p:ph type="sldNum" sz="quarter" idx="12"/>
          </p:nvPr>
        </p:nvSpPr>
        <p:spPr/>
        <p:txBody>
          <a:bodyPr/>
          <a:lstStyle/>
          <a:p>
            <a:fld id="{2ED1C650-3AC1-FC4F-BFFF-4831FAFAAA3B}" type="slidenum">
              <a:rPr lang="en-US" smtClean="0"/>
              <a:t>‹#›</a:t>
            </a:fld>
            <a:endParaRPr lang="en-US" dirty="0"/>
          </a:p>
        </p:txBody>
      </p:sp>
    </p:spTree>
    <p:extLst>
      <p:ext uri="{BB962C8B-B14F-4D97-AF65-F5344CB8AC3E}">
        <p14:creationId xmlns:p14="http://schemas.microsoft.com/office/powerpoint/2010/main" val="363289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1C5AF-C618-47D7-2D3E-074413FFD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11DF59-21B6-420F-114B-053502168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80E74C-64E3-3ED5-3691-E016BD229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E07026-7032-2C0E-D5EC-18475CA456E0}"/>
              </a:ext>
            </a:extLst>
          </p:cNvPr>
          <p:cNvSpPr>
            <a:spLocks noGrp="1"/>
          </p:cNvSpPr>
          <p:nvPr>
            <p:ph type="dt" sz="half" idx="10"/>
          </p:nvPr>
        </p:nvSpPr>
        <p:spPr/>
        <p:txBody>
          <a:bodyPr/>
          <a:lstStyle/>
          <a:p>
            <a:fld id="{46B6B268-A17B-5F45-886E-DA9CB16DCB13}" type="datetime1">
              <a:rPr lang="en-US" smtClean="0"/>
              <a:t>10/13/22</a:t>
            </a:fld>
            <a:endParaRPr lang="en-US" dirty="0"/>
          </a:p>
        </p:txBody>
      </p:sp>
      <p:sp>
        <p:nvSpPr>
          <p:cNvPr id="6" name="Footer Placeholder 5">
            <a:extLst>
              <a:ext uri="{FF2B5EF4-FFF2-40B4-BE49-F238E27FC236}">
                <a16:creationId xmlns:a16="http://schemas.microsoft.com/office/drawing/2014/main" id="{171224DB-6C82-8402-131E-AF7BA0E48A24}"/>
              </a:ext>
            </a:extLst>
          </p:cNvPr>
          <p:cNvSpPr>
            <a:spLocks noGrp="1"/>
          </p:cNvSpPr>
          <p:nvPr>
            <p:ph type="ftr" sz="quarter" idx="11"/>
          </p:nvPr>
        </p:nvSpPr>
        <p:spPr/>
        <p:txBody>
          <a:bodyPr/>
          <a:lstStyle/>
          <a:p>
            <a:r>
              <a:rPr lang="en-US" dirty="0"/>
              <a:t>DRAFT NOT FOR CIRCULATION </a:t>
            </a:r>
          </a:p>
        </p:txBody>
      </p:sp>
      <p:sp>
        <p:nvSpPr>
          <p:cNvPr id="7" name="Slide Number Placeholder 6">
            <a:extLst>
              <a:ext uri="{FF2B5EF4-FFF2-40B4-BE49-F238E27FC236}">
                <a16:creationId xmlns:a16="http://schemas.microsoft.com/office/drawing/2014/main" id="{663F8B9E-C67B-4577-870D-0993CFF6121D}"/>
              </a:ext>
            </a:extLst>
          </p:cNvPr>
          <p:cNvSpPr>
            <a:spLocks noGrp="1"/>
          </p:cNvSpPr>
          <p:nvPr>
            <p:ph type="sldNum" sz="quarter" idx="12"/>
          </p:nvPr>
        </p:nvSpPr>
        <p:spPr/>
        <p:txBody>
          <a:bodyPr/>
          <a:lstStyle/>
          <a:p>
            <a:fld id="{2ED1C650-3AC1-FC4F-BFFF-4831FAFAAA3B}" type="slidenum">
              <a:rPr lang="en-US" smtClean="0"/>
              <a:t>‹#›</a:t>
            </a:fld>
            <a:endParaRPr lang="en-US" dirty="0"/>
          </a:p>
        </p:txBody>
      </p:sp>
    </p:spTree>
    <p:extLst>
      <p:ext uri="{BB962C8B-B14F-4D97-AF65-F5344CB8AC3E}">
        <p14:creationId xmlns:p14="http://schemas.microsoft.com/office/powerpoint/2010/main" val="335080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46DD-7AF7-C52E-8735-41F9776EC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C003D4-09A7-AEC7-0F2E-963FD7A2B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E965D5C-0A11-C00B-1AAB-13C9ADD55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1A413-1EC7-BC81-79DB-F7666C82DEFD}"/>
              </a:ext>
            </a:extLst>
          </p:cNvPr>
          <p:cNvSpPr>
            <a:spLocks noGrp="1"/>
          </p:cNvSpPr>
          <p:nvPr>
            <p:ph type="dt" sz="half" idx="10"/>
          </p:nvPr>
        </p:nvSpPr>
        <p:spPr/>
        <p:txBody>
          <a:bodyPr/>
          <a:lstStyle/>
          <a:p>
            <a:fld id="{710516A6-411E-8343-A317-D5873F3245F8}" type="datetime1">
              <a:rPr lang="en-US" smtClean="0"/>
              <a:t>10/13/22</a:t>
            </a:fld>
            <a:endParaRPr lang="en-US" dirty="0"/>
          </a:p>
        </p:txBody>
      </p:sp>
      <p:sp>
        <p:nvSpPr>
          <p:cNvPr id="6" name="Footer Placeholder 5">
            <a:extLst>
              <a:ext uri="{FF2B5EF4-FFF2-40B4-BE49-F238E27FC236}">
                <a16:creationId xmlns:a16="http://schemas.microsoft.com/office/drawing/2014/main" id="{9A6A3499-EC74-B14B-8E83-86EFE2E73E7F}"/>
              </a:ext>
            </a:extLst>
          </p:cNvPr>
          <p:cNvSpPr>
            <a:spLocks noGrp="1"/>
          </p:cNvSpPr>
          <p:nvPr>
            <p:ph type="ftr" sz="quarter" idx="11"/>
          </p:nvPr>
        </p:nvSpPr>
        <p:spPr/>
        <p:txBody>
          <a:bodyPr/>
          <a:lstStyle/>
          <a:p>
            <a:r>
              <a:rPr lang="en-US" dirty="0"/>
              <a:t>DRAFT NOT FOR CIRCULATION </a:t>
            </a:r>
          </a:p>
        </p:txBody>
      </p:sp>
      <p:sp>
        <p:nvSpPr>
          <p:cNvPr id="7" name="Slide Number Placeholder 6">
            <a:extLst>
              <a:ext uri="{FF2B5EF4-FFF2-40B4-BE49-F238E27FC236}">
                <a16:creationId xmlns:a16="http://schemas.microsoft.com/office/drawing/2014/main" id="{DCB211B9-0B21-D7BC-2739-3ACF19D08A48}"/>
              </a:ext>
            </a:extLst>
          </p:cNvPr>
          <p:cNvSpPr>
            <a:spLocks noGrp="1"/>
          </p:cNvSpPr>
          <p:nvPr>
            <p:ph type="sldNum" sz="quarter" idx="12"/>
          </p:nvPr>
        </p:nvSpPr>
        <p:spPr/>
        <p:txBody>
          <a:bodyPr/>
          <a:lstStyle/>
          <a:p>
            <a:fld id="{2ED1C650-3AC1-FC4F-BFFF-4831FAFAAA3B}" type="slidenum">
              <a:rPr lang="en-US" smtClean="0"/>
              <a:t>‹#›</a:t>
            </a:fld>
            <a:endParaRPr lang="en-US" dirty="0"/>
          </a:p>
        </p:txBody>
      </p:sp>
    </p:spTree>
    <p:extLst>
      <p:ext uri="{BB962C8B-B14F-4D97-AF65-F5344CB8AC3E}">
        <p14:creationId xmlns:p14="http://schemas.microsoft.com/office/powerpoint/2010/main" val="1800602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EC102-0745-1850-CA06-57C2DD8FC1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7056FF-C06D-5F93-47C1-4AF42FA89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464B-5E61-71A6-CEB6-6AD27CB77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EB89E-E4E3-C147-98BD-9C2FDCF95590}" type="datetime1">
              <a:rPr lang="en-US" smtClean="0"/>
              <a:t>10/13/22</a:t>
            </a:fld>
            <a:endParaRPr lang="en-US" dirty="0"/>
          </a:p>
        </p:txBody>
      </p:sp>
      <p:sp>
        <p:nvSpPr>
          <p:cNvPr id="5" name="Footer Placeholder 4">
            <a:extLst>
              <a:ext uri="{FF2B5EF4-FFF2-40B4-BE49-F238E27FC236}">
                <a16:creationId xmlns:a16="http://schemas.microsoft.com/office/drawing/2014/main" id="{036352D5-36DD-5C59-8745-8F7880FD5C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DRAFT NOT FOR CIRCULATION </a:t>
            </a:r>
          </a:p>
        </p:txBody>
      </p:sp>
      <p:sp>
        <p:nvSpPr>
          <p:cNvPr id="6" name="Slide Number Placeholder 5">
            <a:extLst>
              <a:ext uri="{FF2B5EF4-FFF2-40B4-BE49-F238E27FC236}">
                <a16:creationId xmlns:a16="http://schemas.microsoft.com/office/drawing/2014/main" id="{4F06B178-171F-35EE-C7F9-EA0532EE7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1C650-3AC1-FC4F-BFFF-4831FAFAAA3B}" type="slidenum">
              <a:rPr lang="en-US" smtClean="0"/>
              <a:t>‹#›</a:t>
            </a:fld>
            <a:endParaRPr lang="en-US" dirty="0"/>
          </a:p>
        </p:txBody>
      </p:sp>
    </p:spTree>
    <p:extLst>
      <p:ext uri="{BB962C8B-B14F-4D97-AF65-F5344CB8AC3E}">
        <p14:creationId xmlns:p14="http://schemas.microsoft.com/office/powerpoint/2010/main" val="25915127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F05456-293E-72C0-2145-BAF3CE2D5D5F}"/>
              </a:ext>
            </a:extLst>
          </p:cNvPr>
          <p:cNvSpPr>
            <a:spLocks noGrp="1"/>
          </p:cNvSpPr>
          <p:nvPr>
            <p:ph type="ctrTitle"/>
          </p:nvPr>
        </p:nvSpPr>
        <p:spPr>
          <a:xfrm>
            <a:off x="333619" y="703791"/>
            <a:ext cx="10639181" cy="2928470"/>
          </a:xfrm>
        </p:spPr>
        <p:txBody>
          <a:bodyPr anchor="b">
            <a:normAutofit/>
          </a:bodyPr>
          <a:lstStyle/>
          <a:p>
            <a:pPr algn="l"/>
            <a:r>
              <a:rPr lang="en-US" sz="4800" b="1" dirty="0">
                <a:solidFill>
                  <a:srgbClr val="FFFFFF"/>
                </a:solidFill>
              </a:rPr>
              <a:t>Diving into the Digital Markets Act (DMA): Implementation and Implications</a:t>
            </a:r>
            <a:endParaRPr lang="en-US" sz="4800" dirty="0">
              <a:solidFill>
                <a:srgbClr val="FFFFFF"/>
              </a:solidFill>
            </a:endParaRPr>
          </a:p>
        </p:txBody>
      </p:sp>
      <p:sp>
        <p:nvSpPr>
          <p:cNvPr id="3" name="Subtitle 2">
            <a:extLst>
              <a:ext uri="{FF2B5EF4-FFF2-40B4-BE49-F238E27FC236}">
                <a16:creationId xmlns:a16="http://schemas.microsoft.com/office/drawing/2014/main" id="{872C2BFC-1B95-652D-5112-5EA9F84A533C}"/>
              </a:ext>
            </a:extLst>
          </p:cNvPr>
          <p:cNvSpPr>
            <a:spLocks noGrp="1"/>
          </p:cNvSpPr>
          <p:nvPr>
            <p:ph type="subTitle" idx="1"/>
          </p:nvPr>
        </p:nvSpPr>
        <p:spPr>
          <a:xfrm>
            <a:off x="1350682" y="4870824"/>
            <a:ext cx="10005951" cy="1458258"/>
          </a:xfrm>
        </p:spPr>
        <p:txBody>
          <a:bodyPr anchor="ctr">
            <a:normAutofit/>
          </a:bodyPr>
          <a:lstStyle/>
          <a:p>
            <a:pPr algn="l"/>
            <a:r>
              <a:rPr lang="en-US" dirty="0"/>
              <a:t>Gene Kimmelman</a:t>
            </a:r>
          </a:p>
          <a:p>
            <a:pPr algn="l"/>
            <a:endParaRPr lang="en-US" dirty="0"/>
          </a:p>
          <a:p>
            <a:pPr algn="l"/>
            <a:r>
              <a:rPr lang="en-US" dirty="0"/>
              <a:t>October 11, 2022</a:t>
            </a:r>
          </a:p>
        </p:txBody>
      </p:sp>
      <p:sp>
        <p:nvSpPr>
          <p:cNvPr id="5" name="Footer Placeholder 4">
            <a:extLst>
              <a:ext uri="{FF2B5EF4-FFF2-40B4-BE49-F238E27FC236}">
                <a16:creationId xmlns:a16="http://schemas.microsoft.com/office/drawing/2014/main" id="{E7EB62BC-0C0E-04BD-E1E5-5928B5D754AA}"/>
              </a:ext>
            </a:extLst>
          </p:cNvPr>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rPr>
              <a:t>DRAFT NOT FOR CIRCULATION </a:t>
            </a:r>
          </a:p>
        </p:txBody>
      </p:sp>
      <p:sp>
        <p:nvSpPr>
          <p:cNvPr id="4" name="Date Placeholder 3">
            <a:extLst>
              <a:ext uri="{FF2B5EF4-FFF2-40B4-BE49-F238E27FC236}">
                <a16:creationId xmlns:a16="http://schemas.microsoft.com/office/drawing/2014/main" id="{BB32899E-A076-450C-CE06-40EDF8447A1F}"/>
              </a:ext>
            </a:extLst>
          </p:cNvPr>
          <p:cNvSpPr>
            <a:spLocks noGrp="1"/>
          </p:cNvSpPr>
          <p:nvPr>
            <p:ph type="dt" sz="half" idx="10"/>
          </p:nvPr>
        </p:nvSpPr>
        <p:spPr>
          <a:xfrm>
            <a:off x="8970264" y="6446837"/>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E5D6189-62ED-F247-AC34-4F15F213D67C}" type="datetime1">
              <a:rPr kumimoji="0" lang="en-US" sz="11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10/13/22</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CE69F1C-D36D-796C-AD9D-87EDF975A60D}"/>
              </a:ext>
            </a:extLst>
          </p:cNvPr>
          <p:cNvSpPr>
            <a:spLocks noGrp="1"/>
          </p:cNvSpPr>
          <p:nvPr>
            <p:ph type="sldNum" sz="quarter" idx="12"/>
          </p:nvPr>
        </p:nvSpPr>
        <p:spPr>
          <a:xfrm>
            <a:off x="11704320" y="6446837"/>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ED1C650-3AC1-FC4F-BFFF-4831FAFAAA3B}" type="slidenum">
              <a:rPr kumimoji="0" lang="en-US" sz="11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46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69" name="Rectangle 216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3A840A-19A8-AA21-0F8D-2C03721C9DB8}"/>
              </a:ext>
            </a:extLst>
          </p:cNvPr>
          <p:cNvSpPr>
            <a:spLocks noGrp="1"/>
          </p:cNvSpPr>
          <p:nvPr>
            <p:ph type="title"/>
          </p:nvPr>
        </p:nvSpPr>
        <p:spPr>
          <a:xfrm>
            <a:off x="589560" y="856180"/>
            <a:ext cx="5279408" cy="1128068"/>
          </a:xfrm>
        </p:spPr>
        <p:txBody>
          <a:bodyPr anchor="ctr">
            <a:normAutofit/>
          </a:bodyPr>
          <a:lstStyle/>
          <a:p>
            <a:r>
              <a:rPr lang="en-US" sz="3700" b="1" dirty="0">
                <a:latin typeface="Calibri" panose="020F0502020204030204" pitchFamily="34" charset="0"/>
                <a:cs typeface="Calibri" panose="020F0502020204030204" pitchFamily="34" charset="0"/>
              </a:rPr>
              <a:t>How will the DMA impact Apple?</a:t>
            </a:r>
          </a:p>
        </p:txBody>
      </p:sp>
      <p:grpSp>
        <p:nvGrpSpPr>
          <p:cNvPr id="2171" name="Group 217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172" name="Rectangle 217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73" name="Rectangle 217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75" name="Rectangle 217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EA62DB-0684-E038-4699-D8CE7937A397}"/>
              </a:ext>
            </a:extLst>
          </p:cNvPr>
          <p:cNvSpPr>
            <a:spLocks noGrp="1"/>
          </p:cNvSpPr>
          <p:nvPr>
            <p:ph idx="1"/>
          </p:nvPr>
        </p:nvSpPr>
        <p:spPr>
          <a:xfrm>
            <a:off x="590719" y="2330505"/>
            <a:ext cx="5762144" cy="3979585"/>
          </a:xfrm>
        </p:spPr>
        <p:txBody>
          <a:bodyPr anchor="ctr">
            <a:normAutofit fontScale="85000" lnSpcReduction="20000"/>
          </a:bodyPr>
          <a:lstStyle/>
          <a:p>
            <a:r>
              <a:rPr lang="en-US" sz="2000" b="1" dirty="0"/>
              <a:t>Interoperability requirements </a:t>
            </a:r>
            <a:r>
              <a:rPr lang="en-US" sz="2000" dirty="0"/>
              <a:t>are aimed at allowing users of  competing messaging services to message iMessage users and ensuring Siri must work with non-Apple apps like Spotify.</a:t>
            </a:r>
          </a:p>
          <a:p>
            <a:r>
              <a:rPr lang="en-US" sz="2000" b="1" dirty="0"/>
              <a:t>App developers will have access </a:t>
            </a:r>
            <a:r>
              <a:rPr lang="en-US" sz="2000" dirty="0"/>
              <a:t>to third-party payment platforms. </a:t>
            </a:r>
          </a:p>
          <a:p>
            <a:r>
              <a:rPr lang="en-US" sz="2000" b="1" dirty="0"/>
              <a:t>Access to Apple’s near-field communication (NFC) technology</a:t>
            </a:r>
            <a:r>
              <a:rPr lang="en-US" sz="2000" dirty="0"/>
              <a:t>, used for tap-and-go payments, must be opened up.</a:t>
            </a:r>
            <a:endParaRPr lang="en-US" sz="2000" b="1" dirty="0"/>
          </a:p>
          <a:p>
            <a:r>
              <a:rPr lang="en-US" sz="2000" b="1" dirty="0"/>
              <a:t>Access to App Store </a:t>
            </a:r>
            <a:r>
              <a:rPr lang="en-US" sz="2000" dirty="0"/>
              <a:t>cannot be conditioned upon requiring developers to include ‘Sign In with Apple’ option.</a:t>
            </a:r>
          </a:p>
          <a:p>
            <a:r>
              <a:rPr lang="en-US" sz="2000" b="1" dirty="0"/>
              <a:t>Subscriptions </a:t>
            </a:r>
            <a:r>
              <a:rPr lang="en-US" sz="2000" dirty="0"/>
              <a:t>acquired outside an app (e.g., Spotify) cannot be prevented from applying to the iOS version of that app.</a:t>
            </a:r>
          </a:p>
          <a:p>
            <a:r>
              <a:rPr lang="en-US" sz="2000" b="1" dirty="0"/>
              <a:t>Uninstall options </a:t>
            </a:r>
            <a:r>
              <a:rPr lang="en-US" sz="2000" dirty="0"/>
              <a:t>for pre-installed Apple apps must be offered.</a:t>
            </a:r>
          </a:p>
          <a:p>
            <a:r>
              <a:rPr lang="en-US" sz="2000" b="1" dirty="0"/>
              <a:t>iPhone users </a:t>
            </a:r>
            <a:r>
              <a:rPr lang="en-US" sz="2000" dirty="0"/>
              <a:t>cannot be prevented from installing apps directly from developers outside the App Store (prohibiting ’sideloading’ restrictions).</a:t>
            </a:r>
            <a:endParaRPr lang="en-US" sz="2000" b="1" dirty="0"/>
          </a:p>
          <a:p>
            <a:endParaRPr lang="en-US" sz="2000" dirty="0"/>
          </a:p>
        </p:txBody>
      </p:sp>
      <p:sp>
        <p:nvSpPr>
          <p:cNvPr id="2177" name="Rectangle 217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79" name="Rectangle 217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97808778-6D8D-FD4A-63D8-BBF54D207D77}"/>
              </a:ext>
            </a:extLst>
          </p:cNvPr>
          <p:cNvSpPr>
            <a:spLocks noGrp="1"/>
          </p:cNvSpPr>
          <p:nvPr>
            <p:ph type="dt" sz="half" idx="10"/>
          </p:nvPr>
        </p:nvSpPr>
        <p:spPr>
          <a:xfrm>
            <a:off x="589560" y="6492240"/>
            <a:ext cx="299184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CF477A9-D2C0-9E42-9877-52CAB6327C5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10/13/22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81" name="Rectangle 218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Shape&#10;&#10;Description automatically generated with medium confidence">
            <a:extLst>
              <a:ext uri="{FF2B5EF4-FFF2-40B4-BE49-F238E27FC236}">
                <a16:creationId xmlns:a16="http://schemas.microsoft.com/office/drawing/2014/main" id="{C43A5868-286C-BF2F-650D-8FFE4DD64F3F}"/>
              </a:ext>
            </a:extLst>
          </p:cNvPr>
          <p:cNvPicPr>
            <a:picLocks noChangeAspect="1"/>
          </p:cNvPicPr>
          <p:nvPr/>
        </p:nvPicPr>
        <p:blipFill>
          <a:blip r:embed="rId3"/>
          <a:stretch>
            <a:fillRect/>
          </a:stretch>
        </p:blipFill>
        <p:spPr>
          <a:xfrm>
            <a:off x="8337258" y="428934"/>
            <a:ext cx="2052785" cy="2518756"/>
          </a:xfrm>
          <a:prstGeom prst="rect">
            <a:avLst/>
          </a:prstGeom>
        </p:spPr>
      </p:pic>
      <p:sp>
        <p:nvSpPr>
          <p:cNvPr id="6" name="Slide Number Placeholder 5">
            <a:extLst>
              <a:ext uri="{FF2B5EF4-FFF2-40B4-BE49-F238E27FC236}">
                <a16:creationId xmlns:a16="http://schemas.microsoft.com/office/drawing/2014/main" id="{EB5DDAEE-0473-E27D-E326-E6A4966CC4D2}"/>
              </a:ext>
            </a:extLst>
          </p:cNvPr>
          <p:cNvSpPr>
            <a:spLocks noGrp="1"/>
          </p:cNvSpPr>
          <p:nvPr>
            <p:ph type="sldNum" sz="quarter" idx="12"/>
          </p:nvPr>
        </p:nvSpPr>
        <p:spPr>
          <a:xfrm>
            <a:off x="9385070" y="6492240"/>
            <a:ext cx="105571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ED1C650-3AC1-FC4F-BFFF-4831FAFAAA3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descr="Shape&#10;&#10;Description automatically generated with medium confidence">
            <a:extLst>
              <a:ext uri="{FF2B5EF4-FFF2-40B4-BE49-F238E27FC236}">
                <a16:creationId xmlns:a16="http://schemas.microsoft.com/office/drawing/2014/main" id="{DB1673C1-01D2-13CA-764F-C257A9891CF7}"/>
              </a:ext>
            </a:extLst>
          </p:cNvPr>
          <p:cNvPicPr>
            <a:picLocks noChangeAspect="1"/>
          </p:cNvPicPr>
          <p:nvPr/>
        </p:nvPicPr>
        <p:blipFill>
          <a:blip r:embed="rId4"/>
          <a:stretch>
            <a:fillRect/>
          </a:stretch>
        </p:blipFill>
        <p:spPr>
          <a:xfrm>
            <a:off x="7164935" y="4065798"/>
            <a:ext cx="4397433" cy="1802948"/>
          </a:xfrm>
          <a:prstGeom prst="rect">
            <a:avLst/>
          </a:prstGeom>
        </p:spPr>
      </p:pic>
    </p:spTree>
    <p:extLst>
      <p:ext uri="{BB962C8B-B14F-4D97-AF65-F5344CB8AC3E}">
        <p14:creationId xmlns:p14="http://schemas.microsoft.com/office/powerpoint/2010/main" val="249904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Calibri" panose="020F0502020204030204" pitchFamily="34" charset="0"/>
                <a:cs typeface="Calibri" panose="020F0502020204030204" pitchFamily="34" charset="0"/>
              </a:rPr>
              <a:t>Summary of DMA Obligations and Prohibitions</a:t>
            </a:r>
            <a:endParaRPr lang="en-US" sz="3600" b="1" dirty="0">
              <a:latin typeface="+mn-lt"/>
            </a:endParaRPr>
          </a:p>
        </p:txBody>
      </p:sp>
      <p:sp>
        <p:nvSpPr>
          <p:cNvPr id="1056"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7"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CF477A9-D2C0-9E42-9877-52CAB6327C5A}"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10/13/22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59"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1"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ED1C650-3AC1-FC4F-BFFF-4831FAFAAA3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33FC86B4-8E96-9C4C-B97B-C1CAC21AF6C7}"/>
              </a:ext>
            </a:extLst>
          </p:cNvPr>
          <p:cNvSpPr/>
          <p:nvPr/>
        </p:nvSpPr>
        <p:spPr>
          <a:xfrm>
            <a:off x="887627" y="1451436"/>
            <a:ext cx="1975022" cy="988541"/>
          </a:xfrm>
          <a:prstGeom prst="roundRect">
            <a:avLst/>
          </a:prstGeom>
          <a:solidFill>
            <a:srgbClr val="3CDC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Data-Related</a:t>
            </a:r>
          </a:p>
        </p:txBody>
      </p:sp>
      <p:sp>
        <p:nvSpPr>
          <p:cNvPr id="9" name="Rounded Rectangle 8">
            <a:extLst>
              <a:ext uri="{FF2B5EF4-FFF2-40B4-BE49-F238E27FC236}">
                <a16:creationId xmlns:a16="http://schemas.microsoft.com/office/drawing/2014/main" id="{D1264EAC-DC84-4108-9394-28AD39DCD3A9}"/>
              </a:ext>
            </a:extLst>
          </p:cNvPr>
          <p:cNvSpPr/>
          <p:nvPr/>
        </p:nvSpPr>
        <p:spPr>
          <a:xfrm>
            <a:off x="3696215" y="1451435"/>
            <a:ext cx="1975022" cy="988541"/>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Commercial Relations</a:t>
            </a:r>
          </a:p>
        </p:txBody>
      </p:sp>
      <p:sp>
        <p:nvSpPr>
          <p:cNvPr id="10" name="Rounded Rectangle 9">
            <a:extLst>
              <a:ext uri="{FF2B5EF4-FFF2-40B4-BE49-F238E27FC236}">
                <a16:creationId xmlns:a16="http://schemas.microsoft.com/office/drawing/2014/main" id="{4F1BD951-BC5D-D3E5-6BDD-7CB3E098373A}"/>
              </a:ext>
            </a:extLst>
          </p:cNvPr>
          <p:cNvSpPr/>
          <p:nvPr/>
        </p:nvSpPr>
        <p:spPr>
          <a:xfrm>
            <a:off x="6570190" y="1451435"/>
            <a:ext cx="1975022" cy="988541"/>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Mobile Ecosystems</a:t>
            </a:r>
          </a:p>
        </p:txBody>
      </p:sp>
      <p:sp>
        <p:nvSpPr>
          <p:cNvPr id="13" name="Rounded Rectangle 12">
            <a:extLst>
              <a:ext uri="{FF2B5EF4-FFF2-40B4-BE49-F238E27FC236}">
                <a16:creationId xmlns:a16="http://schemas.microsoft.com/office/drawing/2014/main" id="{D3B737CE-3B6C-28F8-08DB-D9BA132CFF07}"/>
              </a:ext>
            </a:extLst>
          </p:cNvPr>
          <p:cNvSpPr/>
          <p:nvPr/>
        </p:nvSpPr>
        <p:spPr>
          <a:xfrm>
            <a:off x="9378778" y="1451435"/>
            <a:ext cx="1975022" cy="988541"/>
          </a:xfrm>
          <a:prstGeom prst="roundRect">
            <a:avLst/>
          </a:prstGeom>
          <a:solidFill>
            <a:srgbClr val="CB32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Reporting</a:t>
            </a:r>
          </a:p>
        </p:txBody>
      </p:sp>
      <p:sp>
        <p:nvSpPr>
          <p:cNvPr id="14" name="Rounded Rectangle 13">
            <a:extLst>
              <a:ext uri="{FF2B5EF4-FFF2-40B4-BE49-F238E27FC236}">
                <a16:creationId xmlns:a16="http://schemas.microsoft.com/office/drawing/2014/main" id="{BD4E3D9D-C4E9-75A7-E312-05D1A9E04DF2}"/>
              </a:ext>
            </a:extLst>
          </p:cNvPr>
          <p:cNvSpPr/>
          <p:nvPr/>
        </p:nvSpPr>
        <p:spPr>
          <a:xfrm>
            <a:off x="887627" y="4256435"/>
            <a:ext cx="1975022" cy="98854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Fair Access</a:t>
            </a:r>
          </a:p>
        </p:txBody>
      </p:sp>
      <p:sp>
        <p:nvSpPr>
          <p:cNvPr id="15" name="Rounded Rectangle 14">
            <a:extLst>
              <a:ext uri="{FF2B5EF4-FFF2-40B4-BE49-F238E27FC236}">
                <a16:creationId xmlns:a16="http://schemas.microsoft.com/office/drawing/2014/main" id="{D6C83B98-888D-B2F0-71AA-68D359CD77AD}"/>
              </a:ext>
            </a:extLst>
          </p:cNvPr>
          <p:cNvSpPr/>
          <p:nvPr/>
        </p:nvSpPr>
        <p:spPr>
          <a:xfrm>
            <a:off x="3696215" y="4256434"/>
            <a:ext cx="1975022" cy="988541"/>
          </a:xfrm>
          <a:prstGeom prst="roundRect">
            <a:avLst/>
          </a:prstGeom>
          <a:solidFill>
            <a:srgbClr val="EA43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Transparency</a:t>
            </a:r>
          </a:p>
        </p:txBody>
      </p:sp>
      <p:sp>
        <p:nvSpPr>
          <p:cNvPr id="16" name="Rounded Rectangle 15">
            <a:extLst>
              <a:ext uri="{FF2B5EF4-FFF2-40B4-BE49-F238E27FC236}">
                <a16:creationId xmlns:a16="http://schemas.microsoft.com/office/drawing/2014/main" id="{148539EC-F687-D2B4-75D9-275D827920C3}"/>
              </a:ext>
            </a:extLst>
          </p:cNvPr>
          <p:cNvSpPr/>
          <p:nvPr/>
        </p:nvSpPr>
        <p:spPr>
          <a:xfrm>
            <a:off x="6570190" y="4256434"/>
            <a:ext cx="1975022" cy="988541"/>
          </a:xfrm>
          <a:prstGeom prst="roundRect">
            <a:avLst/>
          </a:prstGeom>
          <a:solidFill>
            <a:srgbClr val="1677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Interoperability</a:t>
            </a:r>
          </a:p>
        </p:txBody>
      </p:sp>
      <p:sp>
        <p:nvSpPr>
          <p:cNvPr id="17" name="Rounded Rectangle 16">
            <a:extLst>
              <a:ext uri="{FF2B5EF4-FFF2-40B4-BE49-F238E27FC236}">
                <a16:creationId xmlns:a16="http://schemas.microsoft.com/office/drawing/2014/main" id="{01E768D9-DA8F-6070-7AD7-5B09E595939C}"/>
              </a:ext>
            </a:extLst>
          </p:cNvPr>
          <p:cNvSpPr/>
          <p:nvPr/>
        </p:nvSpPr>
        <p:spPr>
          <a:xfrm>
            <a:off x="9378778" y="4256434"/>
            <a:ext cx="1975022" cy="98854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Tying</a:t>
            </a:r>
          </a:p>
        </p:txBody>
      </p:sp>
      <p:sp>
        <p:nvSpPr>
          <p:cNvPr id="22" name="TextBox 21">
            <a:extLst>
              <a:ext uri="{FF2B5EF4-FFF2-40B4-BE49-F238E27FC236}">
                <a16:creationId xmlns:a16="http://schemas.microsoft.com/office/drawing/2014/main" id="{FB9D74F5-7B57-6CF0-FAD5-1CCB5243EDBF}"/>
              </a:ext>
            </a:extLst>
          </p:cNvPr>
          <p:cNvSpPr txBox="1"/>
          <p:nvPr/>
        </p:nvSpPr>
        <p:spPr>
          <a:xfrm>
            <a:off x="887626" y="2508417"/>
            <a:ext cx="1983543" cy="1754326"/>
          </a:xfrm>
          <a:prstGeom prst="rect">
            <a:avLst/>
          </a:prstGeom>
          <a:noFill/>
          <a:ln>
            <a:noFill/>
          </a:ln>
        </p:spPr>
        <p:txBody>
          <a:bodyPr wrap="square" rtlCol="0">
            <a:spAutoFit/>
          </a:bodyPr>
          <a:lstStyle/>
          <a:p>
            <a:pPr marL="171450" indent="-171450">
              <a:buFont typeface="Arial" panose="020B0604020202020204" pitchFamily="34" charset="0"/>
              <a:buChar char="•"/>
            </a:pPr>
            <a:r>
              <a:rPr lang="en-US" sz="1200" dirty="0">
                <a:effectLst/>
                <a:latin typeface="Calibri" panose="020F0502020204030204" pitchFamily="34" charset="0"/>
              </a:rPr>
              <a:t>Ban on data combination (5(2)) </a:t>
            </a:r>
          </a:p>
          <a:p>
            <a:pPr marL="171450" indent="-171450">
              <a:buFont typeface="Arial" panose="020B0604020202020204" pitchFamily="34" charset="0"/>
              <a:buChar char="•"/>
            </a:pPr>
            <a:r>
              <a:rPr lang="en-US" sz="1200" dirty="0">
                <a:effectLst/>
                <a:latin typeface="Calibri" panose="020F0502020204030204" pitchFamily="34" charset="0"/>
              </a:rPr>
              <a:t>Data silos (6(2))</a:t>
            </a:r>
          </a:p>
          <a:p>
            <a:pPr marL="171450" indent="-171450">
              <a:buFont typeface="Arial" panose="020B0604020202020204" pitchFamily="34" charset="0"/>
              <a:buChar char="•"/>
            </a:pPr>
            <a:r>
              <a:rPr lang="en-US" sz="1200" dirty="0">
                <a:effectLst/>
                <a:latin typeface="Calibri" panose="020F0502020204030204" pitchFamily="34" charset="0"/>
              </a:rPr>
              <a:t>Data portability (6(9))</a:t>
            </a:r>
          </a:p>
          <a:p>
            <a:pPr marL="171450" indent="-171450">
              <a:buFont typeface="Arial" panose="020B0604020202020204" pitchFamily="34" charset="0"/>
              <a:buChar char="•"/>
            </a:pPr>
            <a:r>
              <a:rPr lang="en-US" sz="1200" dirty="0">
                <a:effectLst/>
                <a:latin typeface="Calibri" panose="020F0502020204030204" pitchFamily="34" charset="0"/>
              </a:rPr>
              <a:t>Access to data generated by users (6(10)) </a:t>
            </a:r>
            <a:endParaRPr lang="en-US" sz="1200" dirty="0"/>
          </a:p>
          <a:p>
            <a:pPr marL="171450" indent="-171450">
              <a:buFont typeface="Arial" panose="020B0604020202020204" pitchFamily="34" charset="0"/>
              <a:buChar char="•"/>
            </a:pPr>
            <a:r>
              <a:rPr lang="en-US" sz="1200" dirty="0">
                <a:effectLst/>
                <a:latin typeface="Calibri" panose="020F0502020204030204" pitchFamily="34" charset="0"/>
              </a:rPr>
              <a:t>Access search data for online search engines (6(11)) </a:t>
            </a:r>
            <a:endParaRPr lang="en-US" sz="1200" dirty="0"/>
          </a:p>
        </p:txBody>
      </p:sp>
      <p:sp>
        <p:nvSpPr>
          <p:cNvPr id="23" name="TextBox 22">
            <a:extLst>
              <a:ext uri="{FF2B5EF4-FFF2-40B4-BE49-F238E27FC236}">
                <a16:creationId xmlns:a16="http://schemas.microsoft.com/office/drawing/2014/main" id="{4DE62A17-CED8-B55D-7AB4-0E242995B476}"/>
              </a:ext>
            </a:extLst>
          </p:cNvPr>
          <p:cNvSpPr txBox="1"/>
          <p:nvPr/>
        </p:nvSpPr>
        <p:spPr>
          <a:xfrm>
            <a:off x="879108" y="5328844"/>
            <a:ext cx="1983542" cy="830997"/>
          </a:xfrm>
          <a:prstGeom prst="rect">
            <a:avLst/>
          </a:prstGeom>
          <a:noFill/>
          <a:ln>
            <a:noFill/>
          </a:ln>
        </p:spPr>
        <p:txBody>
          <a:bodyPr wrap="square" rtlCol="0">
            <a:spAutoFit/>
          </a:bodyPr>
          <a:lstStyle/>
          <a:p>
            <a:pPr marL="171450" indent="-171450">
              <a:buFont typeface="Arial" panose="020B0604020202020204" pitchFamily="34" charset="0"/>
              <a:buChar char="•"/>
            </a:pPr>
            <a:r>
              <a:rPr lang="en-US" sz="1200" dirty="0">
                <a:effectLst/>
                <a:latin typeface="Calibri" panose="020F0502020204030204" pitchFamily="34" charset="0"/>
              </a:rPr>
              <a:t>Fair ranking and ban of self-preferencing (6(5))</a:t>
            </a:r>
          </a:p>
          <a:p>
            <a:pPr marL="171450" indent="-171450">
              <a:buFont typeface="Arial" panose="020B0604020202020204" pitchFamily="34" charset="0"/>
              <a:buChar char="•"/>
            </a:pPr>
            <a:r>
              <a:rPr lang="en-US" sz="1200" dirty="0">
                <a:effectLst/>
                <a:latin typeface="Calibri" panose="020F0502020204030204" pitchFamily="34" charset="0"/>
              </a:rPr>
              <a:t>FRAND access conditions (6(12))</a:t>
            </a:r>
            <a:endParaRPr lang="en-US" sz="1200" dirty="0"/>
          </a:p>
        </p:txBody>
      </p:sp>
      <p:sp>
        <p:nvSpPr>
          <p:cNvPr id="24" name="TextBox 23">
            <a:extLst>
              <a:ext uri="{FF2B5EF4-FFF2-40B4-BE49-F238E27FC236}">
                <a16:creationId xmlns:a16="http://schemas.microsoft.com/office/drawing/2014/main" id="{6584D573-6F18-04A2-CB7E-0F388EAFFBC8}"/>
              </a:ext>
            </a:extLst>
          </p:cNvPr>
          <p:cNvSpPr txBox="1"/>
          <p:nvPr/>
        </p:nvSpPr>
        <p:spPr>
          <a:xfrm>
            <a:off x="3792354" y="5323139"/>
            <a:ext cx="1878883" cy="830997"/>
          </a:xfrm>
          <a:prstGeom prst="rect">
            <a:avLst/>
          </a:prstGeom>
          <a:noFill/>
          <a:ln>
            <a:noFill/>
          </a:ln>
        </p:spPr>
        <p:txBody>
          <a:bodyPr wrap="square" rtlCol="0">
            <a:spAutoFit/>
          </a:bodyPr>
          <a:lstStyle/>
          <a:p>
            <a:pPr marL="171450" indent="-171450">
              <a:buFont typeface="Arial" panose="020B0604020202020204" pitchFamily="34" charset="0"/>
              <a:buChar char="•"/>
            </a:pPr>
            <a:r>
              <a:rPr lang="en-US" sz="1200" dirty="0">
                <a:effectLst/>
                <a:latin typeface="Calibri" panose="020F0502020204030204" pitchFamily="34" charset="0"/>
              </a:rPr>
              <a:t>Transparency on ads pricing (5(9) and 5(10)) </a:t>
            </a:r>
          </a:p>
          <a:p>
            <a:pPr marL="171450" indent="-171450">
              <a:buFont typeface="Arial" panose="020B0604020202020204" pitchFamily="34" charset="0"/>
              <a:buChar char="•"/>
            </a:pPr>
            <a:r>
              <a:rPr lang="en-US" sz="1200" dirty="0">
                <a:effectLst/>
                <a:latin typeface="Calibri" panose="020F0502020204030204" pitchFamily="34" charset="0"/>
              </a:rPr>
              <a:t>Transparency on ads performance (6(8))</a:t>
            </a:r>
            <a:endParaRPr lang="en-US" sz="1200" dirty="0"/>
          </a:p>
        </p:txBody>
      </p:sp>
      <p:sp>
        <p:nvSpPr>
          <p:cNvPr id="25" name="TextBox 24">
            <a:extLst>
              <a:ext uri="{FF2B5EF4-FFF2-40B4-BE49-F238E27FC236}">
                <a16:creationId xmlns:a16="http://schemas.microsoft.com/office/drawing/2014/main" id="{51DACEB4-1CAC-8F96-DE51-D10B4A195BA4}"/>
              </a:ext>
            </a:extLst>
          </p:cNvPr>
          <p:cNvSpPr txBox="1"/>
          <p:nvPr/>
        </p:nvSpPr>
        <p:spPr>
          <a:xfrm>
            <a:off x="3792354" y="2506153"/>
            <a:ext cx="1878884" cy="1200329"/>
          </a:xfrm>
          <a:prstGeom prst="rect">
            <a:avLst/>
          </a:prstGeom>
          <a:noFill/>
          <a:ln>
            <a:noFill/>
          </a:ln>
        </p:spPr>
        <p:txBody>
          <a:bodyPr wrap="square" rtlCol="0">
            <a:spAutoFit/>
          </a:bodyPr>
          <a:lstStyle/>
          <a:p>
            <a:pPr marL="171450" indent="-171450">
              <a:buFont typeface="Arial" panose="020B0604020202020204" pitchFamily="34" charset="0"/>
              <a:buChar char="•"/>
            </a:pPr>
            <a:r>
              <a:rPr lang="en-US" sz="1200" dirty="0">
                <a:latin typeface="Calibri" panose="020F0502020204030204" pitchFamily="34" charset="0"/>
              </a:rPr>
              <a:t>Ban MFN clauses (5(3)) </a:t>
            </a:r>
          </a:p>
          <a:p>
            <a:pPr marL="171450" indent="-171450">
              <a:buFont typeface="Arial" panose="020B0604020202020204" pitchFamily="34" charset="0"/>
              <a:buChar char="•"/>
            </a:pPr>
            <a:r>
              <a:rPr lang="en-US" sz="1200" dirty="0">
                <a:latin typeface="Calibri" panose="020F0502020204030204" pitchFamily="34" charset="0"/>
              </a:rPr>
              <a:t>Anti-steering (5(4)) </a:t>
            </a:r>
          </a:p>
          <a:p>
            <a:pPr marL="171450" indent="-171450">
              <a:buFont typeface="Arial" panose="020B0604020202020204" pitchFamily="34" charset="0"/>
              <a:buChar char="•"/>
            </a:pPr>
            <a:r>
              <a:rPr lang="en-US" sz="1200" dirty="0">
                <a:latin typeface="Calibri" panose="020F0502020204030204" pitchFamily="34" charset="0"/>
              </a:rPr>
              <a:t>Reader rule (5(5))</a:t>
            </a:r>
          </a:p>
          <a:p>
            <a:pPr marL="171450" indent="-171450">
              <a:buFont typeface="Arial" panose="020B0604020202020204" pitchFamily="34" charset="0"/>
              <a:buChar char="•"/>
            </a:pPr>
            <a:r>
              <a:rPr lang="en-US" sz="1200" dirty="0">
                <a:latin typeface="Calibri" panose="020F0502020204030204" pitchFamily="34" charset="0"/>
              </a:rPr>
              <a:t>Ban gag clauses (5(6)) </a:t>
            </a:r>
          </a:p>
          <a:p>
            <a:pPr marL="171450" indent="-171450">
              <a:buFont typeface="Arial" panose="020B0604020202020204" pitchFamily="34" charset="0"/>
              <a:buChar char="•"/>
            </a:pPr>
            <a:r>
              <a:rPr lang="en-US" sz="1200" dirty="0">
                <a:latin typeface="Calibri" panose="020F0502020204030204" pitchFamily="34" charset="0"/>
              </a:rPr>
              <a:t>Termination (6(13)) </a:t>
            </a:r>
          </a:p>
          <a:p>
            <a:endParaRPr lang="en-US" sz="1200" dirty="0"/>
          </a:p>
        </p:txBody>
      </p:sp>
      <p:sp>
        <p:nvSpPr>
          <p:cNvPr id="26" name="TextBox 25">
            <a:extLst>
              <a:ext uri="{FF2B5EF4-FFF2-40B4-BE49-F238E27FC236}">
                <a16:creationId xmlns:a16="http://schemas.microsoft.com/office/drawing/2014/main" id="{9D08E718-50AB-1530-9392-602009D3E914}"/>
              </a:ext>
            </a:extLst>
          </p:cNvPr>
          <p:cNvSpPr txBox="1"/>
          <p:nvPr/>
        </p:nvSpPr>
        <p:spPr>
          <a:xfrm>
            <a:off x="6612925" y="2506152"/>
            <a:ext cx="1932287" cy="830997"/>
          </a:xfrm>
          <a:prstGeom prst="rect">
            <a:avLst/>
          </a:prstGeom>
          <a:noFill/>
          <a:ln>
            <a:noFill/>
          </a:ln>
        </p:spPr>
        <p:txBody>
          <a:bodyPr wrap="square" rtlCol="0">
            <a:spAutoFit/>
          </a:bodyPr>
          <a:lstStyle/>
          <a:p>
            <a:pPr marL="171450" indent="-171450">
              <a:buFont typeface="Arial" panose="020B0604020202020204" pitchFamily="34" charset="0"/>
              <a:buChar char="•"/>
            </a:pPr>
            <a:r>
              <a:rPr lang="en-US" sz="1200" dirty="0">
                <a:effectLst/>
                <a:latin typeface="Calibri" panose="020F0502020204030204" pitchFamily="34" charset="0"/>
              </a:rPr>
              <a:t>Un-installation/choice screens (6(3))</a:t>
            </a:r>
          </a:p>
          <a:p>
            <a:pPr marL="171450" indent="-171450">
              <a:buFont typeface="Arial" panose="020B0604020202020204" pitchFamily="34" charset="0"/>
              <a:buChar char="•"/>
            </a:pPr>
            <a:r>
              <a:rPr lang="en-US" sz="1200" dirty="0">
                <a:effectLst/>
                <a:latin typeface="Calibri" panose="020F0502020204030204" pitchFamily="34" charset="0"/>
              </a:rPr>
              <a:t>Side-loading apps (6(4)) Switching (6(6))</a:t>
            </a:r>
            <a:endParaRPr lang="en-US" sz="1200" dirty="0"/>
          </a:p>
        </p:txBody>
      </p:sp>
      <p:sp>
        <p:nvSpPr>
          <p:cNvPr id="27" name="TextBox 26">
            <a:extLst>
              <a:ext uri="{FF2B5EF4-FFF2-40B4-BE49-F238E27FC236}">
                <a16:creationId xmlns:a16="http://schemas.microsoft.com/office/drawing/2014/main" id="{A3337A8D-9F3B-E4C4-10E3-C8BA99DEA16D}"/>
              </a:ext>
            </a:extLst>
          </p:cNvPr>
          <p:cNvSpPr txBox="1"/>
          <p:nvPr/>
        </p:nvSpPr>
        <p:spPr>
          <a:xfrm>
            <a:off x="9460129" y="2506152"/>
            <a:ext cx="1893672" cy="1200329"/>
          </a:xfrm>
          <a:prstGeom prst="rect">
            <a:avLst/>
          </a:prstGeom>
          <a:noFill/>
          <a:ln>
            <a:noFill/>
          </a:ln>
        </p:spPr>
        <p:txBody>
          <a:bodyPr wrap="square" rtlCol="0">
            <a:spAutoFit/>
          </a:bodyPr>
          <a:lstStyle/>
          <a:p>
            <a:pPr marL="171450" indent="-171450">
              <a:buFont typeface="Arial" panose="020B0604020202020204" pitchFamily="34" charset="0"/>
              <a:buChar char="•"/>
            </a:pPr>
            <a:r>
              <a:rPr lang="en-US" sz="1200" dirty="0">
                <a:effectLst/>
                <a:latin typeface="Calibri" panose="020F0502020204030204" pitchFamily="34" charset="0"/>
              </a:rPr>
              <a:t>Report about implementation (11) </a:t>
            </a:r>
          </a:p>
          <a:p>
            <a:pPr marL="171450" indent="-171450">
              <a:buFont typeface="Arial" panose="020B0604020202020204" pitchFamily="34" charset="0"/>
              <a:buChar char="•"/>
            </a:pPr>
            <a:r>
              <a:rPr lang="en-US" sz="1200" dirty="0">
                <a:effectLst/>
                <a:latin typeface="Calibri" panose="020F0502020204030204" pitchFamily="34" charset="0"/>
              </a:rPr>
              <a:t>Inform about mergers (14) </a:t>
            </a:r>
          </a:p>
          <a:p>
            <a:pPr marL="171450" indent="-171450">
              <a:buFont typeface="Arial" panose="020B0604020202020204" pitchFamily="34" charset="0"/>
              <a:buChar char="•"/>
            </a:pPr>
            <a:r>
              <a:rPr lang="en-US" sz="1200" dirty="0">
                <a:effectLst/>
                <a:latin typeface="Calibri" panose="020F0502020204030204" pitchFamily="34" charset="0"/>
              </a:rPr>
              <a:t>Audit re techniques for profiling consumers (15)</a:t>
            </a:r>
            <a:endParaRPr lang="en-US" sz="1200" dirty="0"/>
          </a:p>
        </p:txBody>
      </p:sp>
      <p:sp>
        <p:nvSpPr>
          <p:cNvPr id="28" name="TextBox 27">
            <a:extLst>
              <a:ext uri="{FF2B5EF4-FFF2-40B4-BE49-F238E27FC236}">
                <a16:creationId xmlns:a16="http://schemas.microsoft.com/office/drawing/2014/main" id="{E86892BA-5802-ECFD-BA4C-C2691D46A7D9}"/>
              </a:ext>
            </a:extLst>
          </p:cNvPr>
          <p:cNvSpPr txBox="1"/>
          <p:nvPr/>
        </p:nvSpPr>
        <p:spPr>
          <a:xfrm>
            <a:off x="6635580" y="5328847"/>
            <a:ext cx="1975022" cy="1015663"/>
          </a:xfrm>
          <a:prstGeom prst="rect">
            <a:avLst/>
          </a:prstGeom>
          <a:noFill/>
          <a:ln>
            <a:noFill/>
          </a:ln>
        </p:spPr>
        <p:txBody>
          <a:bodyPr wrap="square" rtlCol="0">
            <a:spAutoFit/>
          </a:bodyPr>
          <a:lstStyle/>
          <a:p>
            <a:pPr marL="171450" indent="-171450">
              <a:buFont typeface="Arial" panose="020B0604020202020204" pitchFamily="34" charset="0"/>
              <a:buChar char="•"/>
            </a:pPr>
            <a:r>
              <a:rPr lang="en-US" sz="1200" dirty="0">
                <a:effectLst/>
                <a:latin typeface="Calibri" panose="020F0502020204030204" pitchFamily="34" charset="0"/>
              </a:rPr>
              <a:t>Vertical interoperability for hardware/software (6(7))</a:t>
            </a:r>
          </a:p>
          <a:p>
            <a:pPr marL="171450" indent="-171450">
              <a:buFont typeface="Arial" panose="020B0604020202020204" pitchFamily="34" charset="0"/>
              <a:buChar char="•"/>
            </a:pPr>
            <a:r>
              <a:rPr lang="en-US" sz="1200" dirty="0">
                <a:effectLst/>
                <a:latin typeface="Calibri" panose="020F0502020204030204" pitchFamily="34" charset="0"/>
              </a:rPr>
              <a:t>Interoperability for NI-ICS (7)</a:t>
            </a:r>
            <a:endParaRPr lang="en-US" sz="1200" dirty="0"/>
          </a:p>
        </p:txBody>
      </p:sp>
      <p:sp>
        <p:nvSpPr>
          <p:cNvPr id="29" name="TextBox 28">
            <a:extLst>
              <a:ext uri="{FF2B5EF4-FFF2-40B4-BE49-F238E27FC236}">
                <a16:creationId xmlns:a16="http://schemas.microsoft.com/office/drawing/2014/main" id="{2C4502EE-5469-110B-8587-E420B3C08780}"/>
              </a:ext>
            </a:extLst>
          </p:cNvPr>
          <p:cNvSpPr txBox="1"/>
          <p:nvPr/>
        </p:nvSpPr>
        <p:spPr>
          <a:xfrm>
            <a:off x="9483813" y="5328844"/>
            <a:ext cx="1869988" cy="830997"/>
          </a:xfrm>
          <a:prstGeom prst="rect">
            <a:avLst/>
          </a:prstGeom>
          <a:noFill/>
          <a:ln>
            <a:noFill/>
          </a:ln>
        </p:spPr>
        <p:txBody>
          <a:bodyPr wrap="square" rtlCol="0">
            <a:spAutoFit/>
          </a:bodyPr>
          <a:lstStyle/>
          <a:p>
            <a:pPr marL="171450" indent="-171450">
              <a:buFont typeface="Arial" panose="020B0604020202020204" pitchFamily="34" charset="0"/>
              <a:buChar char="•"/>
            </a:pPr>
            <a:r>
              <a:rPr lang="en-US" sz="1200" dirty="0">
                <a:effectLst/>
                <a:latin typeface="Calibri" panose="020F0502020204030204" pitchFamily="34" charset="0"/>
              </a:rPr>
              <a:t>Tying with ancillary services (5(7)) </a:t>
            </a:r>
          </a:p>
          <a:p>
            <a:pPr marL="171450" indent="-171450">
              <a:buFont typeface="Arial" panose="020B0604020202020204" pitchFamily="34" charset="0"/>
              <a:buChar char="•"/>
            </a:pPr>
            <a:r>
              <a:rPr lang="en-US" sz="1200" dirty="0">
                <a:effectLst/>
                <a:latin typeface="Calibri" panose="020F0502020204030204" pitchFamily="34" charset="0"/>
              </a:rPr>
              <a:t>Tying between CPSs (5(8))</a:t>
            </a:r>
            <a:endParaRPr lang="en-US" sz="1200" dirty="0"/>
          </a:p>
        </p:txBody>
      </p:sp>
    </p:spTree>
    <p:extLst>
      <p:ext uri="{BB962C8B-B14F-4D97-AF65-F5344CB8AC3E}">
        <p14:creationId xmlns:p14="http://schemas.microsoft.com/office/powerpoint/2010/main" val="2648486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Calibri" panose="020F0502020204030204" pitchFamily="34" charset="0"/>
                <a:cs typeface="Calibri" panose="020F0502020204030204" pitchFamily="34" charset="0"/>
              </a:rPr>
              <a:t>Antitrust and the DMA will overlap</a:t>
            </a:r>
            <a:endParaRPr lang="en-US" sz="3600" b="1" dirty="0">
              <a:latin typeface="+mn-lt"/>
            </a:endParaRPr>
          </a:p>
        </p:txBody>
      </p:sp>
      <p:sp>
        <p:nvSpPr>
          <p:cNvPr id="1056"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7"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CF477A9-D2C0-9E42-9877-52CAB6327C5A}"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10/13/22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59"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1"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ED1C650-3AC1-FC4F-BFFF-4831FAFAAA3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1B1884FB-A5C7-9070-03E7-282016936A1B}"/>
              </a:ext>
            </a:extLst>
          </p:cNvPr>
          <p:cNvGraphicFramePr/>
          <p:nvPr>
            <p:extLst>
              <p:ext uri="{D42A27DB-BD31-4B8C-83A1-F6EECF244321}">
                <p14:modId xmlns:p14="http://schemas.microsoft.com/office/powerpoint/2010/main" val="3075771859"/>
              </p:ext>
            </p:extLst>
          </p:nvPr>
        </p:nvGraphicFramePr>
        <p:xfrm>
          <a:off x="1488017" y="1280923"/>
          <a:ext cx="9215965" cy="525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755B82B-15DA-CAD2-7BED-0B22E19E837A}"/>
              </a:ext>
            </a:extLst>
          </p:cNvPr>
          <p:cNvSpPr txBox="1"/>
          <p:nvPr/>
        </p:nvSpPr>
        <p:spPr>
          <a:xfrm>
            <a:off x="5468982" y="2387022"/>
            <a:ext cx="1254034" cy="461665"/>
          </a:xfrm>
          <a:prstGeom prst="rect">
            <a:avLst/>
          </a:prstGeom>
          <a:noFill/>
        </p:spPr>
        <p:txBody>
          <a:bodyPr wrap="square" rtlCol="0">
            <a:spAutoFit/>
          </a:bodyPr>
          <a:lstStyle/>
          <a:p>
            <a:pPr algn="ctr"/>
            <a:r>
              <a:rPr lang="en-US" sz="1200" dirty="0"/>
              <a:t>Mutually Supportive </a:t>
            </a:r>
          </a:p>
        </p:txBody>
      </p:sp>
      <p:sp>
        <p:nvSpPr>
          <p:cNvPr id="12" name="TextBox 11">
            <a:extLst>
              <a:ext uri="{FF2B5EF4-FFF2-40B4-BE49-F238E27FC236}">
                <a16:creationId xmlns:a16="http://schemas.microsoft.com/office/drawing/2014/main" id="{B47A80FE-A649-E67E-4810-18B8422A7529}"/>
              </a:ext>
            </a:extLst>
          </p:cNvPr>
          <p:cNvSpPr txBox="1"/>
          <p:nvPr/>
        </p:nvSpPr>
        <p:spPr>
          <a:xfrm>
            <a:off x="5448199" y="2962102"/>
            <a:ext cx="1293223" cy="1015663"/>
          </a:xfrm>
          <a:prstGeom prst="rect">
            <a:avLst/>
          </a:prstGeom>
          <a:noFill/>
        </p:spPr>
        <p:txBody>
          <a:bodyPr wrap="square" rtlCol="0">
            <a:spAutoFit/>
          </a:bodyPr>
          <a:lstStyle/>
          <a:p>
            <a:pPr algn="ctr"/>
            <a:r>
              <a:rPr lang="en-US" sz="1200" dirty="0"/>
              <a:t>51 antitrust cases by EU countries against potential DMA gatekeepers so far</a:t>
            </a:r>
          </a:p>
        </p:txBody>
      </p:sp>
      <p:sp>
        <p:nvSpPr>
          <p:cNvPr id="18" name="TextBox 17">
            <a:extLst>
              <a:ext uri="{FF2B5EF4-FFF2-40B4-BE49-F238E27FC236}">
                <a16:creationId xmlns:a16="http://schemas.microsoft.com/office/drawing/2014/main" id="{77500F56-F764-C8EC-3BC9-58007A876A70}"/>
              </a:ext>
            </a:extLst>
          </p:cNvPr>
          <p:cNvSpPr txBox="1"/>
          <p:nvPr/>
        </p:nvSpPr>
        <p:spPr>
          <a:xfrm>
            <a:off x="5429793" y="4013665"/>
            <a:ext cx="1293223" cy="1200329"/>
          </a:xfrm>
          <a:prstGeom prst="rect">
            <a:avLst/>
          </a:prstGeom>
          <a:noFill/>
        </p:spPr>
        <p:txBody>
          <a:bodyPr wrap="square" rtlCol="0">
            <a:spAutoFit/>
          </a:bodyPr>
          <a:lstStyle/>
          <a:p>
            <a:pPr algn="ctr"/>
            <a:r>
              <a:rPr lang="en-US" sz="1200" dirty="0"/>
              <a:t>Considerable overlap in targeted conduct (i.e., self-preferencing, unfair terms)</a:t>
            </a:r>
          </a:p>
        </p:txBody>
      </p:sp>
    </p:spTree>
    <p:extLst>
      <p:ext uri="{BB962C8B-B14F-4D97-AF65-F5344CB8AC3E}">
        <p14:creationId xmlns:p14="http://schemas.microsoft.com/office/powerpoint/2010/main" val="258128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23 DMA-relevant antitrust cases also subject to DMA rules</a:t>
            </a:r>
          </a:p>
        </p:txBody>
      </p:sp>
      <p:pic>
        <p:nvPicPr>
          <p:cNvPr id="9" name="Picture 8" descr="Table&#10;&#10;Description automatically generated with medium confidence">
            <a:extLst>
              <a:ext uri="{FF2B5EF4-FFF2-40B4-BE49-F238E27FC236}">
                <a16:creationId xmlns:a16="http://schemas.microsoft.com/office/drawing/2014/main" id="{77F8A237-621D-0FB4-6A6A-5BB06074FEFD}"/>
              </a:ext>
            </a:extLst>
          </p:cNvPr>
          <p:cNvPicPr>
            <a:picLocks noChangeAspect="1"/>
          </p:cNvPicPr>
          <p:nvPr/>
        </p:nvPicPr>
        <p:blipFill>
          <a:blip r:embed="rId3"/>
          <a:stretch>
            <a:fillRect/>
          </a:stretch>
        </p:blipFill>
        <p:spPr>
          <a:xfrm>
            <a:off x="4777316" y="681652"/>
            <a:ext cx="6780700" cy="5492366"/>
          </a:xfrm>
          <a:prstGeom prst="rect">
            <a:avLst/>
          </a:prstGeom>
        </p:spPr>
      </p:pic>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8842248" y="6356350"/>
            <a:ext cx="1997202" cy="365125"/>
          </a:xfrm>
        </p:spPr>
        <p:txBody>
          <a:bodyPr vert="horz" lIns="91440" tIns="45720" rIns="91440" bIns="45720" rtlCol="0" anchor="ctr">
            <a:normAutofit/>
          </a:bodyPr>
          <a:lstStyle/>
          <a:p>
            <a:pPr marR="0" lvl="0" indent="0" algn="r" fontAlgn="auto">
              <a:spcBef>
                <a:spcPts val="0"/>
              </a:spcBef>
              <a:spcAft>
                <a:spcPts val="600"/>
              </a:spcAft>
              <a:buClrTx/>
              <a:buSzTx/>
              <a:buFontTx/>
              <a:buNone/>
              <a:tabLst/>
              <a:defRPr/>
            </a:pPr>
            <a:fld id="{BCF477A9-D2C0-9E42-9877-52CAB6327C5A}" type="datetime1">
              <a:rPr kumimoji="0" lang="en-US" b="0" i="0" u="none" strike="noStrike" cap="none" spc="0" normalizeH="0" baseline="0" noProof="0">
                <a:ln>
                  <a:noFill/>
                </a:ln>
                <a:solidFill>
                  <a:schemeClr val="tx1">
                    <a:alpha val="80000"/>
                  </a:schemeClr>
                </a:solidFill>
                <a:effectLst/>
                <a:uLnTx/>
                <a:uFillTx/>
              </a:rPr>
              <a:pPr marR="0" lvl="0" indent="0" algn="r" fontAlgn="auto">
                <a:spcBef>
                  <a:spcPts val="0"/>
                </a:spcBef>
                <a:spcAft>
                  <a:spcPts val="600"/>
                </a:spcAft>
                <a:buClrTx/>
                <a:buSzTx/>
                <a:buFontTx/>
                <a:buNone/>
                <a:tabLst/>
                <a:defRPr/>
              </a:pPr>
              <a:t>10/13/22</a:t>
            </a:fld>
            <a:endParaRPr kumimoji="0" lang="en-US" b="0" i="0" u="none" strike="noStrike" cap="none" spc="0" normalizeH="0" baseline="0" noProof="0" dirty="0">
              <a:ln>
                <a:noFill/>
              </a:ln>
              <a:solidFill>
                <a:schemeClr val="tx1">
                  <a:alpha val="80000"/>
                </a:schemeClr>
              </a:solidFill>
              <a:effectLst/>
              <a:uLnTx/>
              <a:uFillTx/>
            </a:endParaRPr>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ED1C650-3AC1-FC4F-BFFF-4831FAFAAA3B}" type="slidenum">
              <a:rPr kumimoji="0" lang="en-US" b="0" i="0" u="none" strike="noStrike" cap="none" spc="0" normalizeH="0" baseline="0" noProof="0">
                <a:ln>
                  <a:noFill/>
                </a:ln>
                <a:solidFill>
                  <a:schemeClr val="tx1">
                    <a:alpha val="80000"/>
                  </a:schemeClr>
                </a:solidFill>
                <a:effectLst/>
                <a:uLnTx/>
                <a:uFillTx/>
              </a:rPr>
              <a:pPr marR="0" lvl="0" indent="0" fontAlgn="auto">
                <a:spcBef>
                  <a:spcPts val="0"/>
                </a:spcBef>
                <a:spcAft>
                  <a:spcPts val="600"/>
                </a:spcAft>
                <a:buClrTx/>
                <a:buSzTx/>
                <a:buFontTx/>
                <a:buNone/>
                <a:tabLst/>
                <a:defRPr/>
              </a:pPr>
              <a:t>13</a:t>
            </a:fld>
            <a:endParaRPr kumimoji="0" lang="en-US" b="0" i="0" u="none" strike="noStrike" cap="none" spc="0" normalizeH="0" baseline="0" noProof="0" dirty="0">
              <a:ln>
                <a:noFill/>
              </a:ln>
              <a:solidFill>
                <a:schemeClr val="tx1">
                  <a:alpha val="80000"/>
                </a:schemeClr>
              </a:solidFill>
              <a:effectLst/>
              <a:uLnTx/>
              <a:uFillTx/>
            </a:endParaRPr>
          </a:p>
        </p:txBody>
      </p:sp>
    </p:spTree>
    <p:extLst>
      <p:ext uri="{BB962C8B-B14F-4D97-AF65-F5344CB8AC3E}">
        <p14:creationId xmlns:p14="http://schemas.microsoft.com/office/powerpoint/2010/main" val="264715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250618-1E39-B067-5347-14671AB0CD98}"/>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Implementing the DMA</a:t>
            </a:r>
          </a:p>
        </p:txBody>
      </p:sp>
      <p:sp>
        <p:nvSpPr>
          <p:cNvPr id="5" name="Footer Placeholder 4">
            <a:extLst>
              <a:ext uri="{FF2B5EF4-FFF2-40B4-BE49-F238E27FC236}">
                <a16:creationId xmlns:a16="http://schemas.microsoft.com/office/drawing/2014/main" id="{8C2889CF-DC25-3449-D994-BA628C0E8514}"/>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rPr>
              <a:t>DRAFT NOT FOR CIRCULATION </a:t>
            </a:r>
          </a:p>
        </p:txBody>
      </p:sp>
      <p:sp>
        <p:nvSpPr>
          <p:cNvPr id="4" name="Date Placeholder 3">
            <a:extLst>
              <a:ext uri="{FF2B5EF4-FFF2-40B4-BE49-F238E27FC236}">
                <a16:creationId xmlns:a16="http://schemas.microsoft.com/office/drawing/2014/main" id="{BA8BE380-CFC8-A8CD-E617-3DF0C5650686}"/>
              </a:ext>
            </a:extLst>
          </p:cNvPr>
          <p:cNvSpPr>
            <a:spLocks noGrp="1"/>
          </p:cNvSpPr>
          <p:nvPr>
            <p:ph type="dt" sz="half" idx="10"/>
          </p:nvPr>
        </p:nvSpPr>
        <p:spPr>
          <a:xfrm>
            <a:off x="8970264" y="6446837"/>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B511F8-F24B-E24E-B9E6-E10722C3ADB1}" type="datetime1">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10/13/22</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306DB1-0D5A-CA28-32A1-A291D474B883}"/>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ED1C650-3AC1-FC4F-BFFF-4831FAFAAA3B}"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700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mn-lt"/>
              </a:rPr>
              <a:t>The DMA Applies to Gatekeepers</a:t>
            </a:r>
          </a:p>
        </p:txBody>
      </p:sp>
      <p:sp>
        <p:nvSpPr>
          <p:cNvPr id="1053" name="Content Placeholder 2">
            <a:extLst>
              <a:ext uri="{FF2B5EF4-FFF2-40B4-BE49-F238E27FC236}">
                <a16:creationId xmlns:a16="http://schemas.microsoft.com/office/drawing/2014/main" id="{B5B893B7-C7A1-4795-05E0-C88DEFAA081F}"/>
              </a:ext>
            </a:extLst>
          </p:cNvPr>
          <p:cNvSpPr>
            <a:spLocks noGrp="1"/>
          </p:cNvSpPr>
          <p:nvPr>
            <p:ph idx="1"/>
          </p:nvPr>
        </p:nvSpPr>
        <p:spPr>
          <a:xfrm>
            <a:off x="643467" y="1782981"/>
            <a:ext cx="10905066" cy="4393982"/>
          </a:xfrm>
        </p:spPr>
        <p:txBody>
          <a:bodyPr vert="horz" lIns="91440" tIns="45720" rIns="91440" bIns="45720" rtlCol="0">
            <a:normAutofit/>
          </a:bodyPr>
          <a:lstStyle/>
          <a:p>
            <a:pPr marL="0" indent="0">
              <a:buNone/>
            </a:pPr>
            <a:r>
              <a:rPr lang="en-US" sz="1900" dirty="0"/>
              <a:t>Companies that provide “</a:t>
            </a:r>
            <a:r>
              <a:rPr lang="en-US" sz="1900" b="1" dirty="0"/>
              <a:t>Core Platform Services</a:t>
            </a:r>
            <a:r>
              <a:rPr lang="en-US" sz="1900" dirty="0"/>
              <a:t>”</a:t>
            </a:r>
          </a:p>
          <a:p>
            <a:r>
              <a:rPr lang="en-US" sz="1900" dirty="0"/>
              <a:t>Include: online search engines (e.g., Google), social networks (e.g., Facebook), video-sharing platforms (e.g., YouTube), operating systems (e.g., Android), web browsers (e.g., Safari), virtual assistants (e.g., Alexa), cloud services (e.g., Microsoft Azure)…</a:t>
            </a:r>
          </a:p>
          <a:p>
            <a:pPr marL="0" indent="0">
              <a:buNone/>
            </a:pPr>
            <a:endParaRPr lang="en-US" sz="1900" dirty="0"/>
          </a:p>
          <a:p>
            <a:pPr marL="0" indent="0">
              <a:buNone/>
            </a:pPr>
            <a:endParaRPr lang="en-US" sz="1900" dirty="0"/>
          </a:p>
          <a:p>
            <a:r>
              <a:rPr lang="en-US" sz="1900" dirty="0"/>
              <a:t>have a </a:t>
            </a:r>
            <a:r>
              <a:rPr lang="en-US" sz="1900" b="1" dirty="0"/>
              <a:t>significant impact on the internal market</a:t>
            </a:r>
            <a:r>
              <a:rPr lang="en-US" sz="1900" dirty="0"/>
              <a:t>;</a:t>
            </a:r>
          </a:p>
          <a:p>
            <a:r>
              <a:rPr lang="en-US" sz="1900" dirty="0"/>
              <a:t>provide a core platform service which is an </a:t>
            </a:r>
            <a:r>
              <a:rPr lang="en-US" sz="1900" b="1" dirty="0"/>
              <a:t>important gateway for business users to reach end-users</a:t>
            </a:r>
            <a:r>
              <a:rPr lang="en-US" sz="1900" dirty="0"/>
              <a:t>; </a:t>
            </a:r>
            <a:r>
              <a:rPr lang="en-US" sz="1900" b="1" dirty="0"/>
              <a:t>and</a:t>
            </a:r>
          </a:p>
          <a:p>
            <a:r>
              <a:rPr lang="en-US" sz="1900" b="1" dirty="0"/>
              <a:t>enjoy an entrenched and durable position</a:t>
            </a:r>
            <a:r>
              <a:rPr lang="en-US" sz="1900" dirty="0"/>
              <a:t>, in its operations, </a:t>
            </a:r>
            <a:r>
              <a:rPr lang="en-US" sz="1900" b="1" dirty="0"/>
              <a:t>or</a:t>
            </a:r>
            <a:r>
              <a:rPr lang="en-US" sz="1900" dirty="0"/>
              <a:t> it is foreseeable that </a:t>
            </a:r>
            <a:r>
              <a:rPr lang="en-US" sz="1900" b="1" dirty="0"/>
              <a:t>they will.</a:t>
            </a:r>
          </a:p>
          <a:p>
            <a:pPr marL="457200" lvl="1" indent="0">
              <a:buNone/>
            </a:pPr>
            <a:endParaRPr lang="en-US" sz="1900" b="1" dirty="0"/>
          </a:p>
          <a:p>
            <a:pPr marL="0" indent="0">
              <a:buNone/>
            </a:pPr>
            <a:endParaRPr lang="en-US" sz="1900" dirty="0"/>
          </a:p>
          <a:p>
            <a:pPr marL="0" indent="0">
              <a:buNone/>
            </a:pPr>
            <a:r>
              <a:rPr lang="en-US" sz="1900" b="1" dirty="0"/>
              <a:t>				Gatekeepers</a:t>
            </a:r>
          </a:p>
          <a:p>
            <a:pPr lvl="1"/>
            <a:endParaRPr lang="en-US" sz="1900" b="1" dirty="0"/>
          </a:p>
          <a:p>
            <a:pPr marL="457200" lvl="1" indent="0">
              <a:buNone/>
            </a:pPr>
            <a:endParaRPr lang="en-US" sz="1900" dirty="0"/>
          </a:p>
          <a:p>
            <a:pPr marL="457200" lvl="1" indent="0">
              <a:buNone/>
            </a:pPr>
            <a:endParaRPr lang="en-US" sz="1900" dirty="0"/>
          </a:p>
        </p:txBody>
      </p:sp>
      <p:sp>
        <p:nvSpPr>
          <p:cNvPr id="1056"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1059"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1"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a:pPr>
                <a:spcAft>
                  <a:spcPts val="600"/>
                </a:spcAft>
              </a:pPr>
              <a:t>15</a:t>
            </a:fld>
            <a:endParaRPr lang="en-US" dirty="0"/>
          </a:p>
        </p:txBody>
      </p:sp>
      <p:sp>
        <p:nvSpPr>
          <p:cNvPr id="11" name="Plus 10">
            <a:extLst>
              <a:ext uri="{FF2B5EF4-FFF2-40B4-BE49-F238E27FC236}">
                <a16:creationId xmlns:a16="http://schemas.microsoft.com/office/drawing/2014/main" id="{15854A36-AD74-961A-2A27-CC03644D248E}"/>
              </a:ext>
            </a:extLst>
          </p:cNvPr>
          <p:cNvSpPr/>
          <p:nvPr/>
        </p:nvSpPr>
        <p:spPr>
          <a:xfrm>
            <a:off x="4740733" y="3146286"/>
            <a:ext cx="609600" cy="5654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Equal 11">
            <a:extLst>
              <a:ext uri="{FF2B5EF4-FFF2-40B4-BE49-F238E27FC236}">
                <a16:creationId xmlns:a16="http://schemas.microsoft.com/office/drawing/2014/main" id="{E3AFB391-7887-B6DF-4D05-88F963E22040}"/>
              </a:ext>
            </a:extLst>
          </p:cNvPr>
          <p:cNvSpPr/>
          <p:nvPr/>
        </p:nvSpPr>
        <p:spPr>
          <a:xfrm>
            <a:off x="4702032" y="5105079"/>
            <a:ext cx="687002" cy="50029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7466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mn-lt"/>
              </a:rPr>
              <a:t>Presumed Gatekeepers</a:t>
            </a:r>
          </a:p>
        </p:txBody>
      </p:sp>
      <p:sp>
        <p:nvSpPr>
          <p:cNvPr id="1053" name="Content Placeholder 2">
            <a:extLst>
              <a:ext uri="{FF2B5EF4-FFF2-40B4-BE49-F238E27FC236}">
                <a16:creationId xmlns:a16="http://schemas.microsoft.com/office/drawing/2014/main" id="{B5B893B7-C7A1-4795-05E0-C88DEFAA081F}"/>
              </a:ext>
            </a:extLst>
          </p:cNvPr>
          <p:cNvSpPr>
            <a:spLocks noGrp="1"/>
          </p:cNvSpPr>
          <p:nvPr>
            <p:ph idx="1"/>
          </p:nvPr>
        </p:nvSpPr>
        <p:spPr>
          <a:xfrm>
            <a:off x="643467" y="1782981"/>
            <a:ext cx="8871236" cy="4393982"/>
          </a:xfrm>
        </p:spPr>
        <p:txBody>
          <a:bodyPr vert="horz" lIns="91440" tIns="45720" rIns="91440" bIns="45720" rtlCol="0">
            <a:normAutofit lnSpcReduction="10000"/>
          </a:bodyPr>
          <a:lstStyle/>
          <a:p>
            <a:pPr marL="0" indent="0">
              <a:buNone/>
            </a:pPr>
            <a:r>
              <a:rPr lang="en-US" sz="2000" dirty="0"/>
              <a:t>A company is </a:t>
            </a:r>
            <a:r>
              <a:rPr lang="en-US" sz="2000" b="1" dirty="0"/>
              <a:t>presumed to be a gatekeeper </a:t>
            </a:r>
            <a:r>
              <a:rPr lang="en-US" sz="2000" dirty="0"/>
              <a:t>if the company:</a:t>
            </a:r>
          </a:p>
          <a:p>
            <a:r>
              <a:rPr lang="en-US" sz="2000" dirty="0"/>
              <a:t>has EU </a:t>
            </a:r>
            <a:r>
              <a:rPr lang="en-US" sz="2000" b="1" dirty="0"/>
              <a:t>turnover </a:t>
            </a:r>
            <a:r>
              <a:rPr lang="en-US" sz="2000" dirty="0"/>
              <a:t>≥ EUR 7,5B (in the last three financial years), or </a:t>
            </a:r>
            <a:r>
              <a:rPr lang="en-US" sz="2000" b="1" dirty="0"/>
              <a:t>average market capitalization/fair market value </a:t>
            </a:r>
            <a:r>
              <a:rPr lang="en-US" sz="2000" dirty="0"/>
              <a:t>amounting to ≥ EUR 75B (in the last financial year), provides the same core platform service in </a:t>
            </a:r>
            <a:r>
              <a:rPr lang="en-US" sz="2000" b="1" dirty="0"/>
              <a:t>at least three Member States</a:t>
            </a:r>
            <a:r>
              <a:rPr lang="en-US" sz="2000" dirty="0"/>
              <a:t>; and</a:t>
            </a:r>
          </a:p>
          <a:p>
            <a:r>
              <a:rPr lang="en-US" sz="2000" dirty="0"/>
              <a:t>provides a core platform service that has ≥ 45M </a:t>
            </a:r>
            <a:r>
              <a:rPr lang="en-US" sz="2000" b="1" dirty="0"/>
              <a:t>monthly active end users </a:t>
            </a:r>
            <a:r>
              <a:rPr lang="en-US" sz="2000" dirty="0"/>
              <a:t>in the EU or ≥ 10,000 </a:t>
            </a:r>
            <a:r>
              <a:rPr lang="en-US" sz="2000" b="1" dirty="0"/>
              <a:t>yearly active business users </a:t>
            </a:r>
            <a:r>
              <a:rPr lang="en-US" sz="2000" dirty="0"/>
              <a:t>in the EU – both thresholds met in each of the last </a:t>
            </a:r>
            <a:r>
              <a:rPr lang="en-US" sz="2000" b="1" dirty="0"/>
              <a:t>three financial years</a:t>
            </a:r>
            <a:r>
              <a:rPr lang="en-US" sz="2000" dirty="0"/>
              <a:t>.</a:t>
            </a:r>
          </a:p>
          <a:p>
            <a:pPr marL="0" indent="0">
              <a:buNone/>
            </a:pPr>
            <a:r>
              <a:rPr lang="en-US" sz="2000" dirty="0"/>
              <a:t>Companies that meet these criteria </a:t>
            </a:r>
            <a:r>
              <a:rPr lang="en-US" sz="2000" b="1" dirty="0"/>
              <a:t>can rebut the presumption</a:t>
            </a:r>
            <a:r>
              <a:rPr lang="en-US" sz="2000" dirty="0"/>
              <a:t>. For that, they must demonstrate that due to exceptional circumstances they should not be designated as gatekeepers. The standard of rebuttal is very high.</a:t>
            </a:r>
          </a:p>
          <a:p>
            <a:pPr marL="0" indent="0">
              <a:buNone/>
            </a:pPr>
            <a:r>
              <a:rPr lang="en-US" sz="2000" dirty="0"/>
              <a:t>The Commission can launch an </a:t>
            </a:r>
            <a:r>
              <a:rPr lang="en-US" sz="2000" b="1" dirty="0"/>
              <a:t>investigation and designate a company as a gatekeeper based on a qualitative assessment</a:t>
            </a:r>
            <a:r>
              <a:rPr lang="en-US" sz="2000" dirty="0"/>
              <a:t>, even if it does not meet the quantitative thresholds.</a:t>
            </a:r>
          </a:p>
          <a:p>
            <a:pPr marL="0" indent="0">
              <a:buNone/>
            </a:pPr>
            <a:endParaRPr lang="en-US" sz="2000" dirty="0"/>
          </a:p>
        </p:txBody>
      </p:sp>
      <p:sp>
        <p:nvSpPr>
          <p:cNvPr id="1060"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1064"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6"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a:pPr>
                <a:spcAft>
                  <a:spcPts val="600"/>
                </a:spcAft>
              </a:pPr>
              <a:t>16</a:t>
            </a:fld>
            <a:endParaRPr lang="en-US" dirty="0"/>
          </a:p>
        </p:txBody>
      </p:sp>
      <p:sp>
        <p:nvSpPr>
          <p:cNvPr id="3" name="TextBox 2">
            <a:extLst>
              <a:ext uri="{FF2B5EF4-FFF2-40B4-BE49-F238E27FC236}">
                <a16:creationId xmlns:a16="http://schemas.microsoft.com/office/drawing/2014/main" id="{E7C29183-8DB1-6EB9-A50E-CD4C1E635BAE}"/>
              </a:ext>
            </a:extLst>
          </p:cNvPr>
          <p:cNvSpPr txBox="1"/>
          <p:nvPr/>
        </p:nvSpPr>
        <p:spPr>
          <a:xfrm>
            <a:off x="9514702" y="2177743"/>
            <a:ext cx="2458994" cy="707886"/>
          </a:xfrm>
          <a:prstGeom prst="rect">
            <a:avLst/>
          </a:prstGeom>
          <a:solidFill>
            <a:schemeClr val="accent5">
              <a:lumMod val="40000"/>
              <a:lumOff val="60000"/>
            </a:schemeClr>
          </a:solidFill>
        </p:spPr>
        <p:txBody>
          <a:bodyPr wrap="square" rtlCol="0">
            <a:spAutoFit/>
          </a:bodyPr>
          <a:lstStyle/>
          <a:p>
            <a:pPr algn="ctr"/>
            <a:r>
              <a:rPr lang="en-US" sz="2000" b="1" dirty="0"/>
              <a:t>Significant impact </a:t>
            </a:r>
            <a:r>
              <a:rPr lang="en-US" sz="2000" dirty="0"/>
              <a:t>on the </a:t>
            </a:r>
            <a:r>
              <a:rPr lang="en-US" sz="2000" b="1" dirty="0"/>
              <a:t>internal market</a:t>
            </a:r>
          </a:p>
        </p:txBody>
      </p:sp>
      <p:sp>
        <p:nvSpPr>
          <p:cNvPr id="7" name="TextBox 6">
            <a:extLst>
              <a:ext uri="{FF2B5EF4-FFF2-40B4-BE49-F238E27FC236}">
                <a16:creationId xmlns:a16="http://schemas.microsoft.com/office/drawing/2014/main" id="{7E481492-ED9A-E42C-805C-57CD28C68082}"/>
              </a:ext>
            </a:extLst>
          </p:cNvPr>
          <p:cNvSpPr txBox="1"/>
          <p:nvPr/>
        </p:nvSpPr>
        <p:spPr>
          <a:xfrm>
            <a:off x="9514702" y="3124813"/>
            <a:ext cx="2458994" cy="1015663"/>
          </a:xfrm>
          <a:prstGeom prst="rect">
            <a:avLst/>
          </a:prstGeom>
          <a:solidFill>
            <a:schemeClr val="accent5">
              <a:lumMod val="40000"/>
              <a:lumOff val="60000"/>
            </a:schemeClr>
          </a:solidFill>
          <a:ln>
            <a:noFill/>
          </a:ln>
        </p:spPr>
        <p:txBody>
          <a:bodyPr wrap="square" rtlCol="0">
            <a:spAutoFit/>
          </a:bodyPr>
          <a:lstStyle/>
          <a:p>
            <a:pPr algn="ctr"/>
            <a:r>
              <a:rPr lang="en-US" sz="2000" b="1" dirty="0"/>
              <a:t>Important gateway</a:t>
            </a:r>
          </a:p>
          <a:p>
            <a:pPr algn="ctr"/>
            <a:r>
              <a:rPr lang="en-US" sz="2000" dirty="0"/>
              <a:t>+ </a:t>
            </a:r>
            <a:r>
              <a:rPr lang="en-US" sz="2000" b="1" dirty="0"/>
              <a:t>entrenched and durable</a:t>
            </a:r>
            <a:r>
              <a:rPr lang="en-US" sz="2000" dirty="0"/>
              <a:t> position</a:t>
            </a:r>
          </a:p>
        </p:txBody>
      </p:sp>
    </p:spTree>
    <p:extLst>
      <p:ext uri="{BB962C8B-B14F-4D97-AF65-F5344CB8AC3E}">
        <p14:creationId xmlns:p14="http://schemas.microsoft.com/office/powerpoint/2010/main" val="25734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mn-lt"/>
              </a:rPr>
              <a:t>Who will apply the DMA?</a:t>
            </a:r>
          </a:p>
        </p:txBody>
      </p:sp>
      <p:sp>
        <p:nvSpPr>
          <p:cNvPr id="1053" name="Content Placeholder 2">
            <a:extLst>
              <a:ext uri="{FF2B5EF4-FFF2-40B4-BE49-F238E27FC236}">
                <a16:creationId xmlns:a16="http://schemas.microsoft.com/office/drawing/2014/main" id="{B5B893B7-C7A1-4795-05E0-C88DEFAA081F}"/>
              </a:ext>
            </a:extLst>
          </p:cNvPr>
          <p:cNvSpPr>
            <a:spLocks noGrp="1"/>
          </p:cNvSpPr>
          <p:nvPr>
            <p:ph idx="1"/>
          </p:nvPr>
        </p:nvSpPr>
        <p:spPr>
          <a:xfrm>
            <a:off x="643467" y="1782981"/>
            <a:ext cx="10905066" cy="4393982"/>
          </a:xfrm>
        </p:spPr>
        <p:txBody>
          <a:bodyPr vert="horz" lIns="91440" tIns="45720" rIns="91440" bIns="45720" rtlCol="0">
            <a:normAutofit/>
          </a:bodyPr>
          <a:lstStyle/>
          <a:p>
            <a:pPr marL="0" indent="0">
              <a:buNone/>
            </a:pPr>
            <a:r>
              <a:rPr lang="en-US" sz="1700" b="1" dirty="0"/>
              <a:t>Enforced by the European Commission </a:t>
            </a:r>
            <a:r>
              <a:rPr lang="en-US" sz="1700" dirty="0"/>
              <a:t>– it will designate gatekeepers and impose fines, remedies, and penalties.</a:t>
            </a:r>
          </a:p>
          <a:p>
            <a:r>
              <a:rPr lang="en-US" sz="1700" dirty="0"/>
              <a:t>National competition authorities will have a supporting role – they can assess whether gatekeepers comply with DMA obligations; however, they cannot reach a conclusion of non-compliance.</a:t>
            </a:r>
          </a:p>
          <a:p>
            <a:pPr marL="0" indent="0">
              <a:buNone/>
            </a:pPr>
            <a:r>
              <a:rPr lang="en-US" sz="1700" dirty="0"/>
              <a:t>Led by DG Connect – a directorate dealing with digital issues – and DG Comp – which enforces competition law.</a:t>
            </a:r>
          </a:p>
          <a:p>
            <a:pPr marL="0" indent="0">
              <a:buNone/>
            </a:pPr>
            <a:r>
              <a:rPr lang="en-US" sz="1700" b="1" dirty="0"/>
              <a:t>How many staff </a:t>
            </a:r>
            <a:r>
              <a:rPr lang="en-US" sz="1700" dirty="0"/>
              <a:t>will be on the Commission’s team?</a:t>
            </a:r>
          </a:p>
          <a:p>
            <a:r>
              <a:rPr lang="en-US" sz="1700" dirty="0"/>
              <a:t>At least 150 staff should be devoted to enforcing the DMA (MEP statement).</a:t>
            </a:r>
          </a:p>
          <a:p>
            <a:r>
              <a:rPr lang="en-US" sz="1700" dirty="0"/>
              <a:t>There will be a team with over 100 staff, combining both DSA and DMA (European Commissioner for Internal Market).</a:t>
            </a:r>
          </a:p>
          <a:p>
            <a:pPr marL="0" indent="0">
              <a:buNone/>
            </a:pPr>
            <a:r>
              <a:rPr lang="en-US" sz="1700" dirty="0"/>
              <a:t>Dedicated </a:t>
            </a:r>
            <a:r>
              <a:rPr lang="en-US" sz="1700" b="1" dirty="0"/>
              <a:t>teams will be organized around thematic areas </a:t>
            </a:r>
            <a:r>
              <a:rPr lang="en-US" sz="1700" dirty="0"/>
              <a:t>for both the DMA and the DSA.</a:t>
            </a:r>
          </a:p>
          <a:p>
            <a:r>
              <a:rPr lang="en-US" sz="1700" dirty="0"/>
              <a:t>Societal issues team: DSA-related issues.</a:t>
            </a:r>
          </a:p>
          <a:p>
            <a:r>
              <a:rPr lang="en-US" sz="1700" dirty="0"/>
              <a:t>Technical team: e.g., interoperability of messenger services, the development of standards.</a:t>
            </a:r>
          </a:p>
          <a:p>
            <a:r>
              <a:rPr lang="en-US" sz="1700" dirty="0"/>
              <a:t>Economic team: e.g., DMA-related unfair trading practices, such as data access or so-called FRAND conditions.</a:t>
            </a:r>
          </a:p>
          <a:p>
            <a:pPr marL="457200" lvl="1" indent="0">
              <a:buNone/>
            </a:pPr>
            <a:endParaRPr lang="en-US" sz="1700" dirty="0"/>
          </a:p>
        </p:txBody>
      </p:sp>
      <p:sp>
        <p:nvSpPr>
          <p:cNvPr id="1060"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1064"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6"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a:pPr>
                <a:spcAft>
                  <a:spcPts val="600"/>
                </a:spcAft>
              </a:pPr>
              <a:t>17</a:t>
            </a:fld>
            <a:endParaRPr lang="en-US" dirty="0"/>
          </a:p>
        </p:txBody>
      </p:sp>
    </p:spTree>
    <p:extLst>
      <p:ext uri="{BB962C8B-B14F-4D97-AF65-F5344CB8AC3E}">
        <p14:creationId xmlns:p14="http://schemas.microsoft.com/office/powerpoint/2010/main" val="89987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mn-lt"/>
              </a:rPr>
              <a:t>Designation Process</a:t>
            </a:r>
          </a:p>
        </p:txBody>
      </p:sp>
      <p:sp>
        <p:nvSpPr>
          <p:cNvPr id="1053" name="Content Placeholder 2">
            <a:extLst>
              <a:ext uri="{FF2B5EF4-FFF2-40B4-BE49-F238E27FC236}">
                <a16:creationId xmlns:a16="http://schemas.microsoft.com/office/drawing/2014/main" id="{B5B893B7-C7A1-4795-05E0-C88DEFAA081F}"/>
              </a:ext>
            </a:extLst>
          </p:cNvPr>
          <p:cNvSpPr>
            <a:spLocks noGrp="1"/>
          </p:cNvSpPr>
          <p:nvPr>
            <p:ph idx="1"/>
          </p:nvPr>
        </p:nvSpPr>
        <p:spPr>
          <a:xfrm>
            <a:off x="643467" y="1782981"/>
            <a:ext cx="10905066" cy="4393982"/>
          </a:xfrm>
        </p:spPr>
        <p:txBody>
          <a:bodyPr vert="horz" lIns="91440" tIns="45720" rIns="91440" bIns="45720" rtlCol="0" anchor="t">
            <a:normAutofit/>
          </a:bodyPr>
          <a:lstStyle/>
          <a:p>
            <a:pPr marL="457200" lvl="1" indent="0">
              <a:buNone/>
            </a:pPr>
            <a:r>
              <a:rPr lang="en-US" sz="2000" dirty="0"/>
              <a:t>.</a:t>
            </a:r>
          </a:p>
          <a:p>
            <a:pPr marL="457200" lvl="1" indent="0">
              <a:buNone/>
            </a:pPr>
            <a:endParaRPr lang="en-US" sz="2000" dirty="0"/>
          </a:p>
          <a:p>
            <a:pPr marL="457200" lvl="1" indent="0">
              <a:buNone/>
            </a:pPr>
            <a:endParaRPr lang="en-US" sz="2000" dirty="0"/>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a:pPr>
                <a:spcAft>
                  <a:spcPts val="600"/>
                </a:spcAft>
              </a:pPr>
              <a:t>18</a:t>
            </a:fld>
            <a:endParaRPr lang="en-US" dirty="0"/>
          </a:p>
        </p:txBody>
      </p:sp>
      <p:graphicFrame>
        <p:nvGraphicFramePr>
          <p:cNvPr id="3" name="Table 6">
            <a:extLst>
              <a:ext uri="{FF2B5EF4-FFF2-40B4-BE49-F238E27FC236}">
                <a16:creationId xmlns:a16="http://schemas.microsoft.com/office/drawing/2014/main" id="{B3C1D99B-357E-1E85-0766-D584F7697354}"/>
              </a:ext>
            </a:extLst>
          </p:cNvPr>
          <p:cNvGraphicFramePr>
            <a:graphicFrameLocks noGrp="1"/>
          </p:cNvGraphicFramePr>
          <p:nvPr>
            <p:extLst>
              <p:ext uri="{D42A27DB-BD31-4B8C-83A1-F6EECF244321}">
                <p14:modId xmlns:p14="http://schemas.microsoft.com/office/powerpoint/2010/main" val="3153600667"/>
              </p:ext>
            </p:extLst>
          </p:nvPr>
        </p:nvGraphicFramePr>
        <p:xfrm>
          <a:off x="661180" y="1303874"/>
          <a:ext cx="10427990" cy="4926991"/>
        </p:xfrm>
        <a:graphic>
          <a:graphicData uri="http://schemas.openxmlformats.org/drawingml/2006/table">
            <a:tbl>
              <a:tblPr firstRow="1" bandRow="1">
                <a:tableStyleId>{5C22544A-7EE6-4342-B048-85BDC9FD1C3A}</a:tableStyleId>
              </a:tblPr>
              <a:tblGrid>
                <a:gridCol w="5213995">
                  <a:extLst>
                    <a:ext uri="{9D8B030D-6E8A-4147-A177-3AD203B41FA5}">
                      <a16:colId xmlns:a16="http://schemas.microsoft.com/office/drawing/2014/main" val="322173419"/>
                    </a:ext>
                  </a:extLst>
                </a:gridCol>
                <a:gridCol w="5213995">
                  <a:extLst>
                    <a:ext uri="{9D8B030D-6E8A-4147-A177-3AD203B41FA5}">
                      <a16:colId xmlns:a16="http://schemas.microsoft.com/office/drawing/2014/main" val="1757830800"/>
                    </a:ext>
                  </a:extLst>
                </a:gridCol>
              </a:tblGrid>
              <a:tr h="325377">
                <a:tc>
                  <a:txBody>
                    <a:bodyPr/>
                    <a:lstStyle/>
                    <a:p>
                      <a:pPr algn="ctr"/>
                      <a:r>
                        <a:rPr lang="en-US" sz="1600" dirty="0"/>
                        <a:t>Thresholds met</a:t>
                      </a:r>
                    </a:p>
                  </a:txBody>
                  <a:tcPr/>
                </a:tc>
                <a:tc>
                  <a:txBody>
                    <a:bodyPr/>
                    <a:lstStyle/>
                    <a:p>
                      <a:pPr algn="ctr"/>
                      <a:r>
                        <a:rPr lang="en-US" sz="1600" dirty="0"/>
                        <a:t>Thresholds not met</a:t>
                      </a:r>
                    </a:p>
                  </a:txBody>
                  <a:tcPr/>
                </a:tc>
                <a:extLst>
                  <a:ext uri="{0D108BD9-81ED-4DB2-BD59-A6C34878D82A}">
                    <a16:rowId xmlns:a16="http://schemas.microsoft.com/office/drawing/2014/main" val="1463628677"/>
                  </a:ext>
                </a:extLst>
              </a:tr>
              <a:tr h="3401666">
                <a:tc>
                  <a:txBody>
                    <a:bodyPr/>
                    <a:lstStyle/>
                    <a:p>
                      <a:r>
                        <a:rPr lang="en-US" sz="1400" dirty="0"/>
                        <a:t>A company must </a:t>
                      </a:r>
                      <a:r>
                        <a:rPr lang="en-US" sz="1400" b="1" dirty="0"/>
                        <a:t>notify the European Commission </a:t>
                      </a:r>
                      <a:r>
                        <a:rPr lang="en-US" sz="1400" dirty="0"/>
                        <a:t>within 2 months. The company </a:t>
                      </a:r>
                      <a:r>
                        <a:rPr lang="en-US" sz="1400" b="1" dirty="0"/>
                        <a:t>can present arguments that despite meeting the thresholds, it is not a gatekeeper</a:t>
                      </a:r>
                      <a:r>
                        <a:rPr lang="en-US" sz="1400" dirty="0"/>
                        <a:t>.</a:t>
                      </a:r>
                    </a:p>
                    <a:p>
                      <a:endParaRPr lang="en-US" sz="1400" dirty="0"/>
                    </a:p>
                    <a:p>
                      <a:r>
                        <a:rPr lang="en-US" sz="1400" dirty="0"/>
                        <a:t>The Commission has 45 working days to designate the company as a gatekeeper and identify the relevant CPSs.</a:t>
                      </a:r>
                    </a:p>
                    <a:p>
                      <a:r>
                        <a:rPr lang="en-US" sz="1400" b="1" dirty="0"/>
                        <a:t>If the company presents arguments but these do not manifestly put into question the presumption</a:t>
                      </a:r>
                      <a:r>
                        <a:rPr lang="en-US" sz="1400" dirty="0"/>
                        <a:t>, the Commission can reject the arguments within the 45-day period. </a:t>
                      </a:r>
                    </a:p>
                    <a:p>
                      <a:r>
                        <a:rPr lang="en-US" sz="1400" b="1" dirty="0"/>
                        <a:t>If the arguments manifestly put into question the presumption</a:t>
                      </a:r>
                      <a:r>
                        <a:rPr lang="en-US" sz="1400" dirty="0"/>
                        <a:t>, the Commission can open a market investigation. The Commission has to communicate its preliminary findings within 3 months and conclude the investigation within 5 months.</a:t>
                      </a:r>
                    </a:p>
                  </a:txBody>
                  <a:tcPr/>
                </a:tc>
                <a:tc>
                  <a:txBody>
                    <a:bodyPr/>
                    <a:lstStyle/>
                    <a:p>
                      <a:r>
                        <a:rPr lang="en-US" sz="1400" dirty="0"/>
                        <a:t>The Commission has to conduct a </a:t>
                      </a:r>
                      <a:r>
                        <a:rPr lang="en-US" sz="1400" b="1" dirty="0"/>
                        <a:t>market investigation considering some or all of the following elements</a:t>
                      </a:r>
                      <a:r>
                        <a:rPr lang="en-US" sz="1400" dirty="0"/>
                        <a:t>:</a:t>
                      </a:r>
                    </a:p>
                    <a:p>
                      <a:pPr marL="285750" indent="-285750">
                        <a:buFont typeface="Arial" panose="020B0604020202020204" pitchFamily="34" charset="0"/>
                        <a:buChar char="•"/>
                      </a:pPr>
                      <a:r>
                        <a:rPr lang="en-US" sz="1400" dirty="0"/>
                        <a:t>Size, operations, and position of the undertaking.</a:t>
                      </a:r>
                    </a:p>
                    <a:p>
                      <a:pPr marL="285750" indent="-285750">
                        <a:buFont typeface="Arial" panose="020B0604020202020204" pitchFamily="34" charset="0"/>
                        <a:buChar char="•"/>
                      </a:pPr>
                      <a:r>
                        <a:rPr lang="en-US" sz="1400" dirty="0"/>
                        <a:t>Number of business and end users.</a:t>
                      </a:r>
                    </a:p>
                    <a:p>
                      <a:pPr marL="285750" indent="-285750">
                        <a:buFont typeface="Arial" panose="020B0604020202020204" pitchFamily="34" charset="0"/>
                        <a:buChar char="•"/>
                      </a:pPr>
                      <a:r>
                        <a:rPr lang="en-US" sz="1400" dirty="0"/>
                        <a:t>Network effects and data-driven advantages.</a:t>
                      </a:r>
                    </a:p>
                    <a:p>
                      <a:pPr marL="285750" indent="-285750">
                        <a:buFont typeface="Arial" panose="020B0604020202020204" pitchFamily="34" charset="0"/>
                        <a:buChar char="•"/>
                      </a:pPr>
                      <a:r>
                        <a:rPr lang="en-US" sz="1400" dirty="0"/>
                        <a:t>Scale and scope effects.</a:t>
                      </a:r>
                    </a:p>
                    <a:p>
                      <a:pPr marL="285750" indent="-285750">
                        <a:buFont typeface="Arial" panose="020B0604020202020204" pitchFamily="34" charset="0"/>
                        <a:buChar char="•"/>
                      </a:pPr>
                      <a:r>
                        <a:rPr lang="en-US" sz="1400" dirty="0"/>
                        <a:t>Business or end-user lock-in (incl. switching costs and behavioral bias).</a:t>
                      </a:r>
                    </a:p>
                    <a:p>
                      <a:pPr marL="285750" indent="-285750">
                        <a:buFont typeface="Arial" panose="020B0604020202020204" pitchFamily="34" charset="0"/>
                        <a:buChar char="•"/>
                      </a:pPr>
                      <a:r>
                        <a:rPr lang="en-US" sz="1400" dirty="0"/>
                        <a:t>A conglomerate corporate structure or vertical integration.</a:t>
                      </a:r>
                    </a:p>
                    <a:p>
                      <a:pPr marL="285750" indent="-285750">
                        <a:buFont typeface="Arial" panose="020B0604020202020204" pitchFamily="34" charset="0"/>
                        <a:buChar char="•"/>
                      </a:pPr>
                      <a:r>
                        <a:rPr lang="en-US" sz="1400" dirty="0"/>
                        <a:t>Other structural business or services characteristics.</a:t>
                      </a:r>
                    </a:p>
                    <a:p>
                      <a:pPr marL="285750" indent="-285750">
                        <a:buFont typeface="Arial" panose="020B0604020202020204" pitchFamily="34" charset="0"/>
                        <a:buChar char="•"/>
                      </a:pPr>
                      <a:endParaRPr lang="en-US" sz="1400" dirty="0"/>
                    </a:p>
                    <a:p>
                      <a:r>
                        <a:rPr lang="en-US" sz="1400" dirty="0"/>
                        <a:t>The Commission has to </a:t>
                      </a:r>
                      <a:r>
                        <a:rPr lang="en-US" sz="1400" b="1" dirty="0"/>
                        <a:t>communicate its preliminary findings </a:t>
                      </a:r>
                      <a:r>
                        <a:rPr lang="en-US" sz="1400" dirty="0"/>
                        <a:t>within 6 months of opening an investigation.</a:t>
                      </a:r>
                    </a:p>
                    <a:p>
                      <a:endParaRPr lang="en-US" sz="1400" dirty="0"/>
                    </a:p>
                    <a:p>
                      <a:r>
                        <a:rPr lang="en-US" sz="1400" dirty="0"/>
                        <a:t>The Commission has to </a:t>
                      </a:r>
                      <a:r>
                        <a:rPr lang="en-US" sz="1400" b="1" dirty="0"/>
                        <a:t>conclude its investigation </a:t>
                      </a:r>
                      <a:r>
                        <a:rPr lang="en-US" sz="1400" dirty="0"/>
                        <a:t>within 12 months of opening an investigation.</a:t>
                      </a:r>
                    </a:p>
                  </a:txBody>
                  <a:tcPr/>
                </a:tc>
                <a:extLst>
                  <a:ext uri="{0D108BD9-81ED-4DB2-BD59-A6C34878D82A}">
                    <a16:rowId xmlns:a16="http://schemas.microsoft.com/office/drawing/2014/main" val="3462573187"/>
                  </a:ext>
                </a:extLst>
              </a:tr>
              <a:tr h="1086511">
                <a:tc gridSpan="2">
                  <a:txBody>
                    <a:bodyPr/>
                    <a:lstStyle/>
                    <a:p>
                      <a:pPr marL="285750" indent="-285750" algn="l">
                        <a:buFont typeface="Arial" panose="020B0604020202020204" pitchFamily="34" charset="0"/>
                        <a:buChar char="•"/>
                      </a:pPr>
                      <a:r>
                        <a:rPr lang="en-US" sz="1400" dirty="0"/>
                        <a:t>Gatekeepers have to </a:t>
                      </a:r>
                      <a:r>
                        <a:rPr lang="en-US" sz="1400" b="1" dirty="0"/>
                        <a:t>comply with the DMA obligations within 6 months of the designation</a:t>
                      </a:r>
                      <a:r>
                        <a:rPr lang="en-US" sz="1400" dirty="0"/>
                        <a:t>.</a:t>
                      </a:r>
                    </a:p>
                    <a:p>
                      <a:pPr marL="285750" indent="-285750" algn="l">
                        <a:buFont typeface="Arial" panose="020B0604020202020204" pitchFamily="34" charset="0"/>
                        <a:buChar char="•"/>
                      </a:pPr>
                      <a:r>
                        <a:rPr lang="en-US" sz="1400" dirty="0"/>
                        <a:t>The EC can designate a gatekeeper based on it being foreseeable that it will enjoy an entrenched and durable position in the near future. The Commission can only then subject the gatekeeper to some of the DMA obligations.</a:t>
                      </a:r>
                    </a:p>
                    <a:p>
                      <a:pPr marL="285750" indent="-285750" algn="l">
                        <a:buFont typeface="Arial" panose="020B0604020202020204" pitchFamily="34" charset="0"/>
                        <a:buChar char="•"/>
                      </a:pPr>
                      <a:r>
                        <a:rPr lang="en-US" sz="1400" dirty="0"/>
                        <a:t>The EC has to </a:t>
                      </a:r>
                      <a:r>
                        <a:rPr lang="en-US" sz="1400" b="1" dirty="0"/>
                        <a:t>review whether gatekeepers continue to be so at least every 3 years</a:t>
                      </a:r>
                      <a:r>
                        <a:rPr lang="en-US" sz="1400" dirty="0"/>
                        <a:t>.</a:t>
                      </a:r>
                    </a:p>
                  </a:txBody>
                  <a:tcPr/>
                </a:tc>
                <a:tc hMerge="1">
                  <a:txBody>
                    <a:bodyPr/>
                    <a:lstStyle/>
                    <a:p>
                      <a:endParaRPr lang="en-US" dirty="0"/>
                    </a:p>
                  </a:txBody>
                  <a:tcPr/>
                </a:tc>
                <a:extLst>
                  <a:ext uri="{0D108BD9-81ED-4DB2-BD59-A6C34878D82A}">
                    <a16:rowId xmlns:a16="http://schemas.microsoft.com/office/drawing/2014/main" val="2587340638"/>
                  </a:ext>
                </a:extLst>
              </a:tr>
            </a:tbl>
          </a:graphicData>
        </a:graphic>
      </p:graphicFrame>
      <p:sp>
        <p:nvSpPr>
          <p:cNvPr id="8" name="Down Arrow 7">
            <a:extLst>
              <a:ext uri="{FF2B5EF4-FFF2-40B4-BE49-F238E27FC236}">
                <a16:creationId xmlns:a16="http://schemas.microsoft.com/office/drawing/2014/main" id="{44BD10F8-CB14-EDC6-3CAA-F6CF4CCAC90C}"/>
              </a:ext>
            </a:extLst>
          </p:cNvPr>
          <p:cNvSpPr/>
          <p:nvPr/>
        </p:nvSpPr>
        <p:spPr>
          <a:xfrm>
            <a:off x="2895600" y="2352675"/>
            <a:ext cx="114300" cy="161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a:extLst>
              <a:ext uri="{FF2B5EF4-FFF2-40B4-BE49-F238E27FC236}">
                <a16:creationId xmlns:a16="http://schemas.microsoft.com/office/drawing/2014/main" id="{8A02242C-DDD5-94CD-EE04-67C28F9F5FEB}"/>
              </a:ext>
            </a:extLst>
          </p:cNvPr>
          <p:cNvSpPr/>
          <p:nvPr/>
        </p:nvSpPr>
        <p:spPr>
          <a:xfrm>
            <a:off x="8153400" y="3875197"/>
            <a:ext cx="114300" cy="161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a:extLst>
              <a:ext uri="{FF2B5EF4-FFF2-40B4-BE49-F238E27FC236}">
                <a16:creationId xmlns:a16="http://schemas.microsoft.com/office/drawing/2014/main" id="{3CC16C7A-AEA1-C0A7-2E21-79F9AF7CD173}"/>
              </a:ext>
            </a:extLst>
          </p:cNvPr>
          <p:cNvSpPr/>
          <p:nvPr/>
        </p:nvSpPr>
        <p:spPr>
          <a:xfrm>
            <a:off x="8153400" y="4483336"/>
            <a:ext cx="114300" cy="161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3595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mn-lt"/>
              </a:rPr>
              <a:t>Reporting Obligations</a:t>
            </a:r>
          </a:p>
        </p:txBody>
      </p:sp>
      <p:sp>
        <p:nvSpPr>
          <p:cNvPr id="1053" name="Content Placeholder 2">
            <a:extLst>
              <a:ext uri="{FF2B5EF4-FFF2-40B4-BE49-F238E27FC236}">
                <a16:creationId xmlns:a16="http://schemas.microsoft.com/office/drawing/2014/main" id="{B5B893B7-C7A1-4795-05E0-C88DEFAA081F}"/>
              </a:ext>
            </a:extLst>
          </p:cNvPr>
          <p:cNvSpPr>
            <a:spLocks noGrp="1"/>
          </p:cNvSpPr>
          <p:nvPr>
            <p:ph idx="1"/>
          </p:nvPr>
        </p:nvSpPr>
        <p:spPr>
          <a:xfrm>
            <a:off x="643467" y="1782981"/>
            <a:ext cx="10905066" cy="4393982"/>
          </a:xfrm>
        </p:spPr>
        <p:txBody>
          <a:bodyPr vert="horz" lIns="91440" tIns="45720" rIns="91440" bIns="45720" rtlCol="0">
            <a:normAutofit/>
          </a:bodyPr>
          <a:lstStyle/>
          <a:p>
            <a:r>
              <a:rPr lang="en-US" sz="2000" dirty="0"/>
              <a:t>Gatekeepers must provide the Commission with </a:t>
            </a:r>
            <a:r>
              <a:rPr lang="en-US" sz="2000" b="1" dirty="0"/>
              <a:t>a report describing </a:t>
            </a:r>
            <a:r>
              <a:rPr lang="en-US" sz="2000" dirty="0"/>
              <a:t>in a detailed and transparent manner </a:t>
            </a:r>
            <a:r>
              <a:rPr lang="en-US" sz="2000" b="1" dirty="0"/>
              <a:t>the measures they have implemented </a:t>
            </a:r>
            <a:r>
              <a:rPr lang="en-US" sz="2000" dirty="0"/>
              <a:t>to ensure compliance with the obligations laid in the DMA (within 6 months of its designation as gatekeepers).</a:t>
            </a:r>
          </a:p>
          <a:p>
            <a:pPr lvl="1"/>
            <a:r>
              <a:rPr lang="en-US" sz="1600" dirty="0"/>
              <a:t>Gatekeepers must update those reports at least </a:t>
            </a:r>
            <a:r>
              <a:rPr lang="en-US" sz="1600" b="1" dirty="0"/>
              <a:t>annually</a:t>
            </a:r>
            <a:r>
              <a:rPr lang="en-US" sz="1600" dirty="0"/>
              <a:t>.</a:t>
            </a:r>
          </a:p>
          <a:p>
            <a:pPr lvl="1"/>
            <a:r>
              <a:rPr lang="en-US" sz="1600" dirty="0"/>
              <a:t>The Commission will make a non-confidential summary of the reports available on its website.</a:t>
            </a:r>
          </a:p>
          <a:p>
            <a:r>
              <a:rPr lang="en-US" sz="2000" dirty="0"/>
              <a:t>Gatekeepers must inform the Commission of </a:t>
            </a:r>
            <a:r>
              <a:rPr lang="en-US" sz="2000" b="1" dirty="0"/>
              <a:t>any merger involving CPSs or other digital services </a:t>
            </a:r>
            <a:r>
              <a:rPr lang="en-US" sz="2000" dirty="0"/>
              <a:t>or that </a:t>
            </a:r>
            <a:r>
              <a:rPr lang="en-US" sz="2000" b="1" dirty="0"/>
              <a:t>enable them to collect data</a:t>
            </a:r>
            <a:r>
              <a:rPr lang="en-US" sz="2000" dirty="0"/>
              <a:t>; regardless of the EU Merger Regulation.</a:t>
            </a:r>
          </a:p>
          <a:p>
            <a:r>
              <a:rPr lang="en-US" sz="2000" dirty="0"/>
              <a:t>Gatekeepers must submit an </a:t>
            </a:r>
            <a:r>
              <a:rPr lang="en-US" sz="2000" b="1" dirty="0"/>
              <a:t>independently audited description of any techniques for profiling </a:t>
            </a:r>
            <a:r>
              <a:rPr lang="en-US" sz="2000" dirty="0"/>
              <a:t>of consumers.</a:t>
            </a:r>
          </a:p>
        </p:txBody>
      </p:sp>
      <p:sp>
        <p:nvSpPr>
          <p:cNvPr id="1060"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1064"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6"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a:pPr>
                <a:spcAft>
                  <a:spcPts val="600"/>
                </a:spcAft>
              </a:pPr>
              <a:t>19</a:t>
            </a:fld>
            <a:endParaRPr lang="en-US" dirty="0"/>
          </a:p>
        </p:txBody>
      </p:sp>
    </p:spTree>
    <p:extLst>
      <p:ext uri="{BB962C8B-B14F-4D97-AF65-F5344CB8AC3E}">
        <p14:creationId xmlns:p14="http://schemas.microsoft.com/office/powerpoint/2010/main" val="33658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0BC8-F9F7-B0A6-528D-8F828579181D}"/>
              </a:ext>
            </a:extLst>
          </p:cNvPr>
          <p:cNvSpPr>
            <a:spLocks noGrp="1"/>
          </p:cNvSpPr>
          <p:nvPr>
            <p:ph type="title"/>
          </p:nvPr>
        </p:nvSpPr>
        <p:spPr>
          <a:xfrm>
            <a:off x="640080" y="325369"/>
            <a:ext cx="4368602" cy="1956841"/>
          </a:xfrm>
        </p:spPr>
        <p:txBody>
          <a:bodyPr anchor="b">
            <a:normAutofit fontScale="90000"/>
          </a:bodyPr>
          <a:lstStyle/>
          <a:p>
            <a:r>
              <a:rPr lang="en-US" sz="4600" b="1" dirty="0">
                <a:latin typeface="Calibri" panose="020F0502020204030204" pitchFamily="34" charset="0"/>
                <a:cs typeface="Calibri" panose="020F0502020204030204" pitchFamily="34" charset="0"/>
              </a:rPr>
              <a:t>Europe is leading digital oversight in the 21</a:t>
            </a:r>
            <a:r>
              <a:rPr lang="en-US" sz="4600" b="1" baseline="30000" dirty="0">
                <a:latin typeface="Calibri" panose="020F0502020204030204" pitchFamily="34" charset="0"/>
                <a:cs typeface="Calibri" panose="020F0502020204030204" pitchFamily="34" charset="0"/>
              </a:rPr>
              <a:t>st</a:t>
            </a:r>
            <a:r>
              <a:rPr lang="en-US" sz="4600" b="1" dirty="0">
                <a:latin typeface="Calibri" panose="020F0502020204030204" pitchFamily="34" charset="0"/>
                <a:cs typeface="Calibri" panose="020F0502020204030204" pitchFamily="34" charset="0"/>
              </a:rPr>
              <a:t> Century </a:t>
            </a:r>
          </a:p>
        </p:txBody>
      </p:sp>
      <p:sp>
        <p:nvSpPr>
          <p:cNvPr id="3" name="Content Placeholder 2">
            <a:extLst>
              <a:ext uri="{FF2B5EF4-FFF2-40B4-BE49-F238E27FC236}">
                <a16:creationId xmlns:a16="http://schemas.microsoft.com/office/drawing/2014/main" id="{D7B1B860-A154-2362-5D58-F903C7B27672}"/>
              </a:ext>
            </a:extLst>
          </p:cNvPr>
          <p:cNvSpPr>
            <a:spLocks noGrp="1"/>
          </p:cNvSpPr>
          <p:nvPr>
            <p:ph idx="1"/>
          </p:nvPr>
        </p:nvSpPr>
        <p:spPr>
          <a:xfrm>
            <a:off x="548964" y="2445930"/>
            <a:ext cx="4243589" cy="3538310"/>
          </a:xfrm>
        </p:spPr>
        <p:txBody>
          <a:bodyPr vert="horz" lIns="91440" tIns="45720" rIns="91440" bIns="45720" rtlCol="0">
            <a:normAutofit/>
          </a:bodyPr>
          <a:lstStyle/>
          <a:p>
            <a:pPr marL="0" indent="0">
              <a:buNone/>
            </a:pPr>
            <a:r>
              <a:rPr lang="en-US" sz="2000" dirty="0"/>
              <a:t>United States leads in technology development.</a:t>
            </a:r>
          </a:p>
          <a:p>
            <a:pPr marL="0" indent="0">
              <a:buNone/>
            </a:pPr>
            <a:r>
              <a:rPr lang="en-US" sz="2000" dirty="0"/>
              <a:t>Europe leads in regulatory development:</a:t>
            </a:r>
          </a:p>
          <a:p>
            <a:r>
              <a:rPr lang="en-US" sz="2000" dirty="0"/>
              <a:t>Creator economy v. consumer economy.</a:t>
            </a:r>
          </a:p>
          <a:p>
            <a:r>
              <a:rPr lang="en-US" sz="2000" dirty="0">
                <a:cs typeface="Calibri"/>
              </a:rPr>
              <a:t>Reduced political power of dominant platforms.</a:t>
            </a:r>
          </a:p>
          <a:p>
            <a:r>
              <a:rPr lang="en-US" sz="2000" dirty="0">
                <a:cs typeface="Calibri"/>
              </a:rPr>
              <a:t>Faster realization of limitations of antitrust solutions.</a:t>
            </a:r>
            <a:endParaRPr lang="en-US" sz="2000" dirty="0"/>
          </a:p>
          <a:p>
            <a:pPr lvl="1"/>
            <a:endParaRPr lang="en-US" sz="1500" dirty="0"/>
          </a:p>
        </p:txBody>
      </p:sp>
      <p:sp>
        <p:nvSpPr>
          <p:cNvPr id="5" name="Footer Placeholder 4">
            <a:extLst>
              <a:ext uri="{FF2B5EF4-FFF2-40B4-BE49-F238E27FC236}">
                <a16:creationId xmlns:a16="http://schemas.microsoft.com/office/drawing/2014/main" id="{43CA9BB3-D95E-7B1B-2DA3-12408E246E4B}"/>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en-US" dirty="0">
                <a:solidFill>
                  <a:srgbClr val="FFFFFF"/>
                </a:solidFill>
              </a:rPr>
              <a:t>DRAFT NOT FOR CIRCULATION </a:t>
            </a:r>
          </a:p>
        </p:txBody>
      </p:sp>
      <p:sp>
        <p:nvSpPr>
          <p:cNvPr id="6" name="Slide Number Placeholder 5">
            <a:extLst>
              <a:ext uri="{FF2B5EF4-FFF2-40B4-BE49-F238E27FC236}">
                <a16:creationId xmlns:a16="http://schemas.microsoft.com/office/drawing/2014/main" id="{9E513998-6628-C373-4891-6A5AC76CA52A}"/>
              </a:ext>
            </a:extLst>
          </p:cNvPr>
          <p:cNvSpPr>
            <a:spLocks noGrp="1"/>
          </p:cNvSpPr>
          <p:nvPr>
            <p:ph type="sldNum" sz="quarter" idx="12"/>
          </p:nvPr>
        </p:nvSpPr>
        <p:spPr>
          <a:xfrm>
            <a:off x="10439400" y="6356350"/>
            <a:ext cx="914400" cy="365125"/>
          </a:xfrm>
        </p:spPr>
        <p:txBody>
          <a:bodyPr>
            <a:normAutofit/>
          </a:bodyPr>
          <a:lstStyle/>
          <a:p>
            <a:pPr>
              <a:spcAft>
                <a:spcPts val="600"/>
              </a:spcAft>
            </a:pPr>
            <a:fld id="{2ED1C650-3AC1-FC4F-BFFF-4831FAFAAA3B}" type="slidenum">
              <a:rPr lang="en-US">
                <a:solidFill>
                  <a:srgbClr val="FFFFFF"/>
                </a:solidFill>
              </a:rPr>
              <a:pPr>
                <a:spcAft>
                  <a:spcPts val="600"/>
                </a:spcAft>
              </a:pPr>
              <a:t>2</a:t>
            </a:fld>
            <a:endParaRPr lang="en-US" dirty="0">
              <a:solidFill>
                <a:srgbClr val="FFFFFF"/>
              </a:solidFill>
            </a:endParaRPr>
          </a:p>
        </p:txBody>
      </p:sp>
      <p:pic>
        <p:nvPicPr>
          <p:cNvPr id="7" name="Picture 6" descr="A blue flag with stars&#10;&#10;Description automatically generated with low confidence">
            <a:extLst>
              <a:ext uri="{FF2B5EF4-FFF2-40B4-BE49-F238E27FC236}">
                <a16:creationId xmlns:a16="http://schemas.microsoft.com/office/drawing/2014/main" id="{19D1B65A-1D2E-5081-F565-D635D2603935}"/>
              </a:ext>
            </a:extLst>
          </p:cNvPr>
          <p:cNvPicPr>
            <a:picLocks noChangeAspect="1"/>
          </p:cNvPicPr>
          <p:nvPr/>
        </p:nvPicPr>
        <p:blipFill rotWithShape="1">
          <a:blip r:embed="rId3"/>
          <a:srcRect l="28142" r="490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927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mn-lt"/>
              </a:rPr>
              <a:t>Sanctions and Remedies</a:t>
            </a:r>
          </a:p>
        </p:txBody>
      </p:sp>
      <p:sp>
        <p:nvSpPr>
          <p:cNvPr id="1053" name="Content Placeholder 2">
            <a:extLst>
              <a:ext uri="{FF2B5EF4-FFF2-40B4-BE49-F238E27FC236}">
                <a16:creationId xmlns:a16="http://schemas.microsoft.com/office/drawing/2014/main" id="{B5B893B7-C7A1-4795-05E0-C88DEFAA081F}"/>
              </a:ext>
            </a:extLst>
          </p:cNvPr>
          <p:cNvSpPr>
            <a:spLocks noGrp="1"/>
          </p:cNvSpPr>
          <p:nvPr>
            <p:ph idx="1"/>
          </p:nvPr>
        </p:nvSpPr>
        <p:spPr>
          <a:xfrm>
            <a:off x="643467" y="1782981"/>
            <a:ext cx="10905066" cy="4393982"/>
          </a:xfrm>
        </p:spPr>
        <p:txBody>
          <a:bodyPr vert="horz" lIns="91440" tIns="45720" rIns="91440" bIns="45720" rtlCol="0">
            <a:normAutofit/>
          </a:bodyPr>
          <a:lstStyle/>
          <a:p>
            <a:pPr marL="0" indent="0">
              <a:buNone/>
            </a:pPr>
            <a:r>
              <a:rPr lang="en-US" sz="2000" dirty="0"/>
              <a:t>Infringing the DMA can result in </a:t>
            </a:r>
            <a:r>
              <a:rPr lang="en-US" sz="2000" b="1" dirty="0"/>
              <a:t>significant fines</a:t>
            </a:r>
            <a:r>
              <a:rPr lang="en-US" sz="2000" dirty="0"/>
              <a:t>:</a:t>
            </a:r>
          </a:p>
          <a:p>
            <a:r>
              <a:rPr lang="en-US" sz="2000" dirty="0"/>
              <a:t>Up to </a:t>
            </a:r>
            <a:r>
              <a:rPr lang="en-US" sz="2000" b="1" dirty="0"/>
              <a:t>10% of its total worldwide turnover </a:t>
            </a:r>
            <a:r>
              <a:rPr lang="en-US" sz="2000" dirty="0"/>
              <a:t>for the first offense.</a:t>
            </a:r>
          </a:p>
          <a:p>
            <a:r>
              <a:rPr lang="en-US" sz="2000" dirty="0"/>
              <a:t>Up to </a:t>
            </a:r>
            <a:r>
              <a:rPr lang="en-US" sz="2000" b="1" dirty="0"/>
              <a:t>20% of its worldwide turnover </a:t>
            </a:r>
            <a:r>
              <a:rPr lang="en-US" sz="2000" dirty="0"/>
              <a:t>for a repeat offense.</a:t>
            </a:r>
          </a:p>
          <a:p>
            <a:pPr marL="0" indent="0">
              <a:buNone/>
            </a:pPr>
            <a:r>
              <a:rPr lang="en-US" sz="2000" dirty="0"/>
              <a:t>In case of </a:t>
            </a:r>
            <a:r>
              <a:rPr lang="en-US" sz="2000" b="1" dirty="0"/>
              <a:t>systematic infringements</a:t>
            </a:r>
            <a:r>
              <a:rPr lang="en-US" sz="2000" dirty="0"/>
              <a:t>, the Commission can </a:t>
            </a:r>
            <a:r>
              <a:rPr lang="en-US" sz="2000" b="1" dirty="0"/>
              <a:t>impose behavioral and structural remedies</a:t>
            </a:r>
            <a:r>
              <a:rPr lang="en-US" sz="2000" dirty="0"/>
              <a:t>. These remedies can include obliging a gatekeeper to sell a business, or parts of it (i.e., selling units, assets, intellectual property rights, or brands), or banning a gatekeeper from acquiring any company that provides services in the digital sector or services enabling the collection of data affected by the systematic non-compliance.</a:t>
            </a:r>
          </a:p>
          <a:p>
            <a:r>
              <a:rPr lang="en-US" sz="2000" dirty="0"/>
              <a:t>Systematic infringement if the company </a:t>
            </a:r>
            <a:r>
              <a:rPr lang="en-US" sz="2000" b="1" dirty="0"/>
              <a:t>violates the rules at least three times in eight years</a:t>
            </a:r>
            <a:r>
              <a:rPr lang="en-US" sz="2000" dirty="0"/>
              <a:t>.</a:t>
            </a:r>
          </a:p>
          <a:p>
            <a:pPr marL="0" indent="0">
              <a:buNone/>
            </a:pPr>
            <a:r>
              <a:rPr lang="en-US" sz="2000" dirty="0"/>
              <a:t>The Commission can also impose </a:t>
            </a:r>
            <a:r>
              <a:rPr lang="en-US" sz="2000" b="1" dirty="0"/>
              <a:t>periodic penalty payments </a:t>
            </a:r>
            <a:r>
              <a:rPr lang="en-US" sz="2000" dirty="0"/>
              <a:t>of up to 5% of the company's total worldwide daily turnover.</a:t>
            </a:r>
          </a:p>
          <a:p>
            <a:pPr marL="457200" lvl="1" indent="0">
              <a:buNone/>
            </a:pPr>
            <a:endParaRPr lang="en-US" sz="2000" dirty="0"/>
          </a:p>
          <a:p>
            <a:pPr marL="457200" lvl="1" indent="0">
              <a:buNone/>
            </a:pPr>
            <a:endParaRPr lang="en-US" sz="2000" dirty="0"/>
          </a:p>
          <a:p>
            <a:pPr marL="457200" lvl="1" indent="0">
              <a:buNone/>
            </a:pPr>
            <a:endParaRPr lang="en-US" sz="2000" dirty="0"/>
          </a:p>
        </p:txBody>
      </p:sp>
      <p:sp>
        <p:nvSpPr>
          <p:cNvPr id="1060"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1064"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6"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a:pPr>
                <a:spcAft>
                  <a:spcPts val="600"/>
                </a:spcAft>
              </a:pPr>
              <a:t>20</a:t>
            </a:fld>
            <a:endParaRPr lang="en-US" dirty="0"/>
          </a:p>
        </p:txBody>
      </p:sp>
    </p:spTree>
    <p:extLst>
      <p:ext uri="{BB962C8B-B14F-4D97-AF65-F5344CB8AC3E}">
        <p14:creationId xmlns:p14="http://schemas.microsoft.com/office/powerpoint/2010/main" val="1528480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mn-lt"/>
              </a:rPr>
              <a:t>Appeals and Interim Measures</a:t>
            </a:r>
          </a:p>
        </p:txBody>
      </p:sp>
      <p:sp>
        <p:nvSpPr>
          <p:cNvPr id="1053" name="Content Placeholder 2">
            <a:extLst>
              <a:ext uri="{FF2B5EF4-FFF2-40B4-BE49-F238E27FC236}">
                <a16:creationId xmlns:a16="http://schemas.microsoft.com/office/drawing/2014/main" id="{B5B893B7-C7A1-4795-05E0-C88DEFAA081F}"/>
              </a:ext>
            </a:extLst>
          </p:cNvPr>
          <p:cNvSpPr>
            <a:spLocks noGrp="1"/>
          </p:cNvSpPr>
          <p:nvPr>
            <p:ph idx="1"/>
          </p:nvPr>
        </p:nvSpPr>
        <p:spPr>
          <a:xfrm>
            <a:off x="643467" y="1782981"/>
            <a:ext cx="10905066" cy="4393982"/>
          </a:xfrm>
        </p:spPr>
        <p:txBody>
          <a:bodyPr vert="horz" lIns="91440" tIns="45720" rIns="91440" bIns="45720" rtlCol="0">
            <a:normAutofit/>
          </a:bodyPr>
          <a:lstStyle/>
          <a:p>
            <a:pPr marL="0" indent="0">
              <a:buNone/>
            </a:pPr>
            <a:r>
              <a:rPr lang="en-US" sz="2000" b="1" dirty="0"/>
              <a:t>Appeals </a:t>
            </a:r>
            <a:r>
              <a:rPr lang="en-US" sz="2000" dirty="0"/>
              <a:t>to the European Commission’s Decision:</a:t>
            </a:r>
          </a:p>
          <a:p>
            <a:r>
              <a:rPr lang="en-US" sz="2000" dirty="0"/>
              <a:t>The Court of Justice </a:t>
            </a:r>
            <a:r>
              <a:rPr lang="en-US" sz="2000" b="1" dirty="0"/>
              <a:t>has unlimited jurisdiction </a:t>
            </a:r>
            <a:r>
              <a:rPr lang="en-US" sz="2000" dirty="0"/>
              <a:t>to review decisions by which the Commission has imposed fines or periodic penalty payments. It can cancel, reduce or increase the fine or periodic penalty payment imposed.</a:t>
            </a:r>
          </a:p>
          <a:p>
            <a:endParaRPr lang="en-US" sz="2000" dirty="0"/>
          </a:p>
          <a:p>
            <a:pPr marL="0" indent="0">
              <a:buNone/>
            </a:pPr>
            <a:r>
              <a:rPr lang="en-US" sz="2000" b="1" dirty="0"/>
              <a:t>Interim measures </a:t>
            </a:r>
            <a:r>
              <a:rPr lang="en-US" sz="2000" dirty="0"/>
              <a:t>(measures adopted while the investigation is ongoing):</a:t>
            </a:r>
          </a:p>
          <a:p>
            <a:r>
              <a:rPr lang="en-US" sz="2000" b="1" dirty="0"/>
              <a:t>In case of urgency </a:t>
            </a:r>
            <a:r>
              <a:rPr lang="en-US" sz="2000" dirty="0"/>
              <a:t>due to the </a:t>
            </a:r>
            <a:r>
              <a:rPr lang="en-US" sz="2000" b="1" dirty="0"/>
              <a:t>risk of serious and irreparable damage </a:t>
            </a:r>
            <a:r>
              <a:rPr lang="en-US" sz="2000" dirty="0"/>
              <a:t>for business users or end users of gatekeepers, the </a:t>
            </a:r>
            <a:r>
              <a:rPr lang="en-US" sz="2000" b="1" dirty="0"/>
              <a:t>Commission can adopt interim measures against a gatekeeper </a:t>
            </a:r>
            <a:r>
              <a:rPr lang="en-US" sz="2000" dirty="0"/>
              <a:t>on the basis that, at first sight, it is infringing the DMA obligations. Interim measures </a:t>
            </a:r>
            <a:r>
              <a:rPr lang="en-US" sz="2000" b="1" dirty="0"/>
              <a:t>must only apply for a specified period of time </a:t>
            </a:r>
            <a:r>
              <a:rPr lang="en-US" sz="2000" dirty="0"/>
              <a:t>and can be renewed in so far this is necessary and appropriate. </a:t>
            </a:r>
          </a:p>
          <a:p>
            <a:pPr marL="457200" lvl="1" indent="0">
              <a:buNone/>
            </a:pPr>
            <a:endParaRPr lang="en-US" sz="2000" dirty="0"/>
          </a:p>
        </p:txBody>
      </p:sp>
      <p:sp>
        <p:nvSpPr>
          <p:cNvPr id="1060"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1064"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6"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a:pPr>
                <a:spcAft>
                  <a:spcPts val="600"/>
                </a:spcAft>
              </a:pPr>
              <a:t>21</a:t>
            </a:fld>
            <a:endParaRPr lang="en-US" dirty="0"/>
          </a:p>
        </p:txBody>
      </p:sp>
    </p:spTree>
    <p:extLst>
      <p:ext uri="{BB962C8B-B14F-4D97-AF65-F5344CB8AC3E}">
        <p14:creationId xmlns:p14="http://schemas.microsoft.com/office/powerpoint/2010/main" val="843689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mn-lt"/>
              </a:rPr>
              <a:t>Exemptions and Defenses</a:t>
            </a:r>
          </a:p>
        </p:txBody>
      </p:sp>
      <p:sp>
        <p:nvSpPr>
          <p:cNvPr id="1053" name="Content Placeholder 2">
            <a:extLst>
              <a:ext uri="{FF2B5EF4-FFF2-40B4-BE49-F238E27FC236}">
                <a16:creationId xmlns:a16="http://schemas.microsoft.com/office/drawing/2014/main" id="{B5B893B7-C7A1-4795-05E0-C88DEFAA081F}"/>
              </a:ext>
            </a:extLst>
          </p:cNvPr>
          <p:cNvSpPr>
            <a:spLocks noGrp="1"/>
          </p:cNvSpPr>
          <p:nvPr>
            <p:ph idx="1"/>
          </p:nvPr>
        </p:nvSpPr>
        <p:spPr>
          <a:xfrm>
            <a:off x="643467" y="1782981"/>
            <a:ext cx="7783841" cy="4393982"/>
          </a:xfrm>
        </p:spPr>
        <p:txBody>
          <a:bodyPr vert="horz" lIns="91440" tIns="45720" rIns="91440" bIns="45720" rtlCol="0">
            <a:normAutofit lnSpcReduction="10000"/>
          </a:bodyPr>
          <a:lstStyle/>
          <a:p>
            <a:pPr marL="0" indent="0">
              <a:buNone/>
            </a:pPr>
            <a:r>
              <a:rPr lang="en-US" sz="2000" dirty="0"/>
              <a:t>The DMA </a:t>
            </a:r>
            <a:r>
              <a:rPr lang="en-US" sz="2000" b="1" dirty="0"/>
              <a:t>does not allow for an efficiency defense</a:t>
            </a:r>
            <a:r>
              <a:rPr lang="en-US" sz="2000" dirty="0"/>
              <a:t> – companies cannot argue that their conduct (prohibited by the DMA) is pro-competitive and has a net positive effect on consumers. The legislator has already considered the trade-off and established that they must always be prohibited.</a:t>
            </a:r>
          </a:p>
          <a:p>
            <a:pPr marL="0" indent="0">
              <a:buNone/>
            </a:pPr>
            <a:r>
              <a:rPr lang="en-US" sz="2000" dirty="0"/>
              <a:t>The Commission can:</a:t>
            </a:r>
          </a:p>
          <a:p>
            <a:r>
              <a:rPr lang="en-US" sz="2000" b="1" dirty="0"/>
              <a:t>Exempt gatekeepers </a:t>
            </a:r>
            <a:r>
              <a:rPr lang="en-US" sz="2000" dirty="0"/>
              <a:t>from their DMA obligations on the grounds of public health or public security.</a:t>
            </a:r>
          </a:p>
          <a:p>
            <a:r>
              <a:rPr lang="en-US" sz="2000" b="1" dirty="0"/>
              <a:t>Suspend a DMA obligation </a:t>
            </a:r>
            <a:r>
              <a:rPr lang="en-US" sz="2000" dirty="0"/>
              <a:t>for a core platform service of a gatekeeper. The gatekeeper has to demonstrate that compliance would endanger the economic viability of its EU operations due to exceptional circumstances beyond its control.</a:t>
            </a:r>
          </a:p>
          <a:p>
            <a:pPr marL="0" indent="0">
              <a:buNone/>
            </a:pPr>
            <a:r>
              <a:rPr lang="en-US" sz="2000" dirty="0"/>
              <a:t>According to a general EU law requirement, </a:t>
            </a:r>
            <a:r>
              <a:rPr lang="en-US" sz="2000" b="1" dirty="0"/>
              <a:t>provisions must be proportionate to their objectives</a:t>
            </a:r>
            <a:r>
              <a:rPr lang="en-US" sz="2000" dirty="0"/>
              <a:t>.</a:t>
            </a:r>
          </a:p>
          <a:p>
            <a:pPr marL="457200" lvl="1" indent="0">
              <a:buNone/>
            </a:pPr>
            <a:endParaRPr lang="en-US" sz="2000" dirty="0"/>
          </a:p>
          <a:p>
            <a:pPr marL="457200" lvl="1" indent="0">
              <a:buNone/>
            </a:pPr>
            <a:endParaRPr lang="en-US" sz="2000" dirty="0"/>
          </a:p>
        </p:txBody>
      </p:sp>
      <p:sp>
        <p:nvSpPr>
          <p:cNvPr id="1060"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1064"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6"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a:pPr>
                <a:spcAft>
                  <a:spcPts val="600"/>
                </a:spcAft>
              </a:pPr>
              <a:t>22</a:t>
            </a:fld>
            <a:endParaRPr lang="en-US" dirty="0"/>
          </a:p>
        </p:txBody>
      </p:sp>
      <p:sp>
        <p:nvSpPr>
          <p:cNvPr id="3" name="TextBox 2">
            <a:extLst>
              <a:ext uri="{FF2B5EF4-FFF2-40B4-BE49-F238E27FC236}">
                <a16:creationId xmlns:a16="http://schemas.microsoft.com/office/drawing/2014/main" id="{40301DD2-1694-9020-6102-1AFE607F1335}"/>
              </a:ext>
            </a:extLst>
          </p:cNvPr>
          <p:cNvSpPr txBox="1"/>
          <p:nvPr/>
        </p:nvSpPr>
        <p:spPr>
          <a:xfrm>
            <a:off x="8279027" y="1725587"/>
            <a:ext cx="3654001" cy="2862322"/>
          </a:xfrm>
          <a:prstGeom prst="rect">
            <a:avLst/>
          </a:prstGeom>
          <a:solidFill>
            <a:schemeClr val="accent1">
              <a:lumMod val="20000"/>
              <a:lumOff val="80000"/>
            </a:schemeClr>
          </a:solidFill>
        </p:spPr>
        <p:txBody>
          <a:bodyPr wrap="square" rtlCol="0">
            <a:spAutoFit/>
          </a:bodyPr>
          <a:lstStyle/>
          <a:p>
            <a:r>
              <a:rPr lang="en-US" b="1" dirty="0"/>
              <a:t>Implications </a:t>
            </a:r>
            <a:r>
              <a:rPr lang="en-US" dirty="0"/>
              <a:t>of the </a:t>
            </a:r>
            <a:r>
              <a:rPr lang="en-US" b="1" dirty="0"/>
              <a:t>lack of efficiency defense — Examples:</a:t>
            </a:r>
            <a:endParaRPr lang="en-US" dirty="0"/>
          </a:p>
          <a:p>
            <a:r>
              <a:rPr lang="en-US" dirty="0"/>
              <a:t>- Google cannot favor its own flight comparison service even if it believes it is the most effective one in the market.</a:t>
            </a:r>
          </a:p>
          <a:p>
            <a:r>
              <a:rPr lang="en-US" dirty="0"/>
              <a:t>- Amazon cannot use sellers’ data even if this would allow Amazon to better serve its customers (e.g., promoting products they demand).</a:t>
            </a:r>
          </a:p>
        </p:txBody>
      </p:sp>
    </p:spTree>
    <p:extLst>
      <p:ext uri="{BB962C8B-B14F-4D97-AF65-F5344CB8AC3E}">
        <p14:creationId xmlns:p14="http://schemas.microsoft.com/office/powerpoint/2010/main" val="783331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mn-lt"/>
              </a:rPr>
              <a:t>Anti-circumvention provision</a:t>
            </a:r>
          </a:p>
        </p:txBody>
      </p:sp>
      <p:sp>
        <p:nvSpPr>
          <p:cNvPr id="1053" name="Content Placeholder 2">
            <a:extLst>
              <a:ext uri="{FF2B5EF4-FFF2-40B4-BE49-F238E27FC236}">
                <a16:creationId xmlns:a16="http://schemas.microsoft.com/office/drawing/2014/main" id="{B5B893B7-C7A1-4795-05E0-C88DEFAA081F}"/>
              </a:ext>
            </a:extLst>
          </p:cNvPr>
          <p:cNvSpPr>
            <a:spLocks noGrp="1"/>
          </p:cNvSpPr>
          <p:nvPr>
            <p:ph idx="1"/>
          </p:nvPr>
        </p:nvSpPr>
        <p:spPr>
          <a:xfrm>
            <a:off x="643467" y="1782981"/>
            <a:ext cx="10905066" cy="4393982"/>
          </a:xfrm>
        </p:spPr>
        <p:txBody>
          <a:bodyPr vert="horz" lIns="91440" tIns="45720" rIns="91440" bIns="45720" rtlCol="0">
            <a:normAutofit/>
          </a:bodyPr>
          <a:lstStyle/>
          <a:p>
            <a:pPr marL="0" indent="0">
              <a:buNone/>
            </a:pPr>
            <a:r>
              <a:rPr lang="en-US" sz="2000" dirty="0"/>
              <a:t>Companies providing core platform services </a:t>
            </a:r>
            <a:r>
              <a:rPr lang="en-US" sz="2000" b="1" dirty="0"/>
              <a:t>must not segment, divide, subdivide, fragment or split those services </a:t>
            </a:r>
            <a:r>
              <a:rPr lang="en-US" sz="2000" dirty="0"/>
              <a:t>through contractual, commercial, technical or any other means in order </a:t>
            </a:r>
            <a:r>
              <a:rPr lang="en-US" sz="2000" b="1" dirty="0"/>
              <a:t>to circumvent the quantitative thresholds to be designated a Gatekeeper.</a:t>
            </a:r>
            <a:endParaRPr lang="en-US" sz="2000" dirty="0"/>
          </a:p>
          <a:p>
            <a:r>
              <a:rPr lang="en-US" sz="2000" b="1" dirty="0"/>
              <a:t>The Commission can</a:t>
            </a:r>
            <a:r>
              <a:rPr lang="en-US" sz="2000" dirty="0"/>
              <a:t>, when it suspects that a company providing core platform services is engaged in this practice, </a:t>
            </a:r>
            <a:r>
              <a:rPr lang="en-US" sz="2000" b="1" dirty="0"/>
              <a:t>require from that undertaking any information that it deems necessary</a:t>
            </a:r>
            <a:r>
              <a:rPr lang="en-US" sz="2000" dirty="0"/>
              <a:t>.</a:t>
            </a:r>
          </a:p>
          <a:p>
            <a:pPr marL="0" indent="0">
              <a:buNone/>
            </a:pPr>
            <a:r>
              <a:rPr lang="en-US" sz="2000" dirty="0"/>
              <a:t>In addition, Gatekeepers </a:t>
            </a:r>
            <a:r>
              <a:rPr lang="en-US" sz="2000" b="1" dirty="0"/>
              <a:t>must not engage in any behavior </a:t>
            </a:r>
            <a:r>
              <a:rPr lang="en-US" sz="2000" dirty="0"/>
              <a:t>(e.g., contracts, interface design)</a:t>
            </a:r>
            <a:r>
              <a:rPr lang="en-US" sz="2000" b="1" dirty="0"/>
              <a:t> that undermines effective compliance with the DMA substantive obligations.</a:t>
            </a:r>
          </a:p>
          <a:p>
            <a:pPr marL="0" indent="0">
              <a:buNone/>
            </a:pPr>
            <a:r>
              <a:rPr lang="en-US" sz="2000" dirty="0"/>
              <a:t>Gatekeepers </a:t>
            </a:r>
            <a:r>
              <a:rPr lang="en-US" sz="2000" b="1" dirty="0"/>
              <a:t>must not degrade the conditions or quality of any of the core platform services </a:t>
            </a:r>
            <a:r>
              <a:rPr lang="en-US" sz="2000" dirty="0"/>
              <a:t>provided to </a:t>
            </a:r>
            <a:r>
              <a:rPr lang="en-US" sz="2000" b="1" dirty="0"/>
              <a:t>business users or end users who avail themselves of the rights or choices laid down </a:t>
            </a:r>
            <a:r>
              <a:rPr lang="en-US" sz="2000" dirty="0"/>
              <a:t>in the DMA or make the exercise of those rights or choices unduly difficult, including by offering choices to the end-user in a non-neutral manner, or by subverting end users’ or business users' autonomy, decision-making, or free choice via the structure, design, function or manner of operation of a user interface.</a:t>
            </a:r>
          </a:p>
          <a:p>
            <a:pPr marL="457200" lvl="1" indent="0">
              <a:buNone/>
            </a:pPr>
            <a:endParaRPr lang="en-US" sz="2000" dirty="0"/>
          </a:p>
        </p:txBody>
      </p:sp>
      <p:sp>
        <p:nvSpPr>
          <p:cNvPr id="1060"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1064"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6"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a:pPr>
                <a:spcAft>
                  <a:spcPts val="600"/>
                </a:spcAft>
              </a:pPr>
              <a:t>23</a:t>
            </a:fld>
            <a:endParaRPr lang="en-US" dirty="0"/>
          </a:p>
        </p:txBody>
      </p:sp>
    </p:spTree>
    <p:extLst>
      <p:ext uri="{BB962C8B-B14F-4D97-AF65-F5344CB8AC3E}">
        <p14:creationId xmlns:p14="http://schemas.microsoft.com/office/powerpoint/2010/main" val="811801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mn-lt"/>
              </a:rPr>
              <a:t>Implementation Challenges</a:t>
            </a:r>
          </a:p>
        </p:txBody>
      </p:sp>
      <p:sp>
        <p:nvSpPr>
          <p:cNvPr id="1053" name="Content Placeholder 2">
            <a:extLst>
              <a:ext uri="{FF2B5EF4-FFF2-40B4-BE49-F238E27FC236}">
                <a16:creationId xmlns:a16="http://schemas.microsoft.com/office/drawing/2014/main" id="{B5B893B7-C7A1-4795-05E0-C88DEFAA081F}"/>
              </a:ext>
            </a:extLst>
          </p:cNvPr>
          <p:cNvSpPr>
            <a:spLocks noGrp="1"/>
          </p:cNvSpPr>
          <p:nvPr>
            <p:ph idx="1"/>
          </p:nvPr>
        </p:nvSpPr>
        <p:spPr>
          <a:xfrm>
            <a:off x="643467" y="1782981"/>
            <a:ext cx="10905066" cy="4393982"/>
          </a:xfrm>
        </p:spPr>
        <p:txBody>
          <a:bodyPr vert="horz" lIns="91440" tIns="45720" rIns="91440" bIns="45720" rtlCol="0">
            <a:normAutofit fontScale="92500" lnSpcReduction="20000"/>
          </a:bodyPr>
          <a:lstStyle/>
          <a:p>
            <a:pPr marL="0" indent="0">
              <a:buNone/>
            </a:pPr>
            <a:r>
              <a:rPr lang="en-US" sz="1600" dirty="0"/>
              <a:t>Challenges posed by the DMA:</a:t>
            </a:r>
          </a:p>
          <a:p>
            <a:r>
              <a:rPr lang="en-US" sz="1600" b="1" dirty="0"/>
              <a:t>Companies may contest the fact that they are gatekeepers</a:t>
            </a:r>
            <a:r>
              <a:rPr lang="en-US" sz="1600" dirty="0"/>
              <a:t>, especially where they do not meet the thresholds.</a:t>
            </a:r>
          </a:p>
          <a:p>
            <a:r>
              <a:rPr lang="en-US" sz="1600" dirty="0"/>
              <a:t>Some of the DMA </a:t>
            </a:r>
            <a:r>
              <a:rPr lang="en-US" sz="1600" b="1" dirty="0"/>
              <a:t>obligations leave room for interpretation</a:t>
            </a:r>
            <a:r>
              <a:rPr lang="en-US" sz="1600" dirty="0"/>
              <a:t>.</a:t>
            </a:r>
          </a:p>
          <a:p>
            <a:pPr lvl="1"/>
            <a:r>
              <a:rPr lang="en-US" sz="1600" dirty="0"/>
              <a:t>Example: regarding the interoperability of messaging communications services, the DMA specifies that companies must not be prevented from taking measures to ensure integrity, security, and privacy. This may involve difficult considerations, given end-to-end encryption.</a:t>
            </a:r>
          </a:p>
          <a:p>
            <a:r>
              <a:rPr lang="en-US" sz="1600" dirty="0"/>
              <a:t>Some obligations are </a:t>
            </a:r>
            <a:r>
              <a:rPr lang="en-US" sz="1600" b="1" dirty="0"/>
              <a:t>limited to very specific actions.</a:t>
            </a:r>
          </a:p>
          <a:p>
            <a:pPr lvl="1"/>
            <a:r>
              <a:rPr lang="en-US" sz="1600" dirty="0"/>
              <a:t>Example: self-preferencing is only prohibited for ranking and indexing, so some self-preferencing can persist.</a:t>
            </a:r>
          </a:p>
          <a:p>
            <a:r>
              <a:rPr lang="en-US" sz="1600" dirty="0"/>
              <a:t>The EU law </a:t>
            </a:r>
            <a:r>
              <a:rPr lang="en-US" sz="1600" b="1" dirty="0"/>
              <a:t>proportionality requirement </a:t>
            </a:r>
            <a:r>
              <a:rPr lang="en-US" sz="1600" dirty="0"/>
              <a:t>might provide a route for legal challenges by gatekeepers.</a:t>
            </a:r>
          </a:p>
          <a:p>
            <a:pPr marL="0" indent="0">
              <a:buNone/>
            </a:pPr>
            <a:r>
              <a:rPr lang="en-US" sz="1600" dirty="0"/>
              <a:t>The European Commission has pointed out that:</a:t>
            </a:r>
          </a:p>
          <a:p>
            <a:r>
              <a:rPr lang="en-US" sz="1600" dirty="0"/>
              <a:t>The </a:t>
            </a:r>
            <a:r>
              <a:rPr lang="en-US" sz="1600" b="1" dirty="0"/>
              <a:t>DMA is uncharted territory </a:t>
            </a:r>
            <a:r>
              <a:rPr lang="en-US" sz="1600" dirty="0"/>
              <a:t>for the Commission, the gatekeepers, and third parties.</a:t>
            </a:r>
          </a:p>
          <a:p>
            <a:r>
              <a:rPr lang="en-US" sz="1600" dirty="0"/>
              <a:t>The </a:t>
            </a:r>
            <a:r>
              <a:rPr lang="en-US" sz="1600" b="1" dirty="0"/>
              <a:t>DMA implementation will require “testing.”</a:t>
            </a:r>
            <a:r>
              <a:rPr lang="en-US" sz="1600" dirty="0"/>
              <a:t> This will imply a lot of discussions with the gatekeepers – so they can explain their business models – and third parties – so they can explain the market realities. There will be an open-door policy.</a:t>
            </a:r>
          </a:p>
          <a:p>
            <a:r>
              <a:rPr lang="en-US" sz="1600" dirty="0"/>
              <a:t>There is </a:t>
            </a:r>
            <a:r>
              <a:rPr lang="en-US" sz="1600" b="1" dirty="0"/>
              <a:t>information asymmetry</a:t>
            </a:r>
            <a:r>
              <a:rPr lang="en-US" sz="1600" dirty="0"/>
              <a:t>: the Commission knows less about the market than gatekeepers.</a:t>
            </a:r>
          </a:p>
          <a:p>
            <a:r>
              <a:rPr lang="en-US" sz="1600" dirty="0"/>
              <a:t>The Commission aims to </a:t>
            </a:r>
            <a:r>
              <a:rPr lang="en-US" sz="1600" b="1" dirty="0"/>
              <a:t>a collaborative approach as a starting point </a:t>
            </a:r>
            <a:r>
              <a:rPr lang="en-US" sz="1600" dirty="0"/>
              <a:t>– find solutions that comply with the law and make sense from a business perspective. If that does not work, the Commission will move on to enforcement.</a:t>
            </a:r>
          </a:p>
          <a:p>
            <a:r>
              <a:rPr lang="en-US" sz="1600" dirty="0"/>
              <a:t>The Commission will </a:t>
            </a:r>
            <a:r>
              <a:rPr lang="en-US" sz="1600" b="1" dirty="0"/>
              <a:t>ramp up expertise </a:t>
            </a:r>
            <a:r>
              <a:rPr lang="en-US" sz="1600" dirty="0"/>
              <a:t>with internal know-how and external experts.</a:t>
            </a:r>
          </a:p>
          <a:p>
            <a:pPr marL="457200" lvl="1" indent="0">
              <a:buNone/>
            </a:pPr>
            <a:endParaRPr lang="en-US" sz="1400" dirty="0"/>
          </a:p>
          <a:p>
            <a:pPr marL="0" indent="0">
              <a:buNone/>
            </a:pPr>
            <a:endParaRPr lang="en-US" sz="1400" dirty="0"/>
          </a:p>
          <a:p>
            <a:pPr marL="0" indent="0">
              <a:buNone/>
            </a:pPr>
            <a:endParaRPr lang="en-US" sz="1400" dirty="0"/>
          </a:p>
          <a:p>
            <a:pPr marL="457200" lvl="1" indent="0">
              <a:buNone/>
            </a:pPr>
            <a:endParaRPr lang="en-US" sz="1400" dirty="0"/>
          </a:p>
          <a:p>
            <a:pPr marL="457200" lvl="1" indent="0">
              <a:buNone/>
            </a:pPr>
            <a:endParaRPr lang="en-US" sz="1400" dirty="0"/>
          </a:p>
          <a:p>
            <a:pPr marL="457200" lvl="1" indent="0">
              <a:buNone/>
            </a:pPr>
            <a:endParaRPr lang="en-US" sz="1400" dirty="0"/>
          </a:p>
          <a:p>
            <a:pPr marL="457200" lvl="1" indent="0">
              <a:buNone/>
            </a:pPr>
            <a:endParaRPr lang="en-US" sz="1400" dirty="0"/>
          </a:p>
          <a:p>
            <a:pPr marL="457200" lvl="1" indent="0">
              <a:buNone/>
            </a:pPr>
            <a:endParaRPr lang="en-US" sz="1400" dirty="0"/>
          </a:p>
          <a:p>
            <a:pPr marL="457200" lvl="1" indent="0">
              <a:buNone/>
            </a:pPr>
            <a:endParaRPr lang="en-US" sz="1400" dirty="0"/>
          </a:p>
          <a:p>
            <a:pPr marL="457200" lvl="1" indent="0">
              <a:buNone/>
            </a:pPr>
            <a:endParaRPr lang="en-US" sz="1400" dirty="0"/>
          </a:p>
          <a:p>
            <a:pPr marL="457200" lvl="1" indent="0">
              <a:buNone/>
            </a:pPr>
            <a:endParaRPr lang="en-US" sz="1400" dirty="0"/>
          </a:p>
        </p:txBody>
      </p:sp>
      <p:sp>
        <p:nvSpPr>
          <p:cNvPr id="1060"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1064"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6"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a:pPr>
                <a:spcAft>
                  <a:spcPts val="600"/>
                </a:spcAft>
              </a:pPr>
              <a:t>24</a:t>
            </a:fld>
            <a:endParaRPr lang="en-US" dirty="0"/>
          </a:p>
        </p:txBody>
      </p:sp>
    </p:spTree>
    <p:extLst>
      <p:ext uri="{BB962C8B-B14F-4D97-AF65-F5344CB8AC3E}">
        <p14:creationId xmlns:p14="http://schemas.microsoft.com/office/powerpoint/2010/main" val="3304696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5B0A32-0749-D0A4-37EE-288FF29AFD91}"/>
              </a:ext>
            </a:extLst>
          </p:cNvPr>
          <p:cNvSpPr>
            <a:spLocks noGrp="1"/>
          </p:cNvSpPr>
          <p:nvPr>
            <p:ph type="title"/>
          </p:nvPr>
        </p:nvSpPr>
        <p:spPr>
          <a:xfrm>
            <a:off x="643467" y="321734"/>
            <a:ext cx="10905066" cy="1135737"/>
          </a:xfrm>
        </p:spPr>
        <p:txBody>
          <a:bodyPr>
            <a:normAutofit/>
          </a:bodyPr>
          <a:lstStyle/>
          <a:p>
            <a:r>
              <a:rPr lang="en-US" sz="3600" b="1" dirty="0">
                <a:latin typeface="Calibri"/>
                <a:cs typeface="Calibri"/>
              </a:rPr>
              <a:t>US Proposal in the spirit of the DMA</a:t>
            </a:r>
          </a:p>
        </p:txBody>
      </p:sp>
      <p:sp>
        <p:nvSpPr>
          <p:cNvPr id="3" name="Content Placeholder 2">
            <a:extLst>
              <a:ext uri="{FF2B5EF4-FFF2-40B4-BE49-F238E27FC236}">
                <a16:creationId xmlns:a16="http://schemas.microsoft.com/office/drawing/2014/main" id="{FD39B1E0-07BE-B056-A59C-F79E95D92EC4}"/>
              </a:ext>
            </a:extLst>
          </p:cNvPr>
          <p:cNvSpPr>
            <a:spLocks noGrp="1"/>
          </p:cNvSpPr>
          <p:nvPr>
            <p:ph idx="1"/>
          </p:nvPr>
        </p:nvSpPr>
        <p:spPr>
          <a:xfrm>
            <a:off x="643467" y="1498968"/>
            <a:ext cx="10905066" cy="4677995"/>
          </a:xfrm>
        </p:spPr>
        <p:txBody>
          <a:bodyPr vert="horz" lIns="91440" tIns="45720" rIns="91440" bIns="45720" rtlCol="0">
            <a:normAutofit/>
          </a:bodyPr>
          <a:lstStyle/>
          <a:p>
            <a:pPr marL="0" indent="0">
              <a:buNone/>
            </a:pPr>
            <a:r>
              <a:rPr lang="en-US" sz="1600" dirty="0">
                <a:cs typeface="Calibri"/>
              </a:rPr>
              <a:t>The American Innovation and Choice Online Act (S.2992), often referred to as the “Klobuchar Bill”, focuses on harmful self-preferencing and discrimination by gatekeeper platforms that control key chokepoints of digital markets, akin to the DMA.</a:t>
            </a:r>
          </a:p>
          <a:p>
            <a:r>
              <a:rPr lang="en-US" sz="1600" dirty="0"/>
              <a:t>Applies to major business lines of platforms that:</a:t>
            </a:r>
          </a:p>
          <a:p>
            <a:pPr lvl="1"/>
            <a:r>
              <a:rPr lang="en-US" sz="1600" dirty="0"/>
              <a:t>Act as critical trading partners.</a:t>
            </a:r>
          </a:p>
          <a:p>
            <a:pPr lvl="1"/>
            <a:r>
              <a:rPr lang="en-US" sz="1600" dirty="0"/>
              <a:t>Have more than 50M monthly active US users or 1B worldwide users.</a:t>
            </a:r>
          </a:p>
          <a:p>
            <a:pPr lvl="1"/>
            <a:r>
              <a:rPr lang="en-US" sz="1600" dirty="0"/>
              <a:t>Have more than 100,000 active US business users.</a:t>
            </a:r>
          </a:p>
          <a:p>
            <a:pPr lvl="1"/>
            <a:r>
              <a:rPr lang="en-US" sz="1600" dirty="0"/>
              <a:t>Record net annual sales or a market capitalization of more than $550B.</a:t>
            </a:r>
          </a:p>
          <a:p>
            <a:pPr lvl="1"/>
            <a:r>
              <a:rPr lang="en-US" sz="1600" dirty="0"/>
              <a:t>Other qualifying criteria.</a:t>
            </a:r>
          </a:p>
          <a:p>
            <a:r>
              <a:rPr lang="en-US" sz="1600" dirty="0"/>
              <a:t>Includes but is not limited to products or business lines from Amazon, Apple, Google, Facebook, Microsoft, TikTok, and others. </a:t>
            </a:r>
          </a:p>
          <a:p>
            <a:r>
              <a:rPr lang="en-US" sz="1600" dirty="0"/>
              <a:t>Example of targeted conduct: Amazon could not show Amazon Basics batteries before those made by Duracell.</a:t>
            </a:r>
          </a:p>
          <a:p>
            <a:r>
              <a:rPr lang="en-US" sz="1600" dirty="0"/>
              <a:t>Unlike with the DMA’s lack of efficiency defenses, defendants retain affirmative defenses such as establishing that relevant conduct “has not resulted in and would not result in </a:t>
            </a:r>
            <a:r>
              <a:rPr lang="en-US" sz="1600" i="1" dirty="0"/>
              <a:t>material harm to competition</a:t>
            </a:r>
            <a:r>
              <a:rPr lang="en-US" sz="1600" dirty="0"/>
              <a:t>”.</a:t>
            </a:r>
          </a:p>
          <a:p>
            <a:pPr marL="0" indent="0">
              <a:buNone/>
            </a:pPr>
            <a:r>
              <a:rPr lang="en-US" sz="1600" dirty="0"/>
              <a:t>Where does it stand?</a:t>
            </a:r>
          </a:p>
          <a:p>
            <a:r>
              <a:rPr lang="en-US" sz="1600" dirty="0"/>
              <a:t>Approved by the Senate Judiciary Committee with bipartisan support.</a:t>
            </a:r>
          </a:p>
          <a:p>
            <a:r>
              <a:rPr lang="en-US" sz="1600" dirty="0"/>
              <a:t>Senator Schumer stated he does not believe it has 60 votes to overcome a filibuster.</a:t>
            </a:r>
          </a:p>
          <a:p>
            <a:pPr marL="0" indent="0">
              <a:buNone/>
            </a:pPr>
            <a:endParaRPr lang="en-US" sz="1400" dirty="0"/>
          </a:p>
          <a:p>
            <a:pPr marL="0" indent="0">
              <a:buNone/>
            </a:pPr>
            <a:endParaRPr lang="en-US" sz="1400" dirty="0"/>
          </a:p>
          <a:p>
            <a:pPr marL="0" indent="0">
              <a:buNone/>
            </a:pPr>
            <a:endParaRPr lang="en-US" sz="1400" dirty="0"/>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EEF5905B-F148-0A37-FF91-79CD9BD471DA}"/>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DB20B1E8-F697-7181-DABF-5CA300A29A64}"/>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smtClean="0"/>
              <a:pPr>
                <a:spcAft>
                  <a:spcPts val="600"/>
                </a:spcAft>
              </a:pPr>
              <a:t>25</a:t>
            </a:fld>
            <a:endParaRPr lang="en-US" dirty="0"/>
          </a:p>
        </p:txBody>
      </p:sp>
    </p:spTree>
    <p:extLst>
      <p:ext uri="{BB962C8B-B14F-4D97-AF65-F5344CB8AC3E}">
        <p14:creationId xmlns:p14="http://schemas.microsoft.com/office/powerpoint/2010/main" val="3795508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mn-lt"/>
              </a:rPr>
              <a:t>UK Proposal</a:t>
            </a:r>
          </a:p>
        </p:txBody>
      </p:sp>
      <p:sp>
        <p:nvSpPr>
          <p:cNvPr id="1053" name="Content Placeholder 2">
            <a:extLst>
              <a:ext uri="{FF2B5EF4-FFF2-40B4-BE49-F238E27FC236}">
                <a16:creationId xmlns:a16="http://schemas.microsoft.com/office/drawing/2014/main" id="{B5B893B7-C7A1-4795-05E0-C88DEFAA081F}"/>
              </a:ext>
            </a:extLst>
          </p:cNvPr>
          <p:cNvSpPr>
            <a:spLocks noGrp="1"/>
          </p:cNvSpPr>
          <p:nvPr>
            <p:ph idx="1"/>
          </p:nvPr>
        </p:nvSpPr>
        <p:spPr>
          <a:xfrm>
            <a:off x="643467" y="1782981"/>
            <a:ext cx="10905066" cy="4393982"/>
          </a:xfrm>
        </p:spPr>
        <p:txBody>
          <a:bodyPr vert="horz" lIns="91440" tIns="45720" rIns="91440" bIns="45720" rtlCol="0">
            <a:normAutofit/>
          </a:bodyPr>
          <a:lstStyle/>
          <a:p>
            <a:pPr marL="0" indent="0">
              <a:buNone/>
            </a:pPr>
            <a:r>
              <a:rPr lang="en-US" sz="2000" dirty="0"/>
              <a:t>The UK Government is at an advanced stage in preparing legislation and the proposed regulator – the Digital Markets Unit – is already operative in shadow form (within the CMA). </a:t>
            </a:r>
          </a:p>
          <a:p>
            <a:r>
              <a:rPr lang="en-US" sz="2000" dirty="0"/>
              <a:t>The UK proposals to designate companies are entirely qualitative. The assessment of whether firms have ‘Strategic Market Status’ would be based on whether a firm has substantial, entrenched market power in at least one digital activity.</a:t>
            </a:r>
          </a:p>
          <a:p>
            <a:r>
              <a:rPr lang="en-US" sz="2000" dirty="0"/>
              <a:t>The legislation would include only fairly high-level objectives, with rules to be developed by the Digital Markets Unit for each platform during the designation process. The UK proposal allows for these rules to be bespoke, reflecting each platform’s particular market position and business model.</a:t>
            </a:r>
          </a:p>
          <a:p>
            <a:r>
              <a:rPr lang="en-US" sz="2000" dirty="0"/>
              <a:t>The proposed UK framework has been designed to be relatively open to arguments for exception. The draft language of the specific principles incorporates a number of caveats, while an exemption can more generally be given where this is necessary or objectively justified in terms of efficiencies, innovation or other competition benefits.</a:t>
            </a:r>
          </a:p>
          <a:p>
            <a:pPr marL="0" indent="0">
              <a:buNone/>
            </a:pPr>
            <a:endParaRPr lang="en-US" sz="2000" i="1" dirty="0"/>
          </a:p>
          <a:p>
            <a:endParaRPr lang="en-US" sz="2000" dirty="0"/>
          </a:p>
          <a:p>
            <a:pPr marL="457200" lvl="1" indent="0">
              <a:buNone/>
            </a:pPr>
            <a:endParaRPr lang="en-US" sz="2000" dirty="0"/>
          </a:p>
          <a:p>
            <a:pPr marL="457200" lvl="1" indent="0">
              <a:buNone/>
            </a:pPr>
            <a:endParaRPr lang="en-US" sz="2000" dirty="0"/>
          </a:p>
        </p:txBody>
      </p:sp>
      <p:sp>
        <p:nvSpPr>
          <p:cNvPr id="1060"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1064"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6"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a:pPr>
                <a:spcAft>
                  <a:spcPts val="600"/>
                </a:spcAft>
              </a:pPr>
              <a:t>26</a:t>
            </a:fld>
            <a:endParaRPr lang="en-US" dirty="0"/>
          </a:p>
        </p:txBody>
      </p:sp>
    </p:spTree>
    <p:extLst>
      <p:ext uri="{BB962C8B-B14F-4D97-AF65-F5344CB8AC3E}">
        <p14:creationId xmlns:p14="http://schemas.microsoft.com/office/powerpoint/2010/main" val="3737224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mn-lt"/>
              </a:rPr>
              <a:t>Will the DMA have a global impact?</a:t>
            </a:r>
          </a:p>
        </p:txBody>
      </p:sp>
      <p:sp>
        <p:nvSpPr>
          <p:cNvPr id="1053" name="Content Placeholder 2">
            <a:extLst>
              <a:ext uri="{FF2B5EF4-FFF2-40B4-BE49-F238E27FC236}">
                <a16:creationId xmlns:a16="http://schemas.microsoft.com/office/drawing/2014/main" id="{B5B893B7-C7A1-4795-05E0-C88DEFAA081F}"/>
              </a:ext>
            </a:extLst>
          </p:cNvPr>
          <p:cNvSpPr>
            <a:spLocks noGrp="1"/>
          </p:cNvSpPr>
          <p:nvPr>
            <p:ph idx="1"/>
          </p:nvPr>
        </p:nvSpPr>
        <p:spPr>
          <a:xfrm>
            <a:off x="643467" y="1782981"/>
            <a:ext cx="10905066" cy="4393982"/>
          </a:xfrm>
        </p:spPr>
        <p:txBody>
          <a:bodyPr vert="horz" lIns="91440" tIns="45720" rIns="91440" bIns="45720" rtlCol="0">
            <a:normAutofit/>
          </a:bodyPr>
          <a:lstStyle/>
          <a:p>
            <a:pPr marL="0" indent="0">
              <a:buNone/>
            </a:pPr>
            <a:r>
              <a:rPr lang="en-US" sz="1900" dirty="0"/>
              <a:t>The DMA rules,</a:t>
            </a:r>
            <a:r>
              <a:rPr lang="en-US" sz="1900" b="1" dirty="0"/>
              <a:t> in theory, only apply to services offered to businesses and consumers in the European Economic Area </a:t>
            </a:r>
            <a:r>
              <a:rPr lang="en-US" sz="1900" dirty="0"/>
              <a:t>(EEA).</a:t>
            </a:r>
          </a:p>
          <a:p>
            <a:pPr marL="0" indent="0">
              <a:buNone/>
            </a:pPr>
            <a:r>
              <a:rPr lang="en-US" sz="1900" dirty="0"/>
              <a:t>This means that, in theory, gatekeepers can behave in a way that complies with the DMA in the EEA and differently in other regions.</a:t>
            </a:r>
          </a:p>
          <a:p>
            <a:pPr marL="0" indent="0">
              <a:buNone/>
            </a:pPr>
            <a:r>
              <a:rPr lang="en-US" sz="1900" dirty="0"/>
              <a:t>However, </a:t>
            </a:r>
            <a:r>
              <a:rPr lang="en-US" sz="1900" b="1" dirty="0"/>
              <a:t>some gatekeepers may prefer to align their business models with the DMA globally to avoid extra costs </a:t>
            </a:r>
            <a:r>
              <a:rPr lang="en-US" sz="1900" dirty="0"/>
              <a:t>– if so, the DMA could have the “Brussels Effect,” according to which EU regulation, in practice, sets global standards. However:</a:t>
            </a:r>
          </a:p>
          <a:p>
            <a:r>
              <a:rPr lang="en-US" sz="1900" dirty="0"/>
              <a:t>The costs of having various business models are likely different between gatekeepers. Some companies might have more incentives to have a uniform business model worldwide than others.</a:t>
            </a:r>
          </a:p>
          <a:p>
            <a:r>
              <a:rPr lang="en-US" sz="1900" dirty="0"/>
              <a:t>GDPR may have established worldwide standards, but Google has just implemented the remedy for the EU Google (Android) case in the EEA.</a:t>
            </a:r>
          </a:p>
          <a:p>
            <a:pPr marL="0" indent="0">
              <a:buNone/>
            </a:pPr>
            <a:r>
              <a:rPr lang="en-US" sz="1900" dirty="0"/>
              <a:t>Some relevant (unanswered) questions – will similar regulations be approved in other countries? Will they be influenced by the DMA? Will companies adjust to the strictest standard? Will there be incompatibilities? </a:t>
            </a:r>
          </a:p>
          <a:p>
            <a:pPr marL="457200" lvl="1" indent="0">
              <a:buNone/>
            </a:pPr>
            <a:endParaRPr lang="en-US" sz="1900" dirty="0"/>
          </a:p>
          <a:p>
            <a:pPr marL="457200" lvl="1" indent="0">
              <a:buNone/>
            </a:pPr>
            <a:endParaRPr lang="en-US" sz="1900" dirty="0"/>
          </a:p>
          <a:p>
            <a:pPr marL="457200" lvl="1" indent="0">
              <a:buNone/>
            </a:pPr>
            <a:endParaRPr lang="en-US" sz="1900" dirty="0"/>
          </a:p>
          <a:p>
            <a:pPr marL="457200" lvl="1" indent="0">
              <a:buNone/>
            </a:pPr>
            <a:endParaRPr lang="en-US" sz="1900" dirty="0"/>
          </a:p>
          <a:p>
            <a:pPr marL="457200" lvl="1" indent="0">
              <a:buNone/>
            </a:pPr>
            <a:endParaRPr lang="en-US" sz="1900" dirty="0"/>
          </a:p>
          <a:p>
            <a:pPr marL="457200" lvl="1" indent="0">
              <a:buNone/>
            </a:pPr>
            <a:endParaRPr lang="en-US" sz="1900" dirty="0"/>
          </a:p>
        </p:txBody>
      </p:sp>
      <p:sp>
        <p:nvSpPr>
          <p:cNvPr id="1060"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1064"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6"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a:pPr>
                <a:spcAft>
                  <a:spcPts val="600"/>
                </a:spcAft>
              </a:pPr>
              <a:t>27</a:t>
            </a:fld>
            <a:endParaRPr lang="en-US" dirty="0"/>
          </a:p>
        </p:txBody>
      </p:sp>
    </p:spTree>
    <p:extLst>
      <p:ext uri="{BB962C8B-B14F-4D97-AF65-F5344CB8AC3E}">
        <p14:creationId xmlns:p14="http://schemas.microsoft.com/office/powerpoint/2010/main" val="4294563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0"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a:spcAft>
                <a:spcPts val="600"/>
              </a:spcAft>
            </a:pPr>
            <a:fld id="{BCF477A9-D2C0-9E42-9877-52CAB6327C5A}" type="datetime1">
              <a:rPr lang="en-US"/>
              <a:pPr>
                <a:spcAft>
                  <a:spcPts val="600"/>
                </a:spcAft>
              </a:pPr>
              <a:t>10/13/22</a:t>
            </a:fld>
            <a:endParaRPr lang="en-US" dirty="0"/>
          </a:p>
        </p:txBody>
      </p:sp>
      <p:sp>
        <p:nvSpPr>
          <p:cNvPr id="1064"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6"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a:spcAft>
                <a:spcPts val="600"/>
              </a:spcAft>
            </a:pPr>
            <a:fld id="{2ED1C650-3AC1-FC4F-BFFF-4831FAFAAA3B}" type="slidenum">
              <a:rPr lang="en-US"/>
              <a:pPr>
                <a:spcAft>
                  <a:spcPts val="600"/>
                </a:spcAft>
              </a:pPr>
              <a:t>28</a:t>
            </a:fld>
            <a:endParaRPr lang="en-US" dirty="0"/>
          </a:p>
        </p:txBody>
      </p:sp>
      <p:pic>
        <p:nvPicPr>
          <p:cNvPr id="8" name="Picture 7">
            <a:extLst>
              <a:ext uri="{FF2B5EF4-FFF2-40B4-BE49-F238E27FC236}">
                <a16:creationId xmlns:a16="http://schemas.microsoft.com/office/drawing/2014/main" id="{191BCA08-9F3A-D40A-7021-E47C4D175C7C}"/>
              </a:ext>
            </a:extLst>
          </p:cNvPr>
          <p:cNvPicPr>
            <a:picLocks noChangeAspect="1"/>
          </p:cNvPicPr>
          <p:nvPr/>
        </p:nvPicPr>
        <p:blipFill>
          <a:blip r:embed="rId3"/>
          <a:stretch>
            <a:fillRect/>
          </a:stretch>
        </p:blipFill>
        <p:spPr>
          <a:xfrm>
            <a:off x="507030" y="423911"/>
            <a:ext cx="10905066" cy="6010178"/>
          </a:xfrm>
          <a:prstGeom prst="rect">
            <a:avLst/>
          </a:prstGeom>
        </p:spPr>
      </p:pic>
    </p:spTree>
    <p:extLst>
      <p:ext uri="{BB962C8B-B14F-4D97-AF65-F5344CB8AC3E}">
        <p14:creationId xmlns:p14="http://schemas.microsoft.com/office/powerpoint/2010/main" val="120361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DC0BC8-F9F7-B0A6-528D-8F828579181D}"/>
              </a:ext>
            </a:extLst>
          </p:cNvPr>
          <p:cNvSpPr>
            <a:spLocks noGrp="1"/>
          </p:cNvSpPr>
          <p:nvPr>
            <p:ph type="title"/>
          </p:nvPr>
        </p:nvSpPr>
        <p:spPr>
          <a:xfrm>
            <a:off x="643467" y="321734"/>
            <a:ext cx="10905066" cy="1135737"/>
          </a:xfrm>
        </p:spPr>
        <p:txBody>
          <a:bodyPr>
            <a:normAutofit/>
          </a:bodyPr>
          <a:lstStyle/>
          <a:p>
            <a:r>
              <a:rPr lang="en-US" sz="3600" b="1" dirty="0">
                <a:latin typeface="Calibri" panose="020F0502020204030204" pitchFamily="34" charset="0"/>
                <a:cs typeface="Calibri" panose="020F0502020204030204" pitchFamily="34" charset="0"/>
              </a:rPr>
              <a:t>Why is Europe Leading? </a:t>
            </a:r>
          </a:p>
        </p:txBody>
      </p:sp>
      <p:sp>
        <p:nvSpPr>
          <p:cNvPr id="3" name="Content Placeholder 2">
            <a:extLst>
              <a:ext uri="{FF2B5EF4-FFF2-40B4-BE49-F238E27FC236}">
                <a16:creationId xmlns:a16="http://schemas.microsoft.com/office/drawing/2014/main" id="{D7B1B860-A154-2362-5D58-F903C7B27672}"/>
              </a:ext>
            </a:extLst>
          </p:cNvPr>
          <p:cNvSpPr>
            <a:spLocks noGrp="1"/>
          </p:cNvSpPr>
          <p:nvPr>
            <p:ph idx="1"/>
          </p:nvPr>
        </p:nvSpPr>
        <p:spPr>
          <a:xfrm>
            <a:off x="643467" y="1457471"/>
            <a:ext cx="10905066" cy="4762354"/>
          </a:xfrm>
        </p:spPr>
        <p:txBody>
          <a:bodyPr>
            <a:normAutofit/>
          </a:bodyPr>
          <a:lstStyle/>
          <a:p>
            <a:r>
              <a:rPr lang="en-US" sz="2400" dirty="0"/>
              <a:t>Antitrust: “Tried it…now what?”</a:t>
            </a:r>
          </a:p>
          <a:p>
            <a:r>
              <a:rPr lang="en-US" sz="2400" dirty="0"/>
              <a:t>Political environment: “Us vs. them.”</a:t>
            </a:r>
          </a:p>
          <a:p>
            <a:r>
              <a:rPr lang="en-US" sz="2400" dirty="0"/>
              <a:t>Despite similar levels of inexperience among US and EU policymakers:</a:t>
            </a:r>
          </a:p>
          <a:p>
            <a:pPr lvl="1"/>
            <a:r>
              <a:rPr lang="en-US" dirty="0"/>
              <a:t>In the United States, platforms frame the policy discussion in terms of the </a:t>
            </a:r>
            <a:r>
              <a:rPr lang="en-US" b="1" dirty="0"/>
              <a:t>benefits</a:t>
            </a:r>
            <a:r>
              <a:rPr lang="en-US" dirty="0"/>
              <a:t> their products and services deliver:</a:t>
            </a:r>
          </a:p>
          <a:p>
            <a:pPr lvl="2"/>
            <a:r>
              <a:rPr lang="en-US" dirty="0"/>
              <a:t>Impact on innovation and investment.</a:t>
            </a:r>
          </a:p>
          <a:p>
            <a:pPr lvl="2"/>
            <a:r>
              <a:rPr lang="en-US" dirty="0"/>
              <a:t>“Don’t break the magic.” </a:t>
            </a:r>
          </a:p>
          <a:p>
            <a:pPr lvl="1"/>
            <a:r>
              <a:rPr lang="en-US" dirty="0"/>
              <a:t>In Europe, the focus has instead been on the </a:t>
            </a:r>
            <a:r>
              <a:rPr lang="en-US" b="1" dirty="0"/>
              <a:t>effect</a:t>
            </a:r>
            <a:r>
              <a:rPr lang="en-US" dirty="0"/>
              <a:t> of the technology:</a:t>
            </a:r>
          </a:p>
          <a:p>
            <a:pPr lvl="2"/>
            <a:r>
              <a:rPr lang="en-US" dirty="0"/>
              <a:t>Focus on innovation places substantial weight on harms to potential and actual small competitors.</a:t>
            </a:r>
          </a:p>
          <a:p>
            <a:pPr lvl="2"/>
            <a:r>
              <a:rPr lang="en-US" dirty="0"/>
              <a:t>Impact on investment and innovation doesn’t sell.</a:t>
            </a:r>
          </a:p>
          <a:p>
            <a:r>
              <a:rPr lang="en-US" sz="2400" dirty="0"/>
              <a:t>Economic importance leads to political power.</a:t>
            </a:r>
          </a:p>
          <a:p>
            <a:pPr marL="914400" lvl="2" indent="0">
              <a:buNone/>
            </a:pPr>
            <a:endParaRPr lang="en-US" dirty="0"/>
          </a:p>
          <a:p>
            <a:endParaRPr lang="en-US" dirty="0"/>
          </a:p>
        </p:txBody>
      </p:sp>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E513998-6628-C373-4891-6A5AC76CA52A}"/>
              </a:ext>
            </a:extLst>
          </p:cNvPr>
          <p:cNvSpPr>
            <a:spLocks noGrp="1"/>
          </p:cNvSpPr>
          <p:nvPr>
            <p:ph type="sldNum" sz="quarter" idx="12"/>
          </p:nvPr>
        </p:nvSpPr>
        <p:spPr>
          <a:xfrm>
            <a:off x="8805333"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ED1C650-3AC1-FC4F-BFFF-4831FAFAAA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82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250618-1E39-B067-5347-14671AB0CD98}"/>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Introducing the DMA</a:t>
            </a:r>
          </a:p>
        </p:txBody>
      </p:sp>
      <p:sp>
        <p:nvSpPr>
          <p:cNvPr id="5" name="Footer Placeholder 4">
            <a:extLst>
              <a:ext uri="{FF2B5EF4-FFF2-40B4-BE49-F238E27FC236}">
                <a16:creationId xmlns:a16="http://schemas.microsoft.com/office/drawing/2014/main" id="{8C2889CF-DC25-3449-D994-BA628C0E8514}"/>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rPr>
              <a:t>DRAFT NOT FOR CIRCULATION </a:t>
            </a:r>
          </a:p>
        </p:txBody>
      </p:sp>
      <p:sp>
        <p:nvSpPr>
          <p:cNvPr id="4" name="Date Placeholder 3">
            <a:extLst>
              <a:ext uri="{FF2B5EF4-FFF2-40B4-BE49-F238E27FC236}">
                <a16:creationId xmlns:a16="http://schemas.microsoft.com/office/drawing/2014/main" id="{BA8BE380-CFC8-A8CD-E617-3DF0C5650686}"/>
              </a:ext>
            </a:extLst>
          </p:cNvPr>
          <p:cNvSpPr>
            <a:spLocks noGrp="1"/>
          </p:cNvSpPr>
          <p:nvPr>
            <p:ph type="dt" sz="half" idx="10"/>
          </p:nvPr>
        </p:nvSpPr>
        <p:spPr>
          <a:xfrm>
            <a:off x="8970264" y="6446837"/>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B511F8-F24B-E24E-B9E6-E10722C3ADB1}" type="datetime1">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10/13/22</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306DB1-0D5A-CA28-32A1-A291D474B883}"/>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ED1C650-3AC1-FC4F-BFFF-4831FAFAAA3B}"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67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Calibri" panose="020F0502020204030204" pitchFamily="34" charset="0"/>
                <a:cs typeface="Calibri" panose="020F0502020204030204" pitchFamily="34" charset="0"/>
              </a:rPr>
              <a:t>Background on the DMA</a:t>
            </a:r>
            <a:endParaRPr lang="en-US" sz="3600" b="1" dirty="0">
              <a:latin typeface="+mn-lt"/>
            </a:endParaRPr>
          </a:p>
        </p:txBody>
      </p:sp>
      <p:sp>
        <p:nvSpPr>
          <p:cNvPr id="1056"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7"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CF477A9-D2C0-9E42-9877-52CAB6327C5A}"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10/13/22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59"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1"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ED1C650-3AC1-FC4F-BFFF-4831FAFAAA3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Content Placeholder 2">
            <a:extLst>
              <a:ext uri="{FF2B5EF4-FFF2-40B4-BE49-F238E27FC236}">
                <a16:creationId xmlns:a16="http://schemas.microsoft.com/office/drawing/2014/main" id="{44F287BC-1BE1-A9F7-C869-8A8B9A4A1F64}"/>
              </a:ext>
            </a:extLst>
          </p:cNvPr>
          <p:cNvGraphicFramePr>
            <a:graphicFrameLocks noGrp="1"/>
          </p:cNvGraphicFramePr>
          <p:nvPr>
            <p:ph idx="1"/>
            <p:extLst>
              <p:ext uri="{D42A27DB-BD31-4B8C-83A1-F6EECF244321}">
                <p14:modId xmlns:p14="http://schemas.microsoft.com/office/powerpoint/2010/main" val="225623297"/>
              </p:ext>
            </p:extLst>
          </p:nvPr>
        </p:nvGraphicFramePr>
        <p:xfrm>
          <a:off x="838200" y="1505414"/>
          <a:ext cx="10703312" cy="4850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76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Rectangle 105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5BED6B-8430-13DC-13A6-072684339077}"/>
              </a:ext>
            </a:extLst>
          </p:cNvPr>
          <p:cNvSpPr>
            <a:spLocks noGrp="1"/>
          </p:cNvSpPr>
          <p:nvPr>
            <p:ph type="title"/>
          </p:nvPr>
        </p:nvSpPr>
        <p:spPr>
          <a:xfrm>
            <a:off x="643467" y="321734"/>
            <a:ext cx="10905066" cy="1135737"/>
          </a:xfrm>
        </p:spPr>
        <p:txBody>
          <a:bodyPr>
            <a:normAutofit/>
          </a:bodyPr>
          <a:lstStyle/>
          <a:p>
            <a:r>
              <a:rPr lang="en-US" sz="3600" b="1" dirty="0">
                <a:latin typeface="Calibri" panose="020F0502020204030204" pitchFamily="34" charset="0"/>
                <a:cs typeface="Calibri" panose="020F0502020204030204" pitchFamily="34" charset="0"/>
              </a:rPr>
              <a:t>Dominant platforms and their discontents</a:t>
            </a:r>
            <a:endParaRPr lang="en-US" sz="3600" b="1" dirty="0">
              <a:latin typeface="+mn-lt"/>
            </a:endParaRPr>
          </a:p>
        </p:txBody>
      </p:sp>
      <p:sp>
        <p:nvSpPr>
          <p:cNvPr id="1056" name="Rectangle 105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7" name="Isosceles Triangle 106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020FE3B-E9B6-8936-0464-686D6D501E01}"/>
              </a:ext>
            </a:extLst>
          </p:cNvPr>
          <p:cNvSpPr>
            <a:spLocks noGrp="1"/>
          </p:cNvSpPr>
          <p:nvPr>
            <p:ph type="dt" sz="half" idx="10"/>
          </p:nvPr>
        </p:nvSpPr>
        <p:spPr>
          <a:xfrm>
            <a:off x="643467"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CF477A9-D2C0-9E42-9877-52CAB6327C5A}" type="datetime1">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10/13/22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59" name="Isosceles Triangle 106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1" name="Rectangle 106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17292C-9AC3-2DDC-F55E-58BE5BF4934F}"/>
              </a:ext>
            </a:extLst>
          </p:cNvPr>
          <p:cNvSpPr>
            <a:spLocks noGrp="1"/>
          </p:cNvSpPr>
          <p:nvPr>
            <p:ph type="sldNum" sz="quarter" idx="12"/>
          </p:nvPr>
        </p:nvSpPr>
        <p:spPr>
          <a:xfrm>
            <a:off x="8805333"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ED1C650-3AC1-FC4F-BFFF-4831FAFAAA3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20" name="Diagram 19">
            <a:extLst>
              <a:ext uri="{FF2B5EF4-FFF2-40B4-BE49-F238E27FC236}">
                <a16:creationId xmlns:a16="http://schemas.microsoft.com/office/drawing/2014/main" id="{FFA7F345-1EA2-CD37-CBF3-98A7C37A9585}"/>
              </a:ext>
            </a:extLst>
          </p:cNvPr>
          <p:cNvGraphicFramePr/>
          <p:nvPr>
            <p:extLst>
              <p:ext uri="{D42A27DB-BD31-4B8C-83A1-F6EECF244321}">
                <p14:modId xmlns:p14="http://schemas.microsoft.com/office/powerpoint/2010/main" val="1865206036"/>
              </p:ext>
            </p:extLst>
          </p:nvPr>
        </p:nvGraphicFramePr>
        <p:xfrm>
          <a:off x="777240" y="1348740"/>
          <a:ext cx="10905066" cy="5041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675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74">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3A840A-19A8-AA21-0F8D-2C03721C9DB8}"/>
              </a:ext>
            </a:extLst>
          </p:cNvPr>
          <p:cNvSpPr>
            <a:spLocks noGrp="1"/>
          </p:cNvSpPr>
          <p:nvPr>
            <p:ph type="title"/>
          </p:nvPr>
        </p:nvSpPr>
        <p:spPr>
          <a:xfrm>
            <a:off x="589560" y="856180"/>
            <a:ext cx="5279408" cy="1128068"/>
          </a:xfrm>
        </p:spPr>
        <p:txBody>
          <a:bodyPr anchor="ctr">
            <a:normAutofit/>
          </a:bodyPr>
          <a:lstStyle/>
          <a:p>
            <a:r>
              <a:rPr lang="en-US" sz="3700" b="1" dirty="0">
                <a:latin typeface="Calibri" panose="020F0502020204030204" pitchFamily="34" charset="0"/>
                <a:cs typeface="Calibri" panose="020F0502020204030204" pitchFamily="34" charset="0"/>
              </a:rPr>
              <a:t>How will the DMA impact Meta?</a:t>
            </a:r>
          </a:p>
        </p:txBody>
      </p:sp>
      <p:grpSp>
        <p:nvGrpSpPr>
          <p:cNvPr id="2082" name="Group 207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78" name="Rectangle 207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9" name="Rectangle 207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81" name="Rectangle 208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EA62DB-0684-E038-4699-D8CE7937A397}"/>
              </a:ext>
            </a:extLst>
          </p:cNvPr>
          <p:cNvSpPr>
            <a:spLocks noGrp="1"/>
          </p:cNvSpPr>
          <p:nvPr>
            <p:ph idx="1"/>
          </p:nvPr>
        </p:nvSpPr>
        <p:spPr>
          <a:xfrm>
            <a:off x="590719" y="2330505"/>
            <a:ext cx="5278066" cy="3979585"/>
          </a:xfrm>
        </p:spPr>
        <p:txBody>
          <a:bodyPr anchor="ctr">
            <a:normAutofit fontScale="25000" lnSpcReduction="20000"/>
          </a:bodyPr>
          <a:lstStyle/>
          <a:p>
            <a:r>
              <a:rPr lang="en-US" sz="6400" b="1" dirty="0"/>
              <a:t>Interoperability requirements </a:t>
            </a:r>
            <a:r>
              <a:rPr lang="en-US" sz="6400" dirty="0"/>
              <a:t>will enable seamless social network interaction.</a:t>
            </a:r>
          </a:p>
          <a:p>
            <a:r>
              <a:rPr lang="en-US" sz="6400" b="1" dirty="0"/>
              <a:t>Users </a:t>
            </a:r>
            <a:r>
              <a:rPr lang="en-US" sz="6400" dirty="0"/>
              <a:t>will have data portability rights to move social network data to rival social networks.</a:t>
            </a:r>
          </a:p>
          <a:p>
            <a:r>
              <a:rPr lang="en-US" sz="6400" b="1" dirty="0"/>
              <a:t>Killer acquisitions </a:t>
            </a:r>
            <a:r>
              <a:rPr lang="en-US" sz="6400" dirty="0"/>
              <a:t>will be limited through new requirements to inform the EC of mergers involving other platform providers, regardless of whether a merger would be subject to EC notification requirements or those under national competition authorities.</a:t>
            </a:r>
          </a:p>
          <a:p>
            <a:r>
              <a:rPr lang="en-US" sz="6400" b="1" dirty="0"/>
              <a:t>Unsubscribing </a:t>
            </a:r>
            <a:r>
              <a:rPr lang="en-US" sz="6400" dirty="0"/>
              <a:t>from Facebook cannot be made difficult.</a:t>
            </a:r>
          </a:p>
          <a:p>
            <a:r>
              <a:rPr lang="en-US" sz="6400" b="1" dirty="0"/>
              <a:t>Advertisers </a:t>
            </a:r>
            <a:r>
              <a:rPr lang="en-US" sz="6400" dirty="0"/>
              <a:t>must have access to performance measuring tools and information necessary for evaluating ad effectiveness.</a:t>
            </a:r>
          </a:p>
          <a:p>
            <a:r>
              <a:rPr lang="en-US" sz="6400" b="1" dirty="0"/>
              <a:t>Combining personal data </a:t>
            </a:r>
            <a:r>
              <a:rPr lang="en-US" sz="6400" dirty="0"/>
              <a:t>from Facebook’s social networks with data from other services (Facebook Dating or Facebook Marketplace) will not be possible without user consent.</a:t>
            </a:r>
            <a:endParaRPr lang="en-US" sz="6400" b="1" dirty="0"/>
          </a:p>
          <a:p>
            <a:endParaRPr lang="en-US" sz="2000" b="1" dirty="0"/>
          </a:p>
          <a:p>
            <a:endParaRPr lang="en-US" sz="2000" dirty="0"/>
          </a:p>
        </p:txBody>
      </p:sp>
      <p:sp>
        <p:nvSpPr>
          <p:cNvPr id="2083" name="Rectangle 208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85" name="Rectangle 208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36A9073-DBE9-BC7C-E541-C746B4C8E8DC}"/>
              </a:ext>
            </a:extLst>
          </p:cNvPr>
          <p:cNvPicPr>
            <a:picLocks noChangeAspect="1"/>
          </p:cNvPicPr>
          <p:nvPr/>
        </p:nvPicPr>
        <p:blipFill>
          <a:blip r:embed="rId3"/>
          <a:stretch>
            <a:fillRect/>
          </a:stretch>
        </p:blipFill>
        <p:spPr>
          <a:xfrm>
            <a:off x="7083423" y="604493"/>
            <a:ext cx="4397433" cy="2473554"/>
          </a:xfrm>
          <a:prstGeom prst="rect">
            <a:avLst/>
          </a:prstGeom>
        </p:spPr>
      </p:pic>
      <p:sp>
        <p:nvSpPr>
          <p:cNvPr id="4" name="Date Placeholder 3">
            <a:extLst>
              <a:ext uri="{FF2B5EF4-FFF2-40B4-BE49-F238E27FC236}">
                <a16:creationId xmlns:a16="http://schemas.microsoft.com/office/drawing/2014/main" id="{97808778-6D8D-FD4A-63D8-BBF54D207D77}"/>
              </a:ext>
            </a:extLst>
          </p:cNvPr>
          <p:cNvSpPr>
            <a:spLocks noGrp="1"/>
          </p:cNvSpPr>
          <p:nvPr>
            <p:ph type="dt" sz="half" idx="10"/>
          </p:nvPr>
        </p:nvSpPr>
        <p:spPr>
          <a:xfrm>
            <a:off x="589560" y="6492240"/>
            <a:ext cx="299184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CF477A9-D2C0-9E42-9877-52CAB6327C5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10/13/22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87" name="Rectangle 2086">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49A216E-131E-D7F6-0D09-FDA27D5DCF0B}"/>
              </a:ext>
            </a:extLst>
          </p:cNvPr>
          <p:cNvPicPr>
            <a:picLocks noChangeAspect="1"/>
          </p:cNvPicPr>
          <p:nvPr/>
        </p:nvPicPr>
        <p:blipFill>
          <a:blip r:embed="rId4"/>
          <a:stretch>
            <a:fillRect/>
          </a:stretch>
        </p:blipFill>
        <p:spPr>
          <a:xfrm>
            <a:off x="7266203" y="3707894"/>
            <a:ext cx="4030009" cy="2518756"/>
          </a:xfrm>
          <a:prstGeom prst="rect">
            <a:avLst/>
          </a:prstGeom>
        </p:spPr>
      </p:pic>
      <p:sp>
        <p:nvSpPr>
          <p:cNvPr id="6" name="Slide Number Placeholder 5">
            <a:extLst>
              <a:ext uri="{FF2B5EF4-FFF2-40B4-BE49-F238E27FC236}">
                <a16:creationId xmlns:a16="http://schemas.microsoft.com/office/drawing/2014/main" id="{EB5DDAEE-0473-E27D-E326-E6A4966CC4D2}"/>
              </a:ext>
            </a:extLst>
          </p:cNvPr>
          <p:cNvSpPr>
            <a:spLocks noGrp="1"/>
          </p:cNvSpPr>
          <p:nvPr>
            <p:ph type="sldNum" sz="quarter" idx="12"/>
          </p:nvPr>
        </p:nvSpPr>
        <p:spPr>
          <a:xfrm>
            <a:off x="9385070" y="6492240"/>
            <a:ext cx="105571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ED1C650-3AC1-FC4F-BFFF-4831FAFAAA3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649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14" name="Rectangle 210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3A840A-19A8-AA21-0F8D-2C03721C9DB8}"/>
              </a:ext>
            </a:extLst>
          </p:cNvPr>
          <p:cNvSpPr>
            <a:spLocks noGrp="1"/>
          </p:cNvSpPr>
          <p:nvPr>
            <p:ph type="title"/>
          </p:nvPr>
        </p:nvSpPr>
        <p:spPr>
          <a:xfrm>
            <a:off x="589560" y="856180"/>
            <a:ext cx="5279408" cy="1128068"/>
          </a:xfrm>
        </p:spPr>
        <p:txBody>
          <a:bodyPr anchor="ctr">
            <a:normAutofit/>
          </a:bodyPr>
          <a:lstStyle/>
          <a:p>
            <a:r>
              <a:rPr lang="en-US" sz="3700" b="1" dirty="0">
                <a:latin typeface="Calibri" panose="020F0502020204030204" pitchFamily="34" charset="0"/>
                <a:cs typeface="Calibri" panose="020F0502020204030204" pitchFamily="34" charset="0"/>
              </a:rPr>
              <a:t>How will the DMA impact Google?</a:t>
            </a:r>
          </a:p>
        </p:txBody>
      </p:sp>
      <p:grpSp>
        <p:nvGrpSpPr>
          <p:cNvPr id="2116" name="Group 21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112" name="Rectangle 21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13" name="Rectangle 21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15" name="Rectangle 21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EA62DB-0684-E038-4699-D8CE7937A397}"/>
              </a:ext>
            </a:extLst>
          </p:cNvPr>
          <p:cNvSpPr>
            <a:spLocks noGrp="1"/>
          </p:cNvSpPr>
          <p:nvPr>
            <p:ph idx="1"/>
          </p:nvPr>
        </p:nvSpPr>
        <p:spPr>
          <a:xfrm>
            <a:off x="590719" y="2330505"/>
            <a:ext cx="5611298" cy="3979585"/>
          </a:xfrm>
        </p:spPr>
        <p:txBody>
          <a:bodyPr anchor="ctr">
            <a:normAutofit lnSpcReduction="10000"/>
          </a:bodyPr>
          <a:lstStyle/>
          <a:p>
            <a:r>
              <a:rPr lang="en-US" sz="1800" b="1" dirty="0"/>
              <a:t>Rival search providers </a:t>
            </a:r>
            <a:r>
              <a:rPr lang="en-US" sz="1800" dirty="0"/>
              <a:t>cannot be refused access to Google Search query data.</a:t>
            </a:r>
          </a:p>
          <a:p>
            <a:r>
              <a:rPr lang="en-US" sz="1800" b="1" dirty="0"/>
              <a:t>Core platform services </a:t>
            </a:r>
            <a:r>
              <a:rPr lang="en-US" sz="1800" dirty="0"/>
              <a:t>cannot be bundled.</a:t>
            </a:r>
          </a:p>
          <a:p>
            <a:pPr lvl="1"/>
            <a:r>
              <a:rPr lang="en-US" sz="1400" dirty="0"/>
              <a:t>For example, Google cannot condition licensing of its Play Store upon pre-installing the Google Search App and Chrome Browser, as it was found doing in the recently upheld </a:t>
            </a:r>
            <a:r>
              <a:rPr lang="en-US" sz="1400" i="1" dirty="0"/>
              <a:t>Google Android </a:t>
            </a:r>
            <a:r>
              <a:rPr lang="en-US" sz="1400" dirty="0"/>
              <a:t>decision (Sept. 14, 2022, GCEU).</a:t>
            </a:r>
          </a:p>
          <a:p>
            <a:r>
              <a:rPr lang="en-US" sz="1800" b="1" dirty="0"/>
              <a:t>Google Shopping </a:t>
            </a:r>
            <a:r>
              <a:rPr lang="en-US" sz="1800" dirty="0"/>
              <a:t>cannot be treated more favorably compared to other comparison-shopping services in Google search result rankings.</a:t>
            </a:r>
            <a:endParaRPr lang="en-US" sz="1800" b="1" dirty="0"/>
          </a:p>
          <a:p>
            <a:r>
              <a:rPr lang="en-US" sz="1800" b="1" dirty="0"/>
              <a:t>Advertisers </a:t>
            </a:r>
            <a:r>
              <a:rPr lang="en-US" sz="1800" dirty="0"/>
              <a:t>bidding for YouTube’s advertising inventory cannot be required to use Google Ads (Google’s advertising platform).</a:t>
            </a:r>
          </a:p>
          <a:p>
            <a:pPr lvl="1"/>
            <a:r>
              <a:rPr lang="en-US" sz="1400" b="1" dirty="0"/>
              <a:t>Advertisers </a:t>
            </a:r>
            <a:r>
              <a:rPr lang="en-US" sz="1400" dirty="0"/>
              <a:t>cannot be denied access to information about how much of their advertising spend on Google Ads is received by publishers.</a:t>
            </a:r>
            <a:endParaRPr lang="en-US" sz="1400" b="1" dirty="0"/>
          </a:p>
          <a:p>
            <a:endParaRPr lang="en-US" sz="1400" b="1" dirty="0"/>
          </a:p>
          <a:p>
            <a:endParaRPr lang="en-US" sz="1400" dirty="0"/>
          </a:p>
        </p:txBody>
      </p:sp>
      <p:sp>
        <p:nvSpPr>
          <p:cNvPr id="2117" name="Rectangle 21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19" name="Rectangle 21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Logo, icon&#10;&#10;Description automatically generated">
            <a:extLst>
              <a:ext uri="{FF2B5EF4-FFF2-40B4-BE49-F238E27FC236}">
                <a16:creationId xmlns:a16="http://schemas.microsoft.com/office/drawing/2014/main" id="{B54B27FC-6E34-6AA5-F990-3310E115D69D}"/>
              </a:ext>
            </a:extLst>
          </p:cNvPr>
          <p:cNvPicPr>
            <a:picLocks noChangeAspect="1"/>
          </p:cNvPicPr>
          <p:nvPr/>
        </p:nvPicPr>
        <p:blipFill>
          <a:blip r:embed="rId3"/>
          <a:stretch>
            <a:fillRect/>
          </a:stretch>
        </p:blipFill>
        <p:spPr>
          <a:xfrm>
            <a:off x="7083423" y="1099203"/>
            <a:ext cx="4397433" cy="1484133"/>
          </a:xfrm>
          <a:prstGeom prst="rect">
            <a:avLst/>
          </a:prstGeom>
        </p:spPr>
      </p:pic>
      <p:sp>
        <p:nvSpPr>
          <p:cNvPr id="4" name="Date Placeholder 3">
            <a:extLst>
              <a:ext uri="{FF2B5EF4-FFF2-40B4-BE49-F238E27FC236}">
                <a16:creationId xmlns:a16="http://schemas.microsoft.com/office/drawing/2014/main" id="{97808778-6D8D-FD4A-63D8-BBF54D207D77}"/>
              </a:ext>
            </a:extLst>
          </p:cNvPr>
          <p:cNvSpPr>
            <a:spLocks noGrp="1"/>
          </p:cNvSpPr>
          <p:nvPr>
            <p:ph type="dt" sz="half" idx="10"/>
          </p:nvPr>
        </p:nvSpPr>
        <p:spPr>
          <a:xfrm>
            <a:off x="589560" y="6492240"/>
            <a:ext cx="299184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CF477A9-D2C0-9E42-9877-52CAB6327C5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10/13/22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21" name="Rectangle 212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a:extLst>
              <a:ext uri="{FF2B5EF4-FFF2-40B4-BE49-F238E27FC236}">
                <a16:creationId xmlns:a16="http://schemas.microsoft.com/office/drawing/2014/main" id="{826ED0D9-0D12-49F9-FDBB-87BD79B6077D}"/>
              </a:ext>
            </a:extLst>
          </p:cNvPr>
          <p:cNvPicPr>
            <a:picLocks noChangeAspect="1"/>
          </p:cNvPicPr>
          <p:nvPr/>
        </p:nvPicPr>
        <p:blipFill>
          <a:blip r:embed="rId4"/>
          <a:stretch>
            <a:fillRect/>
          </a:stretch>
        </p:blipFill>
        <p:spPr>
          <a:xfrm>
            <a:off x="7266203" y="3707894"/>
            <a:ext cx="4030009" cy="2518756"/>
          </a:xfrm>
          <a:prstGeom prst="rect">
            <a:avLst/>
          </a:prstGeom>
        </p:spPr>
      </p:pic>
      <p:sp>
        <p:nvSpPr>
          <p:cNvPr id="6" name="Slide Number Placeholder 5">
            <a:extLst>
              <a:ext uri="{FF2B5EF4-FFF2-40B4-BE49-F238E27FC236}">
                <a16:creationId xmlns:a16="http://schemas.microsoft.com/office/drawing/2014/main" id="{EB5DDAEE-0473-E27D-E326-E6A4966CC4D2}"/>
              </a:ext>
            </a:extLst>
          </p:cNvPr>
          <p:cNvSpPr>
            <a:spLocks noGrp="1"/>
          </p:cNvSpPr>
          <p:nvPr>
            <p:ph type="sldNum" sz="quarter" idx="12"/>
          </p:nvPr>
        </p:nvSpPr>
        <p:spPr>
          <a:xfrm>
            <a:off x="9385070" y="6492240"/>
            <a:ext cx="105571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ED1C650-3AC1-FC4F-BFFF-4831FAFAAA3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51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7" name="Rectangle 214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3A840A-19A8-AA21-0F8D-2C03721C9DB8}"/>
              </a:ext>
            </a:extLst>
          </p:cNvPr>
          <p:cNvSpPr>
            <a:spLocks noGrp="1"/>
          </p:cNvSpPr>
          <p:nvPr>
            <p:ph type="title"/>
          </p:nvPr>
        </p:nvSpPr>
        <p:spPr>
          <a:xfrm>
            <a:off x="589560" y="856180"/>
            <a:ext cx="5279408" cy="1128068"/>
          </a:xfrm>
        </p:spPr>
        <p:txBody>
          <a:bodyPr anchor="ctr">
            <a:normAutofit/>
          </a:bodyPr>
          <a:lstStyle/>
          <a:p>
            <a:r>
              <a:rPr lang="en-US" sz="3700" b="1" dirty="0">
                <a:latin typeface="Calibri" panose="020F0502020204030204" pitchFamily="34" charset="0"/>
                <a:cs typeface="Calibri" panose="020F0502020204030204" pitchFamily="34" charset="0"/>
              </a:rPr>
              <a:t>How will the DMA impact Amazon?</a:t>
            </a:r>
          </a:p>
        </p:txBody>
      </p:sp>
      <p:grpSp>
        <p:nvGrpSpPr>
          <p:cNvPr id="2158" name="Group 214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159" name="Rectangle 214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60" name="Rectangle 214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61" name="Rectangle 214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EA62DB-0684-E038-4699-D8CE7937A397}"/>
              </a:ext>
            </a:extLst>
          </p:cNvPr>
          <p:cNvSpPr>
            <a:spLocks noGrp="1"/>
          </p:cNvSpPr>
          <p:nvPr>
            <p:ph idx="1"/>
          </p:nvPr>
        </p:nvSpPr>
        <p:spPr>
          <a:xfrm>
            <a:off x="590719" y="2330505"/>
            <a:ext cx="5278066" cy="3979585"/>
          </a:xfrm>
        </p:spPr>
        <p:txBody>
          <a:bodyPr anchor="ctr">
            <a:normAutofit/>
          </a:bodyPr>
          <a:lstStyle/>
          <a:p>
            <a:r>
              <a:rPr lang="en-US" sz="1700" b="1" dirty="0"/>
              <a:t>Businesses and publishers </a:t>
            </a:r>
            <a:r>
              <a:rPr lang="en-US" sz="1700" dirty="0"/>
              <a:t>selling on Amazon’s marketplace cannot be restrained from selling on other platforms (e.g., Walmart, Target) at lower prices.</a:t>
            </a:r>
          </a:p>
          <a:p>
            <a:r>
              <a:rPr lang="en-US" sz="1700" b="1" dirty="0"/>
              <a:t>Data from third-party sellers </a:t>
            </a:r>
            <a:r>
              <a:rPr lang="en-US" sz="1700" dirty="0"/>
              <a:t>cannot be used by Amazon to compete against those sellers as a first-party retailer.</a:t>
            </a:r>
          </a:p>
          <a:p>
            <a:r>
              <a:rPr lang="en-US" sz="1700" b="1" dirty="0"/>
              <a:t>Merchants </a:t>
            </a:r>
            <a:r>
              <a:rPr lang="en-US" sz="1700" dirty="0"/>
              <a:t>complaining about Amazon business practices cannot be penalized (e.g., by contract).</a:t>
            </a:r>
          </a:p>
          <a:p>
            <a:r>
              <a:rPr lang="en-US" sz="1700" b="1" dirty="0"/>
              <a:t>Equal treatment </a:t>
            </a:r>
            <a:r>
              <a:rPr lang="en-US" sz="1700" dirty="0"/>
              <a:t>will be given to all sellers when ranking offers to be selected for the </a:t>
            </a:r>
            <a:r>
              <a:rPr lang="en-US" sz="1700" b="1" dirty="0"/>
              <a:t>Amazon Buy Box</a:t>
            </a:r>
            <a:r>
              <a:rPr lang="en-US" sz="1700" dirty="0"/>
              <a:t>.</a:t>
            </a:r>
            <a:endParaRPr lang="en-US" sz="1700" b="1" dirty="0"/>
          </a:p>
          <a:p>
            <a:endParaRPr lang="en-US" sz="1700" b="1" dirty="0"/>
          </a:p>
          <a:p>
            <a:endParaRPr lang="en-US" sz="1700" dirty="0"/>
          </a:p>
        </p:txBody>
      </p:sp>
      <p:sp>
        <p:nvSpPr>
          <p:cNvPr id="2162" name="Rectangle 215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63" name="Rectangle 215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3507717-72C1-25D5-72C0-3CC23FB08D5E}"/>
              </a:ext>
            </a:extLst>
          </p:cNvPr>
          <p:cNvPicPr>
            <a:picLocks noChangeAspect="1"/>
          </p:cNvPicPr>
          <p:nvPr/>
        </p:nvPicPr>
        <p:blipFill>
          <a:blip r:embed="rId3"/>
          <a:stretch>
            <a:fillRect/>
          </a:stretch>
        </p:blipFill>
        <p:spPr>
          <a:xfrm>
            <a:off x="7083423" y="1176159"/>
            <a:ext cx="4397433" cy="1330222"/>
          </a:xfrm>
          <a:prstGeom prst="rect">
            <a:avLst/>
          </a:prstGeom>
        </p:spPr>
      </p:pic>
      <p:sp>
        <p:nvSpPr>
          <p:cNvPr id="4" name="Date Placeholder 3">
            <a:extLst>
              <a:ext uri="{FF2B5EF4-FFF2-40B4-BE49-F238E27FC236}">
                <a16:creationId xmlns:a16="http://schemas.microsoft.com/office/drawing/2014/main" id="{97808778-6D8D-FD4A-63D8-BBF54D207D77}"/>
              </a:ext>
            </a:extLst>
          </p:cNvPr>
          <p:cNvSpPr>
            <a:spLocks noGrp="1"/>
          </p:cNvSpPr>
          <p:nvPr>
            <p:ph type="dt" sz="half" idx="10"/>
          </p:nvPr>
        </p:nvSpPr>
        <p:spPr>
          <a:xfrm>
            <a:off x="589560" y="6492240"/>
            <a:ext cx="299184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CF477A9-D2C0-9E42-9877-52CAB6327C5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10/13/22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64" name="Rectangle 215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Graphical user interface, application&#10;&#10;Description automatically generated">
            <a:extLst>
              <a:ext uri="{FF2B5EF4-FFF2-40B4-BE49-F238E27FC236}">
                <a16:creationId xmlns:a16="http://schemas.microsoft.com/office/drawing/2014/main" id="{D36382F1-773C-E3E6-B059-4DEAD572CCE6}"/>
              </a:ext>
            </a:extLst>
          </p:cNvPr>
          <p:cNvPicPr>
            <a:picLocks noChangeAspect="1"/>
          </p:cNvPicPr>
          <p:nvPr/>
        </p:nvPicPr>
        <p:blipFill rotWithShape="1">
          <a:blip r:embed="rId4"/>
          <a:srcRect l="57330" r="25542"/>
          <a:stretch/>
        </p:blipFill>
        <p:spPr>
          <a:xfrm>
            <a:off x="8710688" y="3581046"/>
            <a:ext cx="1123486" cy="2772451"/>
          </a:xfrm>
          <a:prstGeom prst="rect">
            <a:avLst/>
          </a:prstGeom>
        </p:spPr>
      </p:pic>
      <p:sp>
        <p:nvSpPr>
          <p:cNvPr id="6" name="Slide Number Placeholder 5">
            <a:extLst>
              <a:ext uri="{FF2B5EF4-FFF2-40B4-BE49-F238E27FC236}">
                <a16:creationId xmlns:a16="http://schemas.microsoft.com/office/drawing/2014/main" id="{EB5DDAEE-0473-E27D-E326-E6A4966CC4D2}"/>
              </a:ext>
            </a:extLst>
          </p:cNvPr>
          <p:cNvSpPr>
            <a:spLocks noGrp="1"/>
          </p:cNvSpPr>
          <p:nvPr>
            <p:ph type="sldNum" sz="quarter" idx="12"/>
          </p:nvPr>
        </p:nvSpPr>
        <p:spPr>
          <a:xfrm>
            <a:off x="9385070" y="6492240"/>
            <a:ext cx="105571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ED1C650-3AC1-FC4F-BFFF-4831FAFAAA3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901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908</TotalTime>
  <Words>5046</Words>
  <Application>Microsoft Macintosh PowerPoint</Application>
  <PresentationFormat>Widescreen</PresentationFormat>
  <Paragraphs>407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aktiv-grotesk</vt:lpstr>
      <vt:lpstr>Arial</vt:lpstr>
      <vt:lpstr>Calibri</vt:lpstr>
      <vt:lpstr>Calibri Light</vt:lpstr>
      <vt:lpstr>inherit</vt:lpstr>
      <vt:lpstr>Office Theme</vt:lpstr>
      <vt:lpstr>Diving into the Digital Markets Act (DMA): Implementation and Implications</vt:lpstr>
      <vt:lpstr>Europe is leading digital oversight in the 21st Century </vt:lpstr>
      <vt:lpstr>Why is Europe Leading? </vt:lpstr>
      <vt:lpstr>Introducing the DMA</vt:lpstr>
      <vt:lpstr>Background on the DMA</vt:lpstr>
      <vt:lpstr>Dominant platforms and their discontents</vt:lpstr>
      <vt:lpstr>How will the DMA impact Meta?</vt:lpstr>
      <vt:lpstr>How will the DMA impact Google?</vt:lpstr>
      <vt:lpstr>How will the DMA impact Amazon?</vt:lpstr>
      <vt:lpstr>How will the DMA impact Apple?</vt:lpstr>
      <vt:lpstr>Summary of DMA Obligations and Prohibitions</vt:lpstr>
      <vt:lpstr>Antitrust and the DMA will overlap</vt:lpstr>
      <vt:lpstr>23 DMA-relevant antitrust cases also subject to DMA rules</vt:lpstr>
      <vt:lpstr>Implementing the DMA</vt:lpstr>
      <vt:lpstr>The DMA Applies to Gatekeepers</vt:lpstr>
      <vt:lpstr>Presumed Gatekeepers</vt:lpstr>
      <vt:lpstr>Who will apply the DMA?</vt:lpstr>
      <vt:lpstr>Designation Process</vt:lpstr>
      <vt:lpstr>Reporting Obligations</vt:lpstr>
      <vt:lpstr>Sanctions and Remedies</vt:lpstr>
      <vt:lpstr>Appeals and Interim Measures</vt:lpstr>
      <vt:lpstr>Exemptions and Defenses</vt:lpstr>
      <vt:lpstr>Anti-circumvention provision</vt:lpstr>
      <vt:lpstr>Implementation Challenges</vt:lpstr>
      <vt:lpstr>US Proposal in the spirit of the DMA</vt:lpstr>
      <vt:lpstr>UK Proposal</vt:lpstr>
      <vt:lpstr>Will the DMA have a global impact?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Choosing the Path for Digital-Platform Regulation: An International Perspective</dc:title>
  <dc:creator>jon sallet</dc:creator>
  <cp:lastModifiedBy>Parikh, Sadev</cp:lastModifiedBy>
  <cp:revision>47</cp:revision>
  <dcterms:created xsi:type="dcterms:W3CDTF">2022-08-28T14:25:30Z</dcterms:created>
  <dcterms:modified xsi:type="dcterms:W3CDTF">2022-10-13T13:42:45Z</dcterms:modified>
</cp:coreProperties>
</file>