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184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37FF-2017-6D46-8991-084547BA7A30}" type="datetimeFigureOut">
              <a:rPr lang="en-US" smtClean="0"/>
              <a:t>9/29/15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8A74-C9F5-E746-AE2A-9C6BC0012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63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37FF-2017-6D46-8991-084547BA7A30}" type="datetimeFigureOut">
              <a:rPr lang="en-US" smtClean="0"/>
              <a:t>9/29/15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8A74-C9F5-E746-AE2A-9C6BC0012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58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37FF-2017-6D46-8991-084547BA7A30}" type="datetimeFigureOut">
              <a:rPr lang="en-US" smtClean="0"/>
              <a:t>9/29/15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8A74-C9F5-E746-AE2A-9C6BC0012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28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37FF-2017-6D46-8991-084547BA7A30}" type="datetimeFigureOut">
              <a:rPr lang="en-US" smtClean="0"/>
              <a:t>9/29/15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8A74-C9F5-E746-AE2A-9C6BC0012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3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37FF-2017-6D46-8991-084547BA7A30}" type="datetimeFigureOut">
              <a:rPr lang="en-US" smtClean="0"/>
              <a:t>9/29/15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8A74-C9F5-E746-AE2A-9C6BC0012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330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37FF-2017-6D46-8991-084547BA7A30}" type="datetimeFigureOut">
              <a:rPr lang="en-US" smtClean="0"/>
              <a:t>9/29/15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8A74-C9F5-E746-AE2A-9C6BC0012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072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37FF-2017-6D46-8991-084547BA7A30}" type="datetimeFigureOut">
              <a:rPr lang="en-US" smtClean="0"/>
              <a:t>9/29/15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8A74-C9F5-E746-AE2A-9C6BC0012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316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37FF-2017-6D46-8991-084547BA7A30}" type="datetimeFigureOut">
              <a:rPr lang="en-US" smtClean="0"/>
              <a:t>9/29/15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8A74-C9F5-E746-AE2A-9C6BC0012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55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37FF-2017-6D46-8991-084547BA7A30}" type="datetimeFigureOut">
              <a:rPr lang="en-US" smtClean="0"/>
              <a:t>9/29/15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8A74-C9F5-E746-AE2A-9C6BC0012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843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37FF-2017-6D46-8991-084547BA7A30}" type="datetimeFigureOut">
              <a:rPr lang="en-US" smtClean="0"/>
              <a:t>9/29/15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8A74-C9F5-E746-AE2A-9C6BC0012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58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37FF-2017-6D46-8991-084547BA7A30}" type="datetimeFigureOut">
              <a:rPr lang="en-US" smtClean="0"/>
              <a:t>9/29/15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8A74-C9F5-E746-AE2A-9C6BC0012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032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137FF-2017-6D46-8991-084547BA7A30}" type="datetimeFigureOut">
              <a:rPr lang="en-US" smtClean="0"/>
              <a:t>9/29/15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C8A74-C9F5-E746-AE2A-9C6BC0012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28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45" t="-266" r="2027" b="266"/>
          <a:stretch/>
        </p:blipFill>
        <p:spPr>
          <a:xfrm>
            <a:off x="-1" y="0"/>
            <a:ext cx="9144001" cy="5193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80492"/>
            <a:ext cx="9144000" cy="1677508"/>
          </a:xfrm>
          <a:solidFill>
            <a:schemeClr val="tx1">
              <a:lumMod val="75000"/>
              <a:lumOff val="25000"/>
            </a:schemeClr>
          </a:solidFill>
        </p:spPr>
        <p:txBody>
          <a:bodyPr anchor="b">
            <a:noAutofit/>
          </a:bodyPr>
          <a:lstStyle/>
          <a:p>
            <a:pPr algn="r"/>
            <a:r>
              <a:rPr lang="en-US" sz="4800" b="1" dirty="0" smtClean="0">
                <a:solidFill>
                  <a:schemeClr val="bg1"/>
                </a:solidFill>
              </a:rPr>
              <a:t> USING RUBRICS TO IMPROVE GRADING CONSISTENCY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596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2928"/>
          <a:stretch/>
        </p:blipFill>
        <p:spPr>
          <a:xfrm>
            <a:off x="0" y="0"/>
            <a:ext cx="9144000" cy="53120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80492"/>
            <a:ext cx="9144000" cy="1677508"/>
          </a:xfrm>
          <a:solidFill>
            <a:schemeClr val="tx1">
              <a:lumMod val="75000"/>
              <a:lumOff val="25000"/>
            </a:schemeClr>
          </a:solidFill>
        </p:spPr>
        <p:txBody>
          <a:bodyPr anchor="b">
            <a:noAutofit/>
          </a:bodyPr>
          <a:lstStyle/>
          <a:p>
            <a:pPr algn="r"/>
            <a:r>
              <a:rPr lang="en-US" sz="4800" b="1" dirty="0" smtClean="0">
                <a:solidFill>
                  <a:schemeClr val="bg1"/>
                </a:solidFill>
              </a:rPr>
              <a:t> WHAT ARE RUBRICS??? </a:t>
            </a:r>
            <a:br>
              <a:rPr lang="en-US" sz="4800" b="1" dirty="0" smtClean="0">
                <a:solidFill>
                  <a:schemeClr val="bg1"/>
                </a:solidFill>
              </a:rPr>
            </a:b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208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80492"/>
            <a:ext cx="9144000" cy="1677508"/>
          </a:xfrm>
          <a:solidFill>
            <a:schemeClr val="tx1">
              <a:lumMod val="75000"/>
              <a:lumOff val="25000"/>
            </a:schemeClr>
          </a:solidFill>
        </p:spPr>
        <p:txBody>
          <a:bodyPr anchor="b">
            <a:noAutofit/>
          </a:bodyPr>
          <a:lstStyle/>
          <a:p>
            <a:pPr algn="r"/>
            <a:r>
              <a:rPr lang="en-US" sz="4800" b="1" dirty="0" smtClean="0">
                <a:solidFill>
                  <a:schemeClr val="bg1"/>
                </a:solidFill>
              </a:rPr>
              <a:t> </a:t>
            </a:r>
            <a:br>
              <a:rPr lang="en-US" sz="4800" b="1" dirty="0" smtClean="0">
                <a:solidFill>
                  <a:schemeClr val="bg1"/>
                </a:solidFill>
              </a:rPr>
            </a:b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</a:rPr>
              <a:t>AND WHY ARE THEY AWESOME?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770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chemeClr val="tx1">
              <a:lumMod val="75000"/>
              <a:lumOff val="25000"/>
            </a:schemeClr>
          </a:solidFill>
        </p:spPr>
        <p:txBody>
          <a:bodyPr anchor="b">
            <a:noAutofit/>
          </a:bodyPr>
          <a:lstStyle/>
          <a:p>
            <a:pPr algn="r"/>
            <a:r>
              <a:rPr lang="en-US" sz="4800" b="1" dirty="0" smtClean="0">
                <a:solidFill>
                  <a:schemeClr val="bg1"/>
                </a:solidFill>
              </a:rPr>
              <a:t>THE AWESOMENESS OF RUBRICS</a:t>
            </a:r>
            <a:br>
              <a:rPr lang="en-US" sz="4800" b="1" dirty="0" smtClean="0">
                <a:solidFill>
                  <a:schemeClr val="bg1"/>
                </a:solidFill>
              </a:rPr>
            </a:b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b="1" dirty="0" smtClean="0"/>
              <a:t>OBJECTIVITY</a:t>
            </a:r>
          </a:p>
          <a:p>
            <a:pPr marL="0" indent="0" algn="ctr">
              <a:buNone/>
            </a:pPr>
            <a:r>
              <a:rPr lang="en-US" sz="4800" b="1" dirty="0" smtClean="0"/>
              <a:t>CONSISTENCY</a:t>
            </a:r>
          </a:p>
          <a:p>
            <a:pPr marL="0" indent="0" algn="ctr">
              <a:buNone/>
            </a:pPr>
            <a:r>
              <a:rPr lang="en-US" sz="4800" b="1" dirty="0" smtClean="0"/>
              <a:t>EFFICIENCY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ALSO…</a:t>
            </a:r>
          </a:p>
          <a:p>
            <a:pPr marL="0" indent="0">
              <a:buNone/>
            </a:pPr>
            <a:r>
              <a:rPr lang="en-US" b="1" dirty="0" smtClean="0"/>
              <a:t>A STRUCTURE FOR FEEDBACK</a:t>
            </a:r>
          </a:p>
          <a:p>
            <a:pPr marL="0" indent="0">
              <a:buNone/>
            </a:pPr>
            <a:r>
              <a:rPr lang="en-US" b="1" dirty="0" smtClean="0"/>
              <a:t>TOOL TO COORDINATE ACROSS GRADERS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24992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chemeClr val="tx1">
              <a:lumMod val="75000"/>
              <a:lumOff val="25000"/>
            </a:schemeClr>
          </a:solidFill>
        </p:spPr>
        <p:txBody>
          <a:bodyPr anchor="b">
            <a:noAutofit/>
          </a:bodyPr>
          <a:lstStyle/>
          <a:p>
            <a:pPr algn="r"/>
            <a:r>
              <a:rPr lang="en-US" sz="4800" b="1" dirty="0" smtClean="0">
                <a:solidFill>
                  <a:schemeClr val="bg1"/>
                </a:solidFill>
              </a:rPr>
              <a:t>EXAMPLES OF </a:t>
            </a:r>
            <a:r>
              <a:rPr lang="en-US" sz="4800" b="1" dirty="0" smtClean="0">
                <a:solidFill>
                  <a:schemeClr val="bg1"/>
                </a:solidFill>
              </a:rPr>
              <a:t>RUBRICS</a:t>
            </a:r>
            <a:r>
              <a:rPr lang="en-US" sz="4800" b="1" dirty="0" smtClean="0">
                <a:solidFill>
                  <a:schemeClr val="bg1"/>
                </a:solidFill>
              </a:rPr>
              <a:t/>
            </a:r>
            <a:br>
              <a:rPr lang="en-US" sz="4800" b="1" dirty="0" smtClean="0">
                <a:solidFill>
                  <a:schemeClr val="bg1"/>
                </a:solidFill>
              </a:rPr>
            </a:b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61" t="12766" r="4651" b="12766"/>
          <a:stretch/>
        </p:blipFill>
        <p:spPr>
          <a:xfrm>
            <a:off x="4384842" y="1670652"/>
            <a:ext cx="4759158" cy="29270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547" t="8188" r="3263" b="1554"/>
          <a:stretch/>
        </p:blipFill>
        <p:spPr>
          <a:xfrm>
            <a:off x="13955" y="2024921"/>
            <a:ext cx="4974983" cy="41134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360" y="3492768"/>
            <a:ext cx="5357640" cy="3458811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857" y="6152352"/>
            <a:ext cx="3781503" cy="712537"/>
          </a:xfrm>
          <a:prstGeom prst="rect">
            <a:avLst/>
          </a:prstGeom>
          <a:solidFill>
            <a:schemeClr val="tx1">
              <a:lumMod val="75000"/>
              <a:lumOff val="25000"/>
              <a:alpha val="67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u="sng" dirty="0" smtClean="0">
                <a:solidFill>
                  <a:srgbClr val="FFFFFF"/>
                </a:solidFill>
              </a:rPr>
              <a:t>http</a:t>
            </a:r>
            <a:r>
              <a:rPr lang="en-US" b="1" u="sng" dirty="0">
                <a:solidFill>
                  <a:srgbClr val="FFFFFF"/>
                </a:solidFill>
              </a:rPr>
              <a:t>://</a:t>
            </a:r>
            <a:r>
              <a:rPr lang="en-US" b="1" u="sng" dirty="0" err="1">
                <a:solidFill>
                  <a:srgbClr val="FFFFFF"/>
                </a:solidFill>
              </a:rPr>
              <a:t>bit.ly</a:t>
            </a:r>
            <a:r>
              <a:rPr lang="en-US" b="1" u="sng" dirty="0">
                <a:solidFill>
                  <a:srgbClr val="FFFFFF"/>
                </a:solidFill>
              </a:rPr>
              <a:t>/1KISe4L</a:t>
            </a:r>
            <a:endParaRPr lang="en-US" b="1" u="sng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033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chemeClr val="tx1">
              <a:lumMod val="75000"/>
              <a:lumOff val="25000"/>
            </a:schemeClr>
          </a:solidFill>
        </p:spPr>
        <p:txBody>
          <a:bodyPr anchor="b">
            <a:noAutofit/>
          </a:bodyPr>
          <a:lstStyle/>
          <a:p>
            <a:pPr algn="r"/>
            <a:r>
              <a:rPr lang="en-US" sz="4800" b="1" dirty="0" smtClean="0">
                <a:solidFill>
                  <a:schemeClr val="bg1"/>
                </a:solidFill>
              </a:rPr>
              <a:t>RUBIC USAGE (1/2) EXPECTATIOMMENDATIONS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Grading rubrics should be used for ALL assignments, and particularly written assignments (qualitative assignments, papers, projects,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If professor does NOT have a rubric for an assignment: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u="sng" dirty="0" smtClean="0"/>
              <a:t>TAs should develop a rubric for professor approval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If professor DOES have a rubric for an assignment: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u="sng" dirty="0" smtClean="0"/>
              <a:t>TAs should review and ensure it is objective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Grading of written assignments should be </a:t>
            </a:r>
            <a:r>
              <a:rPr lang="en-US" u="sng" dirty="0" smtClean="0"/>
              <a:t>anchored</a:t>
            </a:r>
            <a:r>
              <a:rPr lang="en-US" dirty="0" smtClean="0"/>
              <a:t> in “Exemplars” aka top student work from the course last year. Great for consistency and framing feedback to students.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713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chemeClr val="tx1">
              <a:lumMod val="75000"/>
              <a:lumOff val="25000"/>
            </a:schemeClr>
          </a:solidFill>
        </p:spPr>
        <p:txBody>
          <a:bodyPr anchor="b">
            <a:noAutofit/>
          </a:bodyPr>
          <a:lstStyle/>
          <a:p>
            <a:pPr algn="r"/>
            <a:r>
              <a:rPr lang="en-US" sz="4800" b="1" dirty="0" smtClean="0">
                <a:solidFill>
                  <a:schemeClr val="bg1"/>
                </a:solidFill>
              </a:rPr>
              <a:t>RUBIC USAGE (2/2) EXPECTATIOMMENDATIONS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Best </a:t>
            </a:r>
            <a:r>
              <a:rPr lang="en-US" sz="2800" dirty="0"/>
              <a:t>p</a:t>
            </a:r>
            <a:r>
              <a:rPr lang="en-US" sz="2800" dirty="0" smtClean="0"/>
              <a:t>ractice for grading consistency: NORMING </a:t>
            </a:r>
          </a:p>
          <a:p>
            <a:pPr marL="0" indent="0">
              <a:buNone/>
            </a:pPr>
            <a:r>
              <a:rPr lang="en-US" sz="2800" dirty="0" smtClean="0"/>
              <a:t>How does it work? </a:t>
            </a:r>
          </a:p>
          <a:p>
            <a:pPr>
              <a:buFontTx/>
              <a:buChar char="-"/>
            </a:pPr>
            <a:r>
              <a:rPr lang="en-US" sz="2800" dirty="0" smtClean="0"/>
              <a:t>Before diving into grading a full assignment, all graders should grade multiple papers together</a:t>
            </a:r>
          </a:p>
          <a:p>
            <a:pPr>
              <a:buFontTx/>
              <a:buChar char="-"/>
            </a:pPr>
            <a:r>
              <a:rPr lang="en-US" sz="2800" dirty="0" smtClean="0"/>
              <a:t>The group norms or calibrates their collective interpretation of the rubric and the assignment</a:t>
            </a:r>
          </a:p>
          <a:p>
            <a:pPr>
              <a:buFontTx/>
              <a:buChar char="-"/>
            </a:pPr>
            <a:r>
              <a:rPr lang="en-US" sz="2800" dirty="0" smtClean="0"/>
              <a:t>The graders can then divide assignments and grade independently, but in a consistent manner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NOTE: Norming can be done virtually if necessary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32032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80492"/>
            <a:ext cx="9144000" cy="1677508"/>
          </a:xfrm>
          <a:solidFill>
            <a:schemeClr val="tx1">
              <a:lumMod val="75000"/>
              <a:lumOff val="25000"/>
            </a:schemeClr>
          </a:solidFill>
        </p:spPr>
        <p:txBody>
          <a:bodyPr anchor="b">
            <a:noAutofit/>
          </a:bodyPr>
          <a:lstStyle/>
          <a:p>
            <a:pPr algn="r"/>
            <a:r>
              <a:rPr lang="en-US" sz="4800" b="1" dirty="0" smtClean="0">
                <a:solidFill>
                  <a:schemeClr val="bg1"/>
                </a:solidFill>
              </a:rPr>
              <a:t> </a:t>
            </a:r>
            <a:br>
              <a:rPr lang="en-US" sz="4800" b="1" dirty="0" smtClean="0">
                <a:solidFill>
                  <a:schemeClr val="bg1"/>
                </a:solidFill>
              </a:rPr>
            </a:br>
            <a:r>
              <a:rPr lang="en-US" sz="4800" b="1" dirty="0" smtClean="0">
                <a:solidFill>
                  <a:schemeClr val="bg1"/>
                </a:solidFill>
              </a:rPr>
              <a:t>THANK YOU!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-13371" y="36095"/>
            <a:ext cx="9144000" cy="5144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dirty="0" smtClean="0">
                <a:solidFill>
                  <a:schemeClr val="tx1"/>
                </a:solidFill>
              </a:rPr>
              <a:t>A few </a:t>
            </a:r>
            <a:r>
              <a:rPr lang="en-US" sz="3600" dirty="0" smtClean="0">
                <a:solidFill>
                  <a:schemeClr val="tx1"/>
                </a:solidFill>
              </a:rPr>
              <a:t>new ideas </a:t>
            </a:r>
            <a:r>
              <a:rPr lang="en-US" sz="3600" dirty="0" smtClean="0">
                <a:solidFill>
                  <a:schemeClr val="tx1"/>
                </a:solidFill>
              </a:rPr>
              <a:t>SG is considering…</a:t>
            </a:r>
          </a:p>
          <a:p>
            <a:pPr marL="457200" indent="-457200" algn="l">
              <a:buFontTx/>
              <a:buChar char="-"/>
            </a:pPr>
            <a:r>
              <a:rPr lang="en-US" sz="3600" dirty="0" smtClean="0">
                <a:solidFill>
                  <a:schemeClr val="tx1"/>
                </a:solidFill>
              </a:rPr>
              <a:t>TA Workshops:</a:t>
            </a:r>
          </a:p>
          <a:p>
            <a:pPr marL="914400" lvl="1" indent="-457200" algn="l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How </a:t>
            </a:r>
            <a:r>
              <a:rPr lang="en-US" dirty="0">
                <a:solidFill>
                  <a:schemeClr val="tx1"/>
                </a:solidFill>
              </a:rPr>
              <a:t>to: build a bomber rubric</a:t>
            </a:r>
          </a:p>
          <a:p>
            <a:pPr marL="914400" lvl="1" indent="-457200" algn="l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How to: run a rocking ta review session</a:t>
            </a:r>
          </a:p>
          <a:p>
            <a:pPr marL="571500" indent="-571500" algn="l">
              <a:buFontTx/>
              <a:buChar char="-"/>
            </a:pPr>
            <a:r>
              <a:rPr lang="en-US" sz="3600" dirty="0" smtClean="0">
                <a:solidFill>
                  <a:schemeClr val="tx1"/>
                </a:solidFill>
              </a:rPr>
              <a:t>TA </a:t>
            </a:r>
            <a:r>
              <a:rPr lang="en-US" sz="3600" dirty="0" smtClean="0">
                <a:solidFill>
                  <a:schemeClr val="tx1"/>
                </a:solidFill>
              </a:rPr>
              <a:t>community-building events</a:t>
            </a:r>
          </a:p>
          <a:p>
            <a:pPr marL="571500" indent="-571500" algn="l">
              <a:buFontTx/>
              <a:buChar char="-"/>
            </a:pPr>
            <a:r>
              <a:rPr lang="en-US" sz="3600" dirty="0" smtClean="0">
                <a:solidFill>
                  <a:schemeClr val="tx1"/>
                </a:solidFill>
              </a:rPr>
              <a:t>Networking with senior </a:t>
            </a:r>
            <a:r>
              <a:rPr lang="en-US" sz="3600" dirty="0" smtClean="0">
                <a:solidFill>
                  <a:schemeClr val="tx1"/>
                </a:solidFill>
              </a:rPr>
              <a:t>faculty</a:t>
            </a:r>
          </a:p>
          <a:p>
            <a:pPr marL="571500" indent="-571500" algn="l">
              <a:buFontTx/>
              <a:buChar char="-"/>
            </a:pP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534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</TotalTime>
  <Words>195</Words>
  <Application>Microsoft Macintosh PowerPoint</Application>
  <PresentationFormat>On-screen Show (4:3)</PresentationFormat>
  <Paragraphs>38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 USING RUBRICS TO IMPROVE GRADING CONSISTENCY</vt:lpstr>
      <vt:lpstr> WHAT ARE RUBRICS???  </vt:lpstr>
      <vt:lpstr>   AND WHY ARE THEY AWESOME?</vt:lpstr>
      <vt:lpstr>THE AWESOMENESS OF RUBRICS </vt:lpstr>
      <vt:lpstr>EXAMPLES OF RUBRICS </vt:lpstr>
      <vt:lpstr>RUBIC USAGE (1/2) EXPECTATIOMMENDATIONS</vt:lpstr>
      <vt:lpstr>RUBIC USAGE (2/2) EXPECTATIOMMENDATIONS</vt:lpstr>
      <vt:lpstr>  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IMPROVE GRADING CONSISTENCY</dc:title>
  <dc:creator>Noah Aptekar</dc:creator>
  <cp:lastModifiedBy>Noah Aptekar</cp:lastModifiedBy>
  <cp:revision>10</cp:revision>
  <dcterms:created xsi:type="dcterms:W3CDTF">2015-09-17T03:40:26Z</dcterms:created>
  <dcterms:modified xsi:type="dcterms:W3CDTF">2015-09-29T17:53:21Z</dcterms:modified>
</cp:coreProperties>
</file>