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94" r:id="rId4"/>
    <p:sldId id="353" r:id="rId5"/>
    <p:sldId id="297" r:id="rId6"/>
    <p:sldId id="318" r:id="rId7"/>
    <p:sldId id="329" r:id="rId8"/>
    <p:sldId id="333" r:id="rId9"/>
    <p:sldId id="315" r:id="rId10"/>
    <p:sldId id="311" r:id="rId11"/>
    <p:sldId id="351" r:id="rId12"/>
    <p:sldId id="324" r:id="rId13"/>
    <p:sldId id="352" r:id="rId14"/>
    <p:sldId id="325" r:id="rId15"/>
    <p:sldId id="323" r:id="rId16"/>
    <p:sldId id="332" r:id="rId17"/>
    <p:sldId id="341" r:id="rId18"/>
    <p:sldId id="342" r:id="rId19"/>
    <p:sldId id="346" r:id="rId20"/>
    <p:sldId id="344" r:id="rId21"/>
    <p:sldId id="343" r:id="rId22"/>
    <p:sldId id="345" r:id="rId23"/>
    <p:sldId id="347" r:id="rId24"/>
    <p:sldId id="321" r:id="rId25"/>
    <p:sldId id="330" r:id="rId26"/>
    <p:sldId id="337" r:id="rId27"/>
    <p:sldId id="336" r:id="rId28"/>
    <p:sldId id="338" r:id="rId29"/>
    <p:sldId id="334" r:id="rId30"/>
    <p:sldId id="322" r:id="rId31"/>
    <p:sldId id="316" r:id="rId32"/>
    <p:sldId id="317" r:id="rId33"/>
    <p:sldId id="326" r:id="rId34"/>
    <p:sldId id="327" r:id="rId35"/>
    <p:sldId id="328" r:id="rId36"/>
    <p:sldId id="340" r:id="rId37"/>
    <p:sldId id="339" r:id="rId38"/>
    <p:sldId id="331" r:id="rId39"/>
    <p:sldId id="349" r:id="rId40"/>
    <p:sldId id="350" r:id="rId4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D1D6F5-101E-87E1-6218-5AA61A8250B9}" name="Aka, Hila" initials="AH" userId="S::haka@hks.harvard.edu::bf8cb44a-7957-41fe-99f1-2b927e6d19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4131D-EE03-2A4E-A474-F3DF42071072}" v="28" dt="2024-04-13T16:10:59.1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55"/>
    <p:restoredTop sz="94694"/>
  </p:normalViewPr>
  <p:slideViewPr>
    <p:cSldViewPr>
      <p:cViewPr varScale="1">
        <p:scale>
          <a:sx n="119" d="100"/>
          <a:sy n="119" d="100"/>
        </p:scale>
        <p:origin x="224" y="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9" d="100"/>
          <a:sy n="129" d="100"/>
        </p:scale>
        <p:origin x="14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5E2504-7671-4AF1-B647-DD3B82E99F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7F4A6-A195-9283-1917-BE04780E60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2C1CC-BAAF-4145-ADBC-45DB58E02E51}" type="datetimeFigureOut">
              <a:rPr lang="en-US" smtClean="0"/>
              <a:t>4/14/24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1C9B4-5663-0F78-C2AD-E65E3842D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D6B0E-30F0-ADBC-9D43-876E97E43E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ADF3-C5B5-BB40-B712-B65A8C4D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10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8695D-ED8A-6043-ABB7-5F5AB106D15F}" type="datetimeFigureOut">
              <a:rPr lang="en-US" smtClean="0"/>
              <a:t>4/14/24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F17BF-3489-5A43-BC1F-9C744EC1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7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7BF-3489-5A43-BC1F-9C744EC1D0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86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7BF-3489-5A43-BC1F-9C744EC1D0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8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7BF-3489-5A43-BC1F-9C744EC1D0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60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7BF-3489-5A43-BC1F-9C744EC1D0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6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7BF-3489-5A43-BC1F-9C744EC1D0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7BF-3489-5A43-BC1F-9C744EC1D0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26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7BF-3489-5A43-BC1F-9C744EC1D0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2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7BF-3489-5A43-BC1F-9C744EC1D0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7BF-3489-5A43-BC1F-9C744EC1D0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49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7BF-3489-5A43-BC1F-9C744EC1D0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7BF-3489-5A43-BC1F-9C744EC1D0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7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7BF-3489-5A43-BC1F-9C744EC1D0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8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8198" y="6463728"/>
            <a:ext cx="2509921" cy="15600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859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8198" y="6463728"/>
            <a:ext cx="2509921" cy="15600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859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5148198" y="6463728"/>
            <a:ext cx="2509921" cy="15600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14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148198" y="6463728"/>
            <a:ext cx="2509921" cy="15600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56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5148198" y="6463728"/>
            <a:ext cx="2509921" cy="15600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07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2207" y="546193"/>
            <a:ext cx="892683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2063" y="1676402"/>
            <a:ext cx="10560685" cy="3860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68299" y="6463728"/>
            <a:ext cx="820352" cy="31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60510" y="6475449"/>
            <a:ext cx="421890" cy="156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14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578" y="-31182"/>
            <a:ext cx="12502978" cy="4351020"/>
            <a:chOff x="0" y="0"/>
            <a:chExt cx="12192000" cy="435102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43510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43510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2358" y="2144328"/>
            <a:ext cx="10560442" cy="343106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rtl="0">
              <a:lnSpc>
                <a:spcPts val="5180"/>
              </a:lnSpc>
              <a:spcBef>
                <a:spcPts val="755"/>
              </a:spcBef>
            </a:pPr>
            <a:r>
              <a:rPr lang="en-US" sz="4800" b="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Europe’s New Tech Platform Regulations Open the Door to Competition?</a:t>
            </a:r>
            <a:br>
              <a:rPr lang="en-US" sz="4800" b="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800" b="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56139B-72B6-B22D-1F58-D69FDBF105F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 dirty="0"/>
              <a:t>04/15/2024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42CBD-E9B6-3AC6-DD62-D4F81B12B490}"/>
              </a:ext>
            </a:extLst>
          </p:cNvPr>
          <p:cNvSpPr txBox="1"/>
          <p:nvPr/>
        </p:nvSpPr>
        <p:spPr>
          <a:xfrm>
            <a:off x="634629" y="4542234"/>
            <a:ext cx="8582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 Kimmelman</a:t>
            </a:r>
          </a:p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Hila Aka</a:t>
            </a:r>
            <a:endParaRPr lang="en-US" sz="1400" kern="100" dirty="0">
              <a:solidFill>
                <a:srgbClr val="0F476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27A6099-31DF-36E0-7189-E0FFA762F5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93639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Uninstallation Easily </a:t>
            </a:r>
            <a: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Switchable Defaults, Choice Screens</a:t>
            </a:r>
            <a:b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third-party, cross-service, auto log-in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76F44BA-B06E-EDF5-4DF8-CBA03173E16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7B7B-B39F-AF6B-7A6D-BD85527F1109}"/>
              </a:ext>
            </a:extLst>
          </p:cNvPr>
          <p:cNvSpPr txBox="1"/>
          <p:nvPr/>
        </p:nvSpPr>
        <p:spPr>
          <a:xfrm>
            <a:off x="668299" y="1613972"/>
            <a:ext cx="3294101" cy="592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Google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Change d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efault browser and search engine in the setup and in settings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OS and Chrome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Developers can apply to be shown on the choice screen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Fully randomized choice screen. 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ninstall all pre-installed apps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EABCFA-33C9-3508-C0E0-90ADD043C977}"/>
              </a:ext>
            </a:extLst>
          </p:cNvPr>
          <p:cNvSpPr txBox="1"/>
          <p:nvPr/>
        </p:nvSpPr>
        <p:spPr>
          <a:xfrm>
            <a:off x="4103349" y="1613972"/>
            <a:ext cx="38641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Apple</a:t>
            </a:r>
            <a:endParaRPr lang="en-US" sz="3200" b="1" kern="100" dirty="0">
              <a:solidFill>
                <a:srgbClr val="0F476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Third-party contactless payment app — or an alternative app marketplace — as default</a:t>
            </a:r>
          </a:p>
          <a:p>
            <a:pPr marL="342900" lvl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screen when users first open Safari will prompt EU users to choose a default browser from a list</a:t>
            </a:r>
          </a:p>
          <a:p>
            <a:pPr marL="342900" lvl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Requirements: at least 5,000 annual users across all the EU; available on the App Store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1800" kern="100" spc="-10" dirty="0">
              <a:solidFill>
                <a:srgbClr val="333333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3894D7-9017-F17A-574E-BD6A742D7577}"/>
              </a:ext>
            </a:extLst>
          </p:cNvPr>
          <p:cNvSpPr txBox="1"/>
          <p:nvPr/>
        </p:nvSpPr>
        <p:spPr>
          <a:xfrm>
            <a:off x="8108440" y="1644716"/>
            <a:ext cx="38641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Microsoft</a:t>
            </a:r>
            <a:endParaRPr lang="en-US" sz="3200" b="1" kern="100" dirty="0">
              <a:solidFill>
                <a:srgbClr val="0F476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Enabled third-party web search applications to offer web search services through the search box on the Windows taskbar 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ninstall all pre-installed apps, including the Edge browser and the Bing web search 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D898F99-31D7-259D-D5A3-B0B0509154D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9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93639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Uninstallation Easily </a:t>
            </a:r>
            <a: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Switchable Defaults, Choice Screens</a:t>
            </a:r>
            <a:b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A045650-0AFC-3390-D859-5672678D3F5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7B7B-B39F-AF6B-7A6D-BD85527F1109}"/>
              </a:ext>
            </a:extLst>
          </p:cNvPr>
          <p:cNvSpPr txBox="1"/>
          <p:nvPr/>
        </p:nvSpPr>
        <p:spPr>
          <a:xfrm>
            <a:off x="668299" y="1219200"/>
            <a:ext cx="1093639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F476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Google Choice Screen</a:t>
            </a:r>
            <a:endParaRPr lang="en-US" sz="2000" dirty="0"/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browser choice screen during initial device setup in addition to a search choice screen on Android smartphones and tablets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choice screen on Chrome on non-Android platforms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choice screens are free to participate in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non-Chrome browser or non-Google search engine is already selected, Android will not show a browser/search choice screen.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twelve most popular eligible browsers/general search services in each country according to Google Play installation data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twelve options will be ordered randomly each time</a:t>
            </a:r>
          </a:p>
          <a:p>
            <a:pPr marL="342900" lvl="1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an initial period, the five most popular at the top and the next seven most popular browsers at the bottom.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B41CDDA-4A53-89F2-F3BE-4CDEF0AF9B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9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93639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Uninstallation Easily </a:t>
            </a:r>
            <a: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Switchable Defaults, Choice Screens</a:t>
            </a:r>
            <a:b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2170500-A940-B253-A62E-79BB9AEDE22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 descr="A screenshot of a phone&#10;&#10;Description automatically generated">
            <a:extLst>
              <a:ext uri="{FF2B5EF4-FFF2-40B4-BE49-F238E27FC236}">
                <a16:creationId xmlns:a16="http://schemas.microsoft.com/office/drawing/2014/main" id="{2A7AC1AC-DD9F-8BD0-F501-85085F24E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23" y="1439502"/>
            <a:ext cx="7505719" cy="502225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6C1CF70-0D83-7F46-227C-BDA3A760697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4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93639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0">
                <a:solidFill>
                  <a:srgbClr val="000000"/>
                </a:solidFill>
                <a:latin typeface="Calibri" panose="020F0502020204030204" pitchFamily="34" charset="0"/>
              </a:rPr>
              <a:t>Uninstallation Easily </a:t>
            </a:r>
            <a:r>
              <a:rPr lang="en-US" b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Switchable Defaults, Choice Screens</a:t>
            </a:r>
            <a:br>
              <a:rPr lang="en-US" b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0C1A248-374C-07FD-61DB-85FE1498E10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7B7B-B39F-AF6B-7A6D-BD85527F1109}"/>
              </a:ext>
            </a:extLst>
          </p:cNvPr>
          <p:cNvSpPr txBox="1"/>
          <p:nvPr/>
        </p:nvSpPr>
        <p:spPr>
          <a:xfrm>
            <a:off x="668299" y="1219200"/>
            <a:ext cx="10936394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F476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Apple Choice Screen</a:t>
            </a:r>
            <a:endParaRPr lang="en-US" sz="2000" dirty="0"/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 prompted to choose their default browser and presented with a list of the main web browsers 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time a user in the EU opens Safari on their iPhone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11 of the most downloaded browsers on iOS in that country in the prior year, in addition to Safari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updated once per calendar year.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Announced new default control for users in Settings for navigation apps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F9F2698-C283-35F4-B146-094814D035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11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93639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Uninstallation Easily </a:t>
            </a:r>
            <a: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Switchable Defaults, Choice Screens</a:t>
            </a:r>
            <a:b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Apple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78180A4-F6B5-E8D4-84FD-1880589D9B8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65204" y="6425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D6C92F07-6B52-D607-0D84-8C962860E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60" y="1135721"/>
            <a:ext cx="4572000" cy="5646079"/>
          </a:xfrm>
          <a:prstGeom prst="rect">
            <a:avLst/>
          </a:prstGeom>
        </p:spPr>
      </p:pic>
      <p:pic>
        <p:nvPicPr>
          <p:cNvPr id="6146" name="Picture 2" descr="iOS 17.4 DB1] New default browser pop up available now : r/iOSBeta">
            <a:extLst>
              <a:ext uri="{FF2B5EF4-FFF2-40B4-BE49-F238E27FC236}">
                <a16:creationId xmlns:a16="http://schemas.microsoft.com/office/drawing/2014/main" id="{60FC8C8B-55B9-57CF-0424-D9D16665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83" y="1529556"/>
            <a:ext cx="4912777" cy="53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3118A0C-8422-6878-7886-F95EF40E2F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7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93639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Uninstallation Easily </a:t>
            </a:r>
            <a: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Switchable Defaults, Choice Screens</a:t>
            </a:r>
            <a:b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Microsoft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ED34CB-D44B-F5E8-5C7D-56A014A0BC8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Windows 11 Microsoft Edge Promotion">
            <a:extLst>
              <a:ext uri="{FF2B5EF4-FFF2-40B4-BE49-F238E27FC236}">
                <a16:creationId xmlns:a16="http://schemas.microsoft.com/office/drawing/2014/main" id="{FAC01B6C-3D1E-1EFF-D16F-84E444843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48" y="1676400"/>
            <a:ext cx="8083610" cy="4538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04AFD3B-1C44-F277-86E3-0E35257683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1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366079-5AE3-75F9-11A4-25A7AFF2F4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6092" y="1787525"/>
            <a:ext cx="9434747" cy="4490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7B7B-B39F-AF6B-7A6D-BD85527F1109}"/>
              </a:ext>
            </a:extLst>
          </p:cNvPr>
          <p:cNvSpPr txBox="1"/>
          <p:nvPr/>
        </p:nvSpPr>
        <p:spPr>
          <a:xfrm>
            <a:off x="2315713" y="2438400"/>
            <a:ext cx="8174889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European Commission has started investigating Apple for noncompliance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“… </a:t>
            </a: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Apple's measures, including the design of the web browser choice screen, may be preventing users from truly exercising their choice of services within the Apple ecosystem…” 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Concerned that </a:t>
            </a:r>
            <a:r>
              <a:rPr lang="en-US" sz="2000" b="1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”Not Now” button </a:t>
            </a: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allowing users to delay making a choice might defeat the purpose</a:t>
            </a:r>
          </a:p>
          <a:p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766ECD4F-D897-18E6-9449-798A67D996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93639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Uninstallation Easily </a:t>
            </a:r>
            <a: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Switchable Defaults, Choice Screens</a:t>
            </a:r>
            <a:b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third-party, cross-service, auto log-in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A5B5D0-8F6C-1421-4269-D5972292A13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F8B351-B3AD-7940-B703-3F2CC13AE2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66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 Stores – External Offers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Cannot prevent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business users from informing their users within the app about cheaper options outside the gatekeeper's ecosystem.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271E0F-CBAD-BE2E-564D-39F683930D8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CCED0-6D87-4B12-EA7C-FAE8104895DF}"/>
              </a:ext>
            </a:extLst>
          </p:cNvPr>
          <p:cNvSpPr txBox="1"/>
          <p:nvPr/>
        </p:nvSpPr>
        <p:spPr>
          <a:xfrm>
            <a:off x="668299" y="1787525"/>
            <a:ext cx="5096232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Google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“External Offers program”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Developers can promote and link to external sites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arn users they’re being taken to an external site without Google Play security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F82D25-7278-6D57-CB56-D8FA3574D46E}"/>
              </a:ext>
            </a:extLst>
          </p:cNvPr>
          <p:cNvSpPr txBox="1"/>
          <p:nvPr/>
        </p:nvSpPr>
        <p:spPr>
          <a:xfrm>
            <a:off x="6427470" y="1803507"/>
            <a:ext cx="495397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Apple</a:t>
            </a:r>
            <a:endParaRPr lang="en-US" sz="3200" b="1" kern="100" dirty="0">
              <a:solidFill>
                <a:srgbClr val="0F476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Developers can inform users of promotions, discounts, and deals available outside of their apps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1D1D1F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Inform EU users of the risks associated with using alternatives to the App Store’s secure payment processing</a:t>
            </a:r>
            <a:endParaRPr lang="en-US" sz="2000" kern="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163BD24-FB01-5A2E-0A9D-E5EDFBA559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8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External Purchases – Google Play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Cannot require businesses to use gatekeeper’s own identification, payment, or web browser engine 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EE326E-3276-5A0A-18E0-CE283B1AB39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89821-32D1-1ADD-0F2E-6A04D4AC3929}"/>
              </a:ext>
            </a:extLst>
          </p:cNvPr>
          <p:cNvSpPr txBox="1"/>
          <p:nvPr/>
        </p:nvSpPr>
        <p:spPr>
          <a:xfrm>
            <a:off x="608150" y="1623734"/>
            <a:ext cx="5096233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 DMA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Developers cannot communicate offers within the app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Developers can communicate offers through other channels, such as email and texts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 purchases made from links promoted in the app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B17FBA-96A7-DEA6-E085-443A4C6C7B08}"/>
              </a:ext>
            </a:extLst>
          </p:cNvPr>
          <p:cNvSpPr txBox="1"/>
          <p:nvPr/>
        </p:nvSpPr>
        <p:spPr>
          <a:xfrm>
            <a:off x="5998822" y="1587829"/>
            <a:ext cx="576169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After</a:t>
            </a: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DMA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Developers 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up for the new fee model  </a:t>
            </a:r>
            <a:r>
              <a:rPr lang="en-US" sz="2000" b="1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Offers Program 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“purchases that are </a:t>
            </a:r>
            <a:r>
              <a:rPr lang="en-US" sz="2000" b="1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associated with a Google Play app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that </a:t>
            </a:r>
            <a:r>
              <a:rPr lang="en-US" sz="2000" b="1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concluded outside the app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342900" indent="-342900" algn="l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acquisition fee: 5% for auto-renewing subscriptions and 10% for in-app digital features, ends after 2 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years</a:t>
            </a:r>
          </a:p>
          <a:p>
            <a:pPr marL="342900" indent="-342900" algn="l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Ongoing services fee: 7% for auto-renewing subscriptions and 17% for in-app digital features, can end after 2 years with user consent, will terminate Google Play security services</a:t>
            </a: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F899DC6-4B5E-7DEF-F337-2481F170D4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1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Alternative Payment Processing Purchases – 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Google Play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Cannot require businesses to use gatekeeper’s own identification, payment, or web browser engine 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4768E8-4062-D0E4-F702-81E4296D681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89821-32D1-1ADD-0F2E-6A04D4AC3929}"/>
              </a:ext>
            </a:extLst>
          </p:cNvPr>
          <p:cNvSpPr txBox="1"/>
          <p:nvPr/>
        </p:nvSpPr>
        <p:spPr>
          <a:xfrm>
            <a:off x="705328" y="2278435"/>
            <a:ext cx="5096233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 DMA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lternative payment processi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ng only available for non-gaming apps under </a:t>
            </a:r>
            <a:r>
              <a:rPr lang="en-US" sz="2000" b="1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User Choice Billing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Service fee minus 4% for alternative payment transactions</a:t>
            </a: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B17FBA-96A7-DEA6-E085-443A4C6C7B08}"/>
              </a:ext>
            </a:extLst>
          </p:cNvPr>
          <p:cNvSpPr txBox="1"/>
          <p:nvPr/>
        </p:nvSpPr>
        <p:spPr>
          <a:xfrm>
            <a:off x="6096000" y="2242530"/>
            <a:ext cx="5761695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After</a:t>
            </a: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DMA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User Billing Choice is expanded to include gaming apps.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CA77EF-6D91-0EE6-2E7F-697F04E093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0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the Digital Markets Act (DMA)? </a:t>
            </a:r>
            <a:endParaRPr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F5C01E-92A9-9D87-BF3D-B1B1FB735E1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55783-41D5-0C90-6A8E-A0A47CBCD406}"/>
              </a:ext>
            </a:extLst>
          </p:cNvPr>
          <p:cNvSpPr txBox="1"/>
          <p:nvPr/>
        </p:nvSpPr>
        <p:spPr>
          <a:xfrm>
            <a:off x="668299" y="1856831"/>
            <a:ext cx="475328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Digital Markets 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Promote promote contestability and fairness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Six designated online gatekeepers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Compliance by March 6,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E1A5A-5A9E-5732-F4F6-6099FB6697EE}"/>
              </a:ext>
            </a:extLst>
          </p:cNvPr>
          <p:cNvSpPr txBox="1"/>
          <p:nvPr/>
        </p:nvSpPr>
        <p:spPr>
          <a:xfrm>
            <a:off x="1014094" y="4806545"/>
            <a:ext cx="3379153" cy="8034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>
            <a:defPPr>
              <a:defRPr kern="0"/>
            </a:defPPr>
            <a:lvl2pPr lvl="1">
              <a:spcBef>
                <a:spcPts val="35"/>
              </a:spcBef>
              <a:buFont typeface="Arial"/>
              <a:buChar char="•"/>
              <a:defRPr sz="2800">
                <a:latin typeface="Calibri"/>
                <a:cs typeface="Calibri"/>
              </a:defRPr>
            </a:lvl2pPr>
          </a:lstStyle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DMA is a complementary tool to antitrust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63F13-A06F-D4AA-B863-AE6F5F562342}"/>
              </a:ext>
            </a:extLst>
          </p:cNvPr>
          <p:cNvSpPr txBox="1"/>
          <p:nvPr/>
        </p:nvSpPr>
        <p:spPr>
          <a:xfrm>
            <a:off x="6170769" y="1629850"/>
            <a:ext cx="5584092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</a:rPr>
              <a:t>“Core platform service”: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online intermediation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online search engines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online social networking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video-sharing platform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interpersonal communications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operating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web browsers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virtual assistants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cloud computing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online advertising services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79D376B-1B02-57FF-AAD3-6033B8030F7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Alternative App Marketplaces – Google Play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Allow third- party apps and app stores to be installed on their operating systems.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F6D3F3-7FCE-2B26-158F-A095251FFCF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89821-32D1-1ADD-0F2E-6A04D4AC3929}"/>
              </a:ext>
            </a:extLst>
          </p:cNvPr>
          <p:cNvSpPr txBox="1"/>
          <p:nvPr/>
        </p:nvSpPr>
        <p:spPr>
          <a:xfrm>
            <a:off x="625666" y="1588442"/>
            <a:ext cx="5096233" cy="285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 DMA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Google Play already complied because it allows users to sideload third-party apps and app stores onto their device.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63A8C11-F10E-F623-AF90-694CB144BF6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52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External or Alternative Payment Processing Purchases – Apple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Cannot require businesses to use gatekeeper’s own identification, payment, or web browser engine 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C975C-1058-B0BB-B758-8254F325C55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89821-32D1-1ADD-0F2E-6A04D4AC3929}"/>
              </a:ext>
            </a:extLst>
          </p:cNvPr>
          <p:cNvSpPr txBox="1"/>
          <p:nvPr/>
        </p:nvSpPr>
        <p:spPr>
          <a:xfrm>
            <a:off x="705513" y="2010694"/>
            <a:ext cx="5096233" cy="500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 DMA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Developers cannot communicate offers within the app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Developers can communicate offers through other channels, such as email and texts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 purchases made from links promoted in the app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 alternative payment processi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ng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 fee for non-digital transactions</a:t>
            </a:r>
          </a:p>
          <a:p>
            <a:pPr marR="0">
              <a:spcBef>
                <a:spcPts val="800"/>
              </a:spcBef>
              <a:spcAft>
                <a:spcPts val="400"/>
              </a:spcAft>
            </a:pP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B17FBA-96A7-DEA6-E085-443A4C6C7B08}"/>
              </a:ext>
            </a:extLst>
          </p:cNvPr>
          <p:cNvSpPr txBox="1"/>
          <p:nvPr/>
        </p:nvSpPr>
        <p:spPr>
          <a:xfrm>
            <a:off x="6096185" y="1974789"/>
            <a:ext cx="57616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After</a:t>
            </a: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DMA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Developers 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up for </a:t>
            </a:r>
            <a:r>
              <a:rPr lang="en-US" sz="2000" b="1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Business Terms 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able to offer external or alternative payment processing transactions</a:t>
            </a:r>
            <a:endParaRPr lang="en-US" sz="2000" b="1" kern="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commission on transactions for iOS apps on AppStore </a:t>
            </a:r>
          </a:p>
          <a:p>
            <a:pPr marL="342900" lvl="1" indent="-342900" algn="l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1D1D1F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Core Technology Fee - €0.50 for each first annual install per year over a 1 million threshold</a:t>
            </a:r>
          </a:p>
          <a:p>
            <a:pPr marL="342900" lvl="2" indent="-342900" algn="l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1D1D1F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Includes </a:t>
            </a:r>
            <a:r>
              <a:rPr lang="en-US" sz="2000" dirty="0">
                <a:solidFill>
                  <a:srgbClr val="1D1D1F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installs from alternative app stores</a:t>
            </a:r>
            <a:endParaRPr lang="en-US" sz="2000" dirty="0">
              <a:solidFill>
                <a:srgbClr val="1D1D1F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342900" lvl="3" indent="-342900" algn="l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1D1D1F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Applies to free apps and apps offering non-digital transactions</a:t>
            </a:r>
            <a:endParaRPr lang="en-US" sz="2000" dirty="0">
              <a:solidFill>
                <a:srgbClr val="1D1D1F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289D086-0A0A-67B3-D02B-2C1BDC6593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8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Alternative App Marketplaces – Apple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Allow third- party apps and app stores to be installed on their operating systems.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97A4D2-C659-779C-2150-2EEAA5D920B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89821-32D1-1ADD-0F2E-6A04D4AC3929}"/>
              </a:ext>
            </a:extLst>
          </p:cNvPr>
          <p:cNvSpPr txBox="1"/>
          <p:nvPr/>
        </p:nvSpPr>
        <p:spPr>
          <a:xfrm>
            <a:off x="578024" y="1618248"/>
            <a:ext cx="5096233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 DMA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 way to </a:t>
            </a:r>
            <a:r>
              <a:rPr lang="en-US" sz="2000" dirty="0">
                <a:solidFill>
                  <a:srgbClr val="1D1D1F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distribute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iOS apps from alternative marketplaces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 fee for non-digital transactions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B17FBA-96A7-DEA6-E085-443A4C6C7B08}"/>
              </a:ext>
            </a:extLst>
          </p:cNvPr>
          <p:cNvSpPr txBox="1"/>
          <p:nvPr/>
        </p:nvSpPr>
        <p:spPr>
          <a:xfrm>
            <a:off x="5968696" y="1582343"/>
            <a:ext cx="57616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After</a:t>
            </a: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DMA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Developers 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up for </a:t>
            </a:r>
            <a:r>
              <a:rPr lang="en-US" sz="2000" b="1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Business Terms 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able to </a:t>
            </a:r>
            <a:r>
              <a:rPr lang="en-US" sz="2000" dirty="0">
                <a:solidFill>
                  <a:srgbClr val="1D1D1F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distribute their iOS apps from alternative app marketplaces</a:t>
            </a:r>
          </a:p>
          <a:p>
            <a:pPr marL="342900" lvl="1" indent="-342900" algn="l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1D1D1F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All iOS apps distributed from the App Store and/or an alternative app marketplace will pay Core Technology Fee - €0.50 for each first annual install per year over a 1 million threshold</a:t>
            </a:r>
          </a:p>
          <a:p>
            <a:pPr marL="342900" lvl="3" indent="-342900" algn="l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1D1D1F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Applies to free apps and apps offering non-digital transactions</a:t>
            </a:r>
            <a:endParaRPr lang="en-US" sz="2000" dirty="0">
              <a:solidFill>
                <a:srgbClr val="1D1D1F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342900" lvl="1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sz="2000" kern="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7E0153B-9E0D-333F-9A18-38E3A7CCE3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83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Apple App Store - </a:t>
            </a:r>
            <a:r>
              <a:rPr lang="en-US" sz="3600" b="1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Business Terms 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8D1687-3F67-E8E1-761C-5EEA513B466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89821-32D1-1ADD-0F2E-6A04D4AC3929}"/>
              </a:ext>
            </a:extLst>
          </p:cNvPr>
          <p:cNvSpPr txBox="1"/>
          <p:nvPr/>
        </p:nvSpPr>
        <p:spPr>
          <a:xfrm>
            <a:off x="578024" y="1618248"/>
            <a:ext cx="5096233" cy="297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4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If developers accept the new business terms, they can go back to the old fee structure only once.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Strong incentive</a:t>
            </a:r>
            <a:r>
              <a:rPr lang="en-US" sz="24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to not accept the new business terms</a:t>
            </a:r>
            <a:endParaRPr lang="en-US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9568BBD-3760-D612-C488-3FAE1107B6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79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93639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App Store Fees – After DMA</a:t>
            </a:r>
            <a:b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242E54-C55E-4874-C71C-132C06C12FF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65204" y="6425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" name="Picture 11" descr="Screens screenshot of a black screen&#10;&#10;Description automatically generated">
            <a:extLst>
              <a:ext uri="{FF2B5EF4-FFF2-40B4-BE49-F238E27FC236}">
                <a16:creationId xmlns:a16="http://schemas.microsoft.com/office/drawing/2014/main" id="{365D9F82-FA91-7FAC-7415-ACF05A0A2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/>
          <a:stretch/>
        </p:blipFill>
        <p:spPr>
          <a:xfrm>
            <a:off x="6116312" y="591238"/>
            <a:ext cx="6279724" cy="61607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E4E7604-6E41-586C-9717-64CB30CFEEE7}"/>
              </a:ext>
            </a:extLst>
          </p:cNvPr>
          <p:cNvGrpSpPr/>
          <p:nvPr/>
        </p:nvGrpSpPr>
        <p:grpSpPr>
          <a:xfrm>
            <a:off x="-252995" y="577444"/>
            <a:ext cx="6328685" cy="6160780"/>
            <a:chOff x="-252995" y="577444"/>
            <a:chExt cx="6328685" cy="6160780"/>
          </a:xfrm>
        </p:grpSpPr>
        <p:pic>
          <p:nvPicPr>
            <p:cNvPr id="18" name="Picture 17" descr="Screens screenshot of a black screen&#10;&#10;Description automatically generated">
              <a:extLst>
                <a:ext uri="{FF2B5EF4-FFF2-40B4-BE49-F238E27FC236}">
                  <a16:creationId xmlns:a16="http://schemas.microsoft.com/office/drawing/2014/main" id="{9D8A4218-92F7-952A-2CC2-756EC33F9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1"/>
            <a:stretch/>
          </p:blipFill>
          <p:spPr>
            <a:xfrm>
              <a:off x="-252995" y="577444"/>
              <a:ext cx="6172200" cy="6160780"/>
            </a:xfrm>
            <a:prstGeom prst="rect">
              <a:avLst/>
            </a:prstGeom>
          </p:spPr>
        </p:pic>
        <p:pic>
          <p:nvPicPr>
            <p:cNvPr id="20" name="Picture 19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C8653228-3843-FBB0-2FA1-9C930EF5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929" y="3186732"/>
              <a:ext cx="4000672" cy="1098869"/>
            </a:xfrm>
            <a:prstGeom prst="rect">
              <a:avLst/>
            </a:prstGeom>
          </p:spPr>
        </p:pic>
        <p:pic>
          <p:nvPicPr>
            <p:cNvPr id="22" name="Picture 21" descr="A screenshot of a phone&#10;&#10;Description automatically generated">
              <a:extLst>
                <a:ext uri="{FF2B5EF4-FFF2-40B4-BE49-F238E27FC236}">
                  <a16:creationId xmlns:a16="http://schemas.microsoft.com/office/drawing/2014/main" id="{D3628879-A353-D7AD-40B3-9E9411EAD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438" y="1666915"/>
              <a:ext cx="2291252" cy="3640086"/>
            </a:xfrm>
            <a:prstGeom prst="rect">
              <a:avLst/>
            </a:prstGeom>
          </p:spPr>
        </p:pic>
        <p:pic>
          <p:nvPicPr>
            <p:cNvPr id="23" name="Picture 22" descr="A screenshot of a phone&#10;&#10;Description automatically generated">
              <a:extLst>
                <a:ext uri="{FF2B5EF4-FFF2-40B4-BE49-F238E27FC236}">
                  <a16:creationId xmlns:a16="http://schemas.microsoft.com/office/drawing/2014/main" id="{690B9A7A-2BC6-1012-EB60-1DB6CB0CC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00"/>
            <a:stretch/>
          </p:blipFill>
          <p:spPr>
            <a:xfrm>
              <a:off x="3783773" y="4194070"/>
              <a:ext cx="2291252" cy="2541216"/>
            </a:xfrm>
            <a:prstGeom prst="rect">
              <a:avLst/>
            </a:prstGeom>
          </p:spPr>
        </p:pic>
        <p:pic>
          <p:nvPicPr>
            <p:cNvPr id="24" name="Picture 23" descr="A screenshot of a phone&#10;&#10;Description automatically generated">
              <a:extLst>
                <a:ext uri="{FF2B5EF4-FFF2-40B4-BE49-F238E27FC236}">
                  <a16:creationId xmlns:a16="http://schemas.microsoft.com/office/drawing/2014/main" id="{AF5644D1-28A2-0431-3055-C340B4F26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00"/>
            <a:stretch/>
          </p:blipFill>
          <p:spPr>
            <a:xfrm>
              <a:off x="3783773" y="579586"/>
              <a:ext cx="2291252" cy="1420442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26E3703-201A-666D-54C4-DC4689EFE1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5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Anti-steering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Cannot prevent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business users from informing their users within the app about cheaper options outside the gatekeeper's ecosystem.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E2614A6-87A9-8534-5391-9B181038D59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366079-5AE3-75F9-11A4-25A7AFF2F4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6092" y="1787525"/>
            <a:ext cx="9434747" cy="4490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7B7B-B39F-AF6B-7A6D-BD85527F1109}"/>
              </a:ext>
            </a:extLst>
          </p:cNvPr>
          <p:cNvSpPr txBox="1"/>
          <p:nvPr/>
        </p:nvSpPr>
        <p:spPr>
          <a:xfrm>
            <a:off x="2315713" y="2438400"/>
            <a:ext cx="8174889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European Commission has started investigating Google and Apple for noncompliance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“… may not be fully compliant as they impose various </a:t>
            </a:r>
            <a:r>
              <a:rPr lang="en-US" sz="20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restrictions and limitations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These constrain, among other things, developers' ability to freely communicate and promote offers and directly conclude contracts, including by </a:t>
            </a:r>
            <a:r>
              <a:rPr lang="en-US" sz="20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imposing various charge</a:t>
            </a:r>
            <a:r>
              <a:rPr lang="en-US" sz="2000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.”</a:t>
            </a:r>
          </a:p>
          <a:p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1392D45-1B06-33B9-B4E3-22D551422D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56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5FE9E69D-1A1C-3C5C-990B-6C77AE0D51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93639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US" sz="36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</a:t>
            </a:r>
            <a:r>
              <a:rPr lang="en-US" sz="3600" b="1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rdles to Launching an Alternative App Store</a:t>
            </a:r>
            <a:b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518A21-3A80-6099-B0A7-AA204D0A769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08D8D-0173-1230-6836-2292BF7325DD}"/>
              </a:ext>
            </a:extLst>
          </p:cNvPr>
          <p:cNvSpPr txBox="1"/>
          <p:nvPr/>
        </p:nvSpPr>
        <p:spPr>
          <a:xfrm>
            <a:off x="668299" y="1841343"/>
            <a:ext cx="89921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Potential Alternative App Stores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b="1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Epic Games Store 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b="1" kern="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MacPaw’s</a:t>
            </a:r>
            <a:r>
              <a:rPr lang="en-US" sz="2000" b="1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Setapp</a:t>
            </a:r>
            <a:r>
              <a:rPr lang="en-US" sz="2000" b="1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b="1" kern="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AltStore</a:t>
            </a:r>
            <a:r>
              <a:rPr lang="en-US" sz="2000" b="1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More likely to launch soon</a:t>
            </a:r>
          </a:p>
          <a:p>
            <a:pPr marL="0" marR="0">
              <a:spcBef>
                <a:spcPts val="800"/>
              </a:spcBef>
              <a:spcAft>
                <a:spcPts val="400"/>
              </a:spcAft>
            </a:pPr>
            <a:endParaRPr lang="en-US" sz="3200" b="1" kern="100" dirty="0">
              <a:solidFill>
                <a:srgbClr val="0F476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9CCC370-9D71-B212-05C5-F6AB4C96425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09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5DBF50-11D3-C99E-55C4-B2074943DF58}"/>
              </a:ext>
            </a:extLst>
          </p:cNvPr>
          <p:cNvSpPr txBox="1"/>
          <p:nvPr/>
        </p:nvSpPr>
        <p:spPr>
          <a:xfrm>
            <a:off x="722206" y="1458891"/>
            <a:ext cx="7583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Too Costly</a:t>
            </a:r>
            <a:endParaRPr lang="en-US" sz="3200" b="1" kern="100" dirty="0">
              <a:solidFill>
                <a:srgbClr val="0F476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Technology Fee (CTF) </a:t>
            </a:r>
            <a:r>
              <a:rPr lang="en-US" sz="2000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€0.50</a:t>
            </a:r>
          </a:p>
          <a:p>
            <a:pPr lvl="1">
              <a:spcBef>
                <a:spcPts val="800"/>
              </a:spcBef>
              <a:spcAft>
                <a:spcPts val="400"/>
              </a:spcAft>
            </a:pPr>
            <a:r>
              <a:rPr lang="en-US" sz="2000" dirty="0">
                <a:solidFill>
                  <a:srgbClr val="191919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App developers pay CTF </a:t>
            </a:r>
            <a:r>
              <a:rPr lang="en-US" sz="2000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 each additional install</a:t>
            </a:r>
            <a:r>
              <a:rPr lang="en-US" sz="2000" dirty="0">
                <a:solidFill>
                  <a:srgbClr val="191919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 1M annual installations</a:t>
            </a:r>
          </a:p>
          <a:p>
            <a:pPr lvl="8">
              <a:spcBef>
                <a:spcPts val="800"/>
              </a:spcBef>
              <a:spcAft>
                <a:spcPts val="400"/>
              </a:spcAft>
            </a:pPr>
            <a:r>
              <a:rPr lang="en-US" sz="2000" b="1" dirty="0">
                <a:solidFill>
                  <a:srgbClr val="191919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Third-party app store developers pay CTF for every installation of their app store</a:t>
            </a:r>
          </a:p>
          <a:p>
            <a:pPr lvl="8">
              <a:spcBef>
                <a:spcPts val="800"/>
              </a:spcBef>
              <a:spcAft>
                <a:spcPts val="400"/>
              </a:spcAft>
            </a:pPr>
            <a:r>
              <a:rPr lang="en-US" sz="2000" b="1" dirty="0">
                <a:solidFill>
                  <a:srgbClr val="191919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2000" dirty="0">
              <a:solidFill>
                <a:srgbClr val="191919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C625CA38-7826-210F-AB13-6DFD382B44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93639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US" sz="36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</a:t>
            </a:r>
            <a:r>
              <a:rPr lang="en-US" sz="3600" b="1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rdles to Launching an Alternative App Store</a:t>
            </a:r>
            <a:b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5AA39-00B9-4BB3-7233-AE0A0B1E542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5C8251F-E750-D672-B60C-9F937D77E7C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50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5DBF50-11D3-C99E-55C4-B2074943DF58}"/>
              </a:ext>
            </a:extLst>
          </p:cNvPr>
          <p:cNvSpPr txBox="1"/>
          <p:nvPr/>
        </p:nvSpPr>
        <p:spPr>
          <a:xfrm>
            <a:off x="668299" y="1474901"/>
            <a:ext cx="44798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Too Many Roadblocks </a:t>
            </a:r>
            <a:endParaRPr lang="en-US" sz="3200" b="1" kern="100" dirty="0">
              <a:solidFill>
                <a:srgbClr val="0F476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800"/>
              </a:spcBef>
              <a:spcAft>
                <a:spcPts val="400"/>
              </a:spcAft>
            </a:pPr>
            <a:endParaRPr lang="en-US" sz="2000" kern="1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Multiple steps when installing the app marketplace – acts as a deterrent</a:t>
            </a:r>
          </a:p>
          <a:p>
            <a:pPr marL="0" marR="0">
              <a:spcBef>
                <a:spcPts val="800"/>
              </a:spcBef>
              <a:spcAft>
                <a:spcPts val="400"/>
              </a:spcAft>
            </a:pPr>
            <a:endParaRPr lang="en-US" sz="2000" kern="1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Every marketplace has its own policies when it comes to security, refunds, and policies</a:t>
            </a:r>
          </a:p>
          <a:p>
            <a:pPr marL="0" marR="0">
              <a:spcBef>
                <a:spcPts val="800"/>
              </a:spcBef>
              <a:spcAft>
                <a:spcPts val="400"/>
              </a:spcAft>
            </a:pPr>
            <a:endParaRPr lang="en-US" sz="2000" dirty="0">
              <a:solidFill>
                <a:srgbClr val="191919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F0A1D68-79ED-C070-55A2-50540D9856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US" sz="36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</a:t>
            </a:r>
            <a:r>
              <a:rPr lang="en-US" sz="3600" b="1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rdles to Launching an Alternative App Store</a:t>
            </a:r>
            <a:b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E4894-4B4C-DA67-F412-31DF2756481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pic>
        <p:nvPicPr>
          <p:cNvPr id="10242" name="Picture 2" descr="Apple wants to make it very, very clear that installing a third-party marketplace is going to be a hassle.">
            <a:extLst>
              <a:ext uri="{FF2B5EF4-FFF2-40B4-BE49-F238E27FC236}">
                <a16:creationId xmlns:a16="http://schemas.microsoft.com/office/drawing/2014/main" id="{C5FB9249-4598-4E78-ECE1-A8BA7F67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49" y="1405317"/>
            <a:ext cx="684445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5A12FC6-7749-C038-8A73-D27D28C3E4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24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366079-5AE3-75F9-11A4-25A7AFF2F4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6092" y="1787525"/>
            <a:ext cx="9434747" cy="4490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7B7B-B39F-AF6B-7A6D-BD85527F1109}"/>
              </a:ext>
            </a:extLst>
          </p:cNvPr>
          <p:cNvSpPr txBox="1"/>
          <p:nvPr/>
        </p:nvSpPr>
        <p:spPr>
          <a:xfrm>
            <a:off x="2315713" y="2438400"/>
            <a:ext cx="8174889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European Commission has started investigating Apple for noncompliance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“Apple's </a:t>
            </a:r>
            <a:r>
              <a:rPr lang="en-US" sz="2000" b="1" u="sng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fee structure </a:t>
            </a: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other terms and conditions for alternative app stores and distribution of apps from the web (sideloading) may be </a:t>
            </a:r>
            <a:r>
              <a:rPr lang="en-US" sz="2000" b="1" u="sng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defeating the purpose of its obligations</a:t>
            </a: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…”</a:t>
            </a:r>
          </a:p>
          <a:p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5FE9E69D-1A1C-3C5C-990B-6C77AE0D51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936394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“Sideloading”  and app stores</a:t>
            </a:r>
            <a:b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Allow third- party apps and app stores to be installed on their operating systems.</a:t>
            </a:r>
            <a:b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40AFD4-82F9-7C09-2FCA-D8B8D651FD0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5657C39-F300-79CA-9C0F-9C4E6FC7A7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DMA Obligations – Overview </a:t>
            </a:r>
            <a:endParaRPr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9D8142-441F-CBB8-7B55-5078002315B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55783-41D5-0C90-6A8E-A0A47CBCD406}"/>
              </a:ext>
            </a:extLst>
          </p:cNvPr>
          <p:cNvSpPr txBox="1"/>
          <p:nvPr/>
        </p:nvSpPr>
        <p:spPr>
          <a:xfrm>
            <a:off x="722207" y="1345157"/>
            <a:ext cx="10803965" cy="512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Behavioral Obligations</a:t>
            </a:r>
            <a:endParaRPr lang="en-US" sz="2500" b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Focused on Core European Commission (EC) objectives: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Reduce advantages of big data and lower entry barriers 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Facilitate switching and multihoming 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Platform or device neutrality 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Prevent lock-in effects 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Promote contestability and fairness to business users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Prohibit “leveraging” such as </a:t>
            </a:r>
            <a:r>
              <a:rPr kumimoji="0" lang="en-US" sz="2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tying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457200" lvl="8" algn="l" rtl="0">
              <a:lnSpc>
                <a:spcPct val="90000"/>
              </a:lnSpc>
              <a:spcBef>
                <a:spcPts val="5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(ex: Google requires Android manufacturers that preinstall the Play store also preinstall Google Search and Chrome),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sideloading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(not allowing third-party application stores or software to run on an operating system), or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limits on gatekeeper ID or payment services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2A86E18-7965-E59F-33D4-E74D4ECE7D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39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93639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portability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Users can port their data to other platforms free of charge </a:t>
            </a:r>
            <a:endParaRPr lang="en-US" sz="2000" b="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50E8AB-BB5D-938D-C012-D95F8439137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A94A56-B340-7CEE-473F-FB3128425C4F}"/>
              </a:ext>
            </a:extLst>
          </p:cNvPr>
          <p:cNvSpPr txBox="1"/>
          <p:nvPr/>
        </p:nvSpPr>
        <p:spPr>
          <a:xfrm>
            <a:off x="456607" y="1811279"/>
            <a:ext cx="3294101" cy="408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Apple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Easier ways to transfer data from an iPhone to a non-Apple phone by fall 2025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Retrieve new data about their usage of the App Store and export it to an authorized third-party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71AC14-67C5-2C20-EE01-33D04EAD6F25}"/>
              </a:ext>
            </a:extLst>
          </p:cNvPr>
          <p:cNvSpPr txBox="1"/>
          <p:nvPr/>
        </p:nvSpPr>
        <p:spPr>
          <a:xfrm>
            <a:off x="3891657" y="1811279"/>
            <a:ext cx="38641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</a:t>
            </a:r>
            <a:endParaRPr lang="en-US" sz="3200" b="1" kern="100" dirty="0">
              <a:solidFill>
                <a:srgbClr val="0F476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Download Your Information (DYI): receive their information in JSON format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Transfer Your Information (TYI): transfer their Facebook photos and videos directly to, among others,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BackBlaze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Dropbox,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Koofr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and Google Photos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Regular and automatic recurring transfers for both DYI and TYI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9A2CDF-8513-5661-FE2F-67E1238D9BE2}"/>
              </a:ext>
            </a:extLst>
          </p:cNvPr>
          <p:cNvSpPr txBox="1"/>
          <p:nvPr/>
        </p:nvSpPr>
        <p:spPr>
          <a:xfrm>
            <a:off x="8017910" y="1811279"/>
            <a:ext cx="38641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Microsoft</a:t>
            </a:r>
            <a:endParaRPr lang="en-US" sz="3200" b="1" kern="100" dirty="0">
              <a:solidFill>
                <a:srgbClr val="0F476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New APIs for third-party developers: 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data users have provided on the LinkedIn platform or generated while using LinkedIn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data provided or generated by LinkedIn members through their engagement with Pages, subject to those members’ consent.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4ACA4E-96A3-5C2A-1511-3181F81BEA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nteroperability for messaging services</a:t>
            </a:r>
            <a:b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the basic functionalities interoperable with rival services upon request and free of charge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DE3E312-65FA-C97E-7704-1F65F9E310B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5EB86-00F7-5FF9-E5CB-7DEE7B65BF93}"/>
              </a:ext>
            </a:extLst>
          </p:cNvPr>
          <p:cNvSpPr txBox="1"/>
          <p:nvPr/>
        </p:nvSpPr>
        <p:spPr>
          <a:xfrm>
            <a:off x="456607" y="1811279"/>
            <a:ext cx="3294101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Apple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Interoperability request form 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Developers request compatibility with iPhone and iOS hardware and software features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1C065-22FF-DF1C-D8A6-D6A6D5512E59}"/>
              </a:ext>
            </a:extLst>
          </p:cNvPr>
          <p:cNvSpPr txBox="1"/>
          <p:nvPr/>
        </p:nvSpPr>
        <p:spPr>
          <a:xfrm>
            <a:off x="3891657" y="1811279"/>
            <a:ext cx="38641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</a:t>
            </a:r>
            <a:endParaRPr lang="en-US" sz="3200" b="1" kern="100" dirty="0">
              <a:solidFill>
                <a:srgbClr val="0F476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Third-party services can use alternative encryption protocols to the tried and tested open-source Signal protocol</a:t>
            </a:r>
          </a:p>
          <a:p>
            <a:pPr marL="342900" lvl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Third-party services connect to Meta’s servers directly or use their own proxy server to connect to Meta’s if they prefer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 granted an extension of 6 months to comply with the interoperability obligation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screenshot of the third-party chats management screen in the WhatsApp beta.">
            <a:extLst>
              <a:ext uri="{FF2B5EF4-FFF2-40B4-BE49-F238E27FC236}">
                <a16:creationId xmlns:a16="http://schemas.microsoft.com/office/drawing/2014/main" id="{E0057E33-0986-C35E-2DA2-4870128DF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087" y="2133600"/>
            <a:ext cx="3747643" cy="3519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FC0A75F-D600-A9CF-24AB-50F0D358FE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88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Non-discriminatory ranking</a:t>
            </a:r>
            <a:b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Treating their first-party services and products more favorably in ranking compared to similar third-party services.</a:t>
            </a:r>
            <a:b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4530BDF-1705-98F2-CDB5-FB78CD007DA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68FF0-E7BB-E0F3-E66F-056C67ADF4C9}"/>
              </a:ext>
            </a:extLst>
          </p:cNvPr>
          <p:cNvSpPr txBox="1"/>
          <p:nvPr/>
        </p:nvSpPr>
        <p:spPr>
          <a:xfrm>
            <a:off x="668299" y="1787525"/>
            <a:ext cx="329410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Google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reserved links to separate Google services in search results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spc="-1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Allow comparison shopping sites ( CSSs ) to place product ads that lead to CSSs’ sites ( CSS ads ) alongside existing product ads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spc="-10" dirty="0">
                <a:solidFill>
                  <a:srgbClr val="333333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Ended f</a:t>
            </a:r>
            <a:r>
              <a:rPr lang="en-US" sz="2000" kern="100" spc="-1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lights unit on the search results page. 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67E79-D70D-460B-5AB4-1E33CE390F4D}"/>
              </a:ext>
            </a:extLst>
          </p:cNvPr>
          <p:cNvSpPr txBox="1"/>
          <p:nvPr/>
        </p:nvSpPr>
        <p:spPr>
          <a:xfrm>
            <a:off x="4103349" y="1787525"/>
            <a:ext cx="386414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Amazon</a:t>
            </a:r>
            <a:endParaRPr lang="en-US" sz="3200" b="1" kern="100" dirty="0">
              <a:solidFill>
                <a:srgbClr val="0F476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b="0" i="0" kern="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dirty="0">
                <a:solidFill>
                  <a:srgbClr val="2F30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riteria </a:t>
            </a:r>
            <a:r>
              <a:rPr lang="en-US" sz="2000" dirty="0">
                <a:solidFill>
                  <a:srgbClr val="2F3033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for </a:t>
            </a:r>
            <a:r>
              <a:rPr lang="en-US" sz="2000" dirty="0">
                <a:solidFill>
                  <a:srgbClr val="2F30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“Featured Offer” on the product detail page treat third-party sellers and Amazon retail equally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463E348-6A33-838C-3EE3-0C2526B39BB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99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 descr="A screenshot of a phone&#10;&#10;Description automatically generated">
            <a:extLst>
              <a:ext uri="{FF2B5EF4-FFF2-40B4-BE49-F238E27FC236}">
                <a16:creationId xmlns:a16="http://schemas.microsoft.com/office/drawing/2014/main" id="{D628FCD6-53BE-1060-54BA-5DDD2F2CF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9" y="1150971"/>
            <a:ext cx="6090420" cy="5240036"/>
          </a:xfrm>
          <a:prstGeom prst="rect">
            <a:avLst/>
          </a:prstGeom>
        </p:spPr>
      </p:pic>
      <p:pic>
        <p:nvPicPr>
          <p:cNvPr id="15" name="Picture 14" descr="A screenshot of a phone&#10;&#10;Description automatically generated">
            <a:extLst>
              <a:ext uri="{FF2B5EF4-FFF2-40B4-BE49-F238E27FC236}">
                <a16:creationId xmlns:a16="http://schemas.microsoft.com/office/drawing/2014/main" id="{DC2F92CF-0082-9C54-384D-E88A65EFF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55" y="1373788"/>
            <a:ext cx="4560525" cy="5051029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4BD14311-2312-C0CF-DD46-EF3D4E12C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094" y="209034"/>
            <a:ext cx="1040299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VSS: Vertical Search Services</a:t>
            </a:r>
            <a:b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Google Images, Google Maps, Google News, Google Shopping, etc.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E426BE-4934-4858-A172-AC57B565E1B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7FF74A8-2959-0D07-D132-01781784B9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47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F5A5FCF0-E154-F2C8-9000-3D2BEED56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51" y="213791"/>
            <a:ext cx="10345829" cy="606491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E92483-EC74-2A79-F688-1496E7040B7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B1DC417-C1A2-B3B7-D166-BA5D3CBC5A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2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E5BE08C-5172-FF81-6051-F3E02E24F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53" y="176305"/>
            <a:ext cx="9422130" cy="647771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6E2272-0371-5FE0-E84A-42108DDA4B7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62E1A84-FA7F-CFB9-8862-65FFD3E10B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88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A436DD9-2A6B-39FF-10D2-3A41E968A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Non-discriminatory ranking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Treating their first-party services and products more favorably in ranking compared to similar third-party services.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DB4609-A7DC-F914-A291-44A83903A12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E5586-813E-E633-085B-7339476B3D3C}"/>
              </a:ext>
            </a:extLst>
          </p:cNvPr>
          <p:cNvSpPr txBox="1"/>
          <p:nvPr/>
        </p:nvSpPr>
        <p:spPr>
          <a:xfrm>
            <a:off x="668299" y="1787525"/>
            <a:ext cx="99997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Google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Yelp argues that Google does not comply and is still self-preferencing its own services on search engine results pages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“Yelp’s analysis found that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Google’s new European search engine results pages (SERPs)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actually appear to 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exacerbate the search giant’s self-preferencing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leading it to keep even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more traffic within its own properties than in Google’s pre-DMA search engine results page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We found that Google retained approximately 55% of traffic under its pre-DMA SERPs. Under the new SERPs, Google retains approximately 73% of traffic.”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04F7362-5011-DF9B-FC23-8FF8D88320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39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Non-discriminatory ranking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Treating their first-party services and products more favorably in ranking compared to similar third-party services.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FB32267-2423-FF8D-D66E-AF973427F53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8198" y="6425628"/>
            <a:ext cx="18935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366079-5AE3-75F9-11A4-25A7AFF2F4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6092" y="1787525"/>
            <a:ext cx="9434747" cy="4490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7B7B-B39F-AF6B-7A6D-BD85527F1109}"/>
              </a:ext>
            </a:extLst>
          </p:cNvPr>
          <p:cNvSpPr txBox="1"/>
          <p:nvPr/>
        </p:nvSpPr>
        <p:spPr>
          <a:xfrm>
            <a:off x="2315713" y="2438400"/>
            <a:ext cx="8174889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European Commission has started investigating Google and Amazon for noncompliance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 Alphabet's measures implemented to comply with the DMA may not ensure that third-party services featuring on Google's search results page are treated in a </a:t>
            </a:r>
            <a:r>
              <a:rPr lang="en-US" sz="2000" b="1" u="sng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and non-discriminatory manner in comparison with Alphabet's own services</a:t>
            </a: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...”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Commission argues these changes may not ensure third-party services are treated fairly compared to Alphabet’s own services.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“Amazon may be </a:t>
            </a:r>
            <a:r>
              <a:rPr lang="en-US" sz="2000" b="1" u="sng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preferencing its own brand products </a:t>
            </a: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Amazon Store…”</a:t>
            </a:r>
          </a:p>
          <a:p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9AD1478-E54B-BDB4-C5C2-B36877991A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77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Non-discriminatory ranking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Treating their first-party services and products more favorably in ranking compared to similar third-party services.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55A1FD2-1C7E-6F3C-9926-C0992F389EF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8198" y="6425628"/>
            <a:ext cx="18935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366079-5AE3-75F9-11A4-25A7AFF2F4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6092" y="1787525"/>
            <a:ext cx="9434747" cy="4490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7B7B-B39F-AF6B-7A6D-BD85527F1109}"/>
              </a:ext>
            </a:extLst>
          </p:cNvPr>
          <p:cNvSpPr txBox="1"/>
          <p:nvPr/>
        </p:nvSpPr>
        <p:spPr>
          <a:xfrm>
            <a:off x="2315713" y="2438400"/>
            <a:ext cx="81748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European Commission has started investigating Google and Amazon for noncompliance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“Amazon may be </a:t>
            </a:r>
            <a:r>
              <a:rPr lang="en-US" sz="2000" b="1" u="sng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preferencing its own brand products </a:t>
            </a: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Amazon Store…” 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Amazon did not include Amazon ads as a potential source of conflict of interest.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395A723-C089-B862-A92A-507CC2B08E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08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Happens Next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EAE046F-B159-5CC8-9459-E3575C8494D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8198" y="6425628"/>
            <a:ext cx="18935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7B7B-B39F-AF6B-7A6D-BD85527F1109}"/>
              </a:ext>
            </a:extLst>
          </p:cNvPr>
          <p:cNvSpPr txBox="1"/>
          <p:nvPr/>
        </p:nvSpPr>
        <p:spPr>
          <a:xfrm>
            <a:off x="2315713" y="2438400"/>
            <a:ext cx="81748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European Commission has started investigating Google and Amazon for noncompliance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“Amazon may be </a:t>
            </a:r>
            <a:r>
              <a:rPr lang="en-US" sz="2000" b="1" u="sng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preferencing its own brand products </a:t>
            </a: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Amazon Store…” 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Amazon did not even include Amazon ads as a potential source of conflict of interest.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32C2A-26AB-EEAC-1AED-092116EA7673}"/>
              </a:ext>
            </a:extLst>
          </p:cNvPr>
          <p:cNvSpPr txBox="1"/>
          <p:nvPr/>
        </p:nvSpPr>
        <p:spPr>
          <a:xfrm>
            <a:off x="668299" y="1787525"/>
            <a:ext cx="999970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0F47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 has up to a year to complete the initial noncompliance investigations</a:t>
            </a:r>
          </a:p>
          <a:p>
            <a:pPr marL="457200" marR="0" indent="-457200"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0F47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 can open new investigations in the meantime</a:t>
            </a:r>
          </a:p>
          <a:p>
            <a:pPr marL="457200" marR="0" indent="-457200"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0F47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fines</a:t>
            </a:r>
          </a:p>
          <a:p>
            <a:pPr marL="457200" marR="0" indent="-457200"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0F47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Judicial review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ECB29CA-C570-7184-4C8E-C566E4F55CA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9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DMA Obligations – Overview </a:t>
            </a:r>
            <a:endParaRPr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69A96F-C74F-C620-8B4B-8856AB8B851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55783-41D5-0C90-6A8E-A0A47CBCD406}"/>
              </a:ext>
            </a:extLst>
          </p:cNvPr>
          <p:cNvSpPr txBox="1"/>
          <p:nvPr/>
        </p:nvSpPr>
        <p:spPr>
          <a:xfrm>
            <a:off x="719579" y="1731644"/>
            <a:ext cx="918379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Defines mandatory interfaces based on platform chokepoints, designed to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promote competition on digital platforms</a:t>
            </a:r>
          </a:p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Lowers entry 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Reduces platform advantages that limit opportunities to compete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Requires fair treatment of business users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EC7536-923C-0757-CF48-CF3E8931BC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46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8198" y="6425628"/>
            <a:ext cx="18935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7B7B-B39F-AF6B-7A6D-BD85527F1109}"/>
              </a:ext>
            </a:extLst>
          </p:cNvPr>
          <p:cNvSpPr txBox="1"/>
          <p:nvPr/>
        </p:nvSpPr>
        <p:spPr>
          <a:xfrm>
            <a:off x="2315713" y="2438400"/>
            <a:ext cx="81748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European Commission has started investigating Google and Amazon for noncompliance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“Amazon may be </a:t>
            </a:r>
            <a:r>
              <a:rPr lang="en-US" sz="2000" b="1" u="sng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preferencing its own brand products </a:t>
            </a: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Amazon Store…” 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Amazon did not even include Amazon ads as a potential source of conflict of interest.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32C2A-26AB-EEAC-1AED-092116EA7673}"/>
              </a:ext>
            </a:extLst>
          </p:cNvPr>
          <p:cNvSpPr txBox="1"/>
          <p:nvPr/>
        </p:nvSpPr>
        <p:spPr>
          <a:xfrm>
            <a:off x="668299" y="1787525"/>
            <a:ext cx="9999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800"/>
              </a:spcBef>
              <a:spcAft>
                <a:spcPts val="400"/>
              </a:spcAft>
            </a:pPr>
            <a:r>
              <a:rPr lang="en-US" sz="3600" b="1" kern="100" dirty="0">
                <a:solidFill>
                  <a:srgbClr val="0F47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will DMA compliance impact the US and other jurisdictions, noting ongoing antitrust litigation involving the gatekeepers and pending legislation?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5E523AB-D204-3E27-18FB-670D8F78054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0826E0A-5094-10D1-C434-A8DBAFF11B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8000" dirty="0"/>
              <a:t>How the Gatekeepers are Complying</a:t>
            </a:r>
            <a:endParaRPr sz="8000" spc="-1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659306-7B28-4C06-DFBB-0CC26B9F6EC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942868-12A1-0525-8DB4-24D360880E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3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172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User consent for combining personal data</a:t>
            </a:r>
            <a:b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5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Gatekeepers are required to obtain user consent for using third-party data, combining data between platforms, and automatically signing in users to combined their data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third-party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FF39A54-A1D1-69A6-CBCE-9C78D128FF7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7B7B-B39F-AF6B-7A6D-BD85527F1109}"/>
              </a:ext>
            </a:extLst>
          </p:cNvPr>
          <p:cNvSpPr txBox="1"/>
          <p:nvPr/>
        </p:nvSpPr>
        <p:spPr>
          <a:xfrm>
            <a:off x="637819" y="2489750"/>
            <a:ext cx="3294101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Google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Users can revise at any time</a:t>
            </a:r>
            <a:endParaRPr lang="en-U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 consent -&gt; less personalized but equivalent alternative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Signed-out users are non-consented by default 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EABCFA-33C9-3508-C0E0-90ADD043C977}"/>
              </a:ext>
            </a:extLst>
          </p:cNvPr>
          <p:cNvSpPr txBox="1"/>
          <p:nvPr/>
        </p:nvSpPr>
        <p:spPr>
          <a:xfrm>
            <a:off x="4072869" y="2489750"/>
            <a:ext cx="386414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</a:t>
            </a:r>
            <a:endParaRPr lang="en-US" sz="3200" b="1" kern="100" dirty="0">
              <a:solidFill>
                <a:srgbClr val="0F476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 consent -&gt; subscription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Consent -&gt; personalized ads</a:t>
            </a:r>
            <a:endParaRPr lang="en-U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 choose across services:</a:t>
            </a:r>
          </a:p>
          <a:p>
            <a:pPr lvl="3"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Facebook, Instagram, Facebook Messenger, Facebook Marketplace, Facebook Gaming Play and Facebook Dating. 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3894D7-9017-F17A-574E-BD6A742D7577}"/>
              </a:ext>
            </a:extLst>
          </p:cNvPr>
          <p:cNvSpPr txBox="1"/>
          <p:nvPr/>
        </p:nvSpPr>
        <p:spPr>
          <a:xfrm>
            <a:off x="8199122" y="2489750"/>
            <a:ext cx="386414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Microsoft</a:t>
            </a:r>
            <a:endParaRPr lang="en-US" sz="3200" b="1" kern="100" dirty="0">
              <a:solidFill>
                <a:srgbClr val="0F476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 auto log into different services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Consent for combining Windows  + Microsoft products data</a:t>
            </a:r>
            <a:endParaRPr lang="en-U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changes to LinkedIn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4B8E65B-1706-4D6D-FC7F-6E6A22668D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5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997BB8B4-A63D-84EC-89A4-48BDFA6F7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4" t="7594" r="30364" b="7577"/>
          <a:stretch/>
        </p:blipFill>
        <p:spPr bwMode="auto">
          <a:xfrm>
            <a:off x="1504811" y="233124"/>
            <a:ext cx="2617153" cy="6458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 screenshot of a phone&#10;&#10;Description automatically generated">
            <a:extLst>
              <a:ext uri="{FF2B5EF4-FFF2-40B4-BE49-F238E27FC236}">
                <a16:creationId xmlns:a16="http://schemas.microsoft.com/office/drawing/2014/main" id="{39745E7A-BBBE-8033-C7B8-A4AB68698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/>
          <a:stretch/>
        </p:blipFill>
        <p:spPr bwMode="auto">
          <a:xfrm>
            <a:off x="4267200" y="247827"/>
            <a:ext cx="2971800" cy="6055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A screenshot of a phone&#10;&#10;Description automatically generated">
            <a:extLst>
              <a:ext uri="{FF2B5EF4-FFF2-40B4-BE49-F238E27FC236}">
                <a16:creationId xmlns:a16="http://schemas.microsoft.com/office/drawing/2014/main" id="{F50080B7-7749-85B5-691E-B2C3AA74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50351"/>
            <a:ext cx="2727680" cy="613333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362A6-BD10-061A-6CE1-35FE1BEBB34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0947DF6-AC41-756D-E4EF-E0F2A1B72B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8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User consent for combining personal data</a:t>
            </a:r>
            <a:br>
              <a:rPr lang="en-US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third-party, cross-service, auto log-in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E5E1AA8-C1C0-6336-E227-DC7C9960011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366079-5AE3-75F9-11A4-25A7AFF2F4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6092" y="1787525"/>
            <a:ext cx="9434747" cy="4490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7B7B-B39F-AF6B-7A6D-BD85527F1109}"/>
              </a:ext>
            </a:extLst>
          </p:cNvPr>
          <p:cNvSpPr txBox="1"/>
          <p:nvPr/>
        </p:nvSpPr>
        <p:spPr>
          <a:xfrm>
            <a:off x="2315713" y="2438400"/>
            <a:ext cx="8174889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European Commission has started investigating Meta for noncompliance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 binary choice imposed by Meta's </a:t>
            </a:r>
            <a:r>
              <a:rPr lang="en-US" sz="2000" b="1" u="sng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“pay or consent”</a:t>
            </a: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may not provide a real alternative in case users do not consent, thereby </a:t>
            </a:r>
            <a:r>
              <a:rPr lang="en-US" sz="2000" b="1" u="sng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achieving the objective of preventing the accumulation of personal data </a:t>
            </a: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gatekeepers.”</a:t>
            </a:r>
          </a:p>
          <a:p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0242BE-D80A-A87C-5664-206DA641B5C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2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46193"/>
            <a:ext cx="10402993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Subscription, Registration to Access a Core Service </a:t>
            </a:r>
            <a:b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Gatekeepers cannot condition business or end users’ access to one core service on the users subscribing or registering with another core service</a:t>
            </a:r>
            <a:endParaRPr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55555A-E45D-215A-54F0-8B2C403A7EC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66040">
              <a:lnSpc>
                <a:spcPts val="1240"/>
              </a:lnSpc>
            </a:pPr>
            <a:r>
              <a:rPr lang="en-US" spc="-10"/>
              <a:t>04/15/2024</a:t>
            </a:r>
            <a:endParaRPr 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49" y="2185822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23" y="1189024"/>
                </a:lnTo>
                <a:lnTo>
                  <a:pt x="1013460" y="1008900"/>
                </a:lnTo>
                <a:lnTo>
                  <a:pt x="0" y="0"/>
                </a:lnTo>
                <a:lnTo>
                  <a:pt x="0" y="2017788"/>
                </a:lnTo>
                <a:lnTo>
                  <a:pt x="488391" y="1531607"/>
                </a:lnTo>
                <a:lnTo>
                  <a:pt x="670699" y="1713903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7B7B-B39F-AF6B-7A6D-BD85527F1109}"/>
              </a:ext>
            </a:extLst>
          </p:cNvPr>
          <p:cNvSpPr txBox="1"/>
          <p:nvPr/>
        </p:nvSpPr>
        <p:spPr>
          <a:xfrm>
            <a:off x="668299" y="1787525"/>
            <a:ext cx="3294101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3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Users can access a logged-out version of Facebook Marketplace 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Standalone and independent version of the Facebook Marketplace</a:t>
            </a:r>
          </a:p>
          <a:p>
            <a:pPr marL="342900" marR="0" indent="-34290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ABC7B1D-7C9C-1445-76A3-D6EA08DA4F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755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3442</TotalTime>
  <Words>2533</Words>
  <Application>Microsoft Macintosh PowerPoint</Application>
  <PresentationFormat>Widescreen</PresentationFormat>
  <Paragraphs>324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Symbol</vt:lpstr>
      <vt:lpstr>Wingdings</vt:lpstr>
      <vt:lpstr>1_Office Theme</vt:lpstr>
      <vt:lpstr>Will Europe’s New Tech Platform Regulations Open the Door to Competition?  </vt:lpstr>
      <vt:lpstr>What is the Digital Markets Act (DMA)? </vt:lpstr>
      <vt:lpstr>DMA Obligations – Overview </vt:lpstr>
      <vt:lpstr>DMA Obligations – Overview </vt:lpstr>
      <vt:lpstr>How the Gatekeepers are Complying</vt:lpstr>
      <vt:lpstr>User consent for combining personal data Gatekeepers are required to obtain user consent for using third-party data, combining data between platforms, and automatically signing in users to combined their data third-party</vt:lpstr>
      <vt:lpstr>PowerPoint Presentation</vt:lpstr>
      <vt:lpstr>User consent for combining personal data third-party, cross-service, auto log-in</vt:lpstr>
      <vt:lpstr>Subscription, Registration to Access a Core Service  Gatekeepers cannot condition business or end users’ access to one core service on the users subscribing or registering with another core service</vt:lpstr>
      <vt:lpstr>Uninstallation Easily Switchable Defaults, Choice Screens third-party, cross-service, auto log-in</vt:lpstr>
      <vt:lpstr>Uninstallation Easily Switchable Defaults, Choice Screens </vt:lpstr>
      <vt:lpstr>Uninstallation Easily Switchable Defaults, Choice Screens Google</vt:lpstr>
      <vt:lpstr>Uninstallation Easily Switchable Defaults, Choice Screens </vt:lpstr>
      <vt:lpstr>Uninstallation Easily Switchable Defaults, Choice Screens Apple</vt:lpstr>
      <vt:lpstr>Uninstallation Easily Switchable Defaults, Choice Screens Microsoft</vt:lpstr>
      <vt:lpstr>Uninstallation Easily Switchable Defaults, Choice Screens third-party, cross-service, auto log-in</vt:lpstr>
      <vt:lpstr>App Stores – External Offers Cannot prevent business users from informing their users within the app about cheaper options outside the gatekeeper's ecosystem.</vt:lpstr>
      <vt:lpstr>External Purchases – Google Play Cannot require businesses to use gatekeeper’s own identification, payment, or web browser engine </vt:lpstr>
      <vt:lpstr>Alternative Payment Processing Purchases –  Google Play Cannot require businesses to use gatekeeper’s own identification, payment, or web browser engine </vt:lpstr>
      <vt:lpstr>Alternative App Marketplaces – Google Play Allow third- party apps and app stores to be installed on their operating systems.</vt:lpstr>
      <vt:lpstr>External or Alternative Payment Processing Purchases – Apple Cannot require businesses to use gatekeeper’s own identification, payment, or web browser engine </vt:lpstr>
      <vt:lpstr>Alternative App Marketplaces – Apple Allow third- party apps and app stores to be installed on their operating systems.</vt:lpstr>
      <vt:lpstr>Apple App Store - New Business Terms  </vt:lpstr>
      <vt:lpstr>App Store Fees – After DMA </vt:lpstr>
      <vt:lpstr>Anti-steering Cannot prevent business users from informing their users within the app about cheaper options outside the gatekeeper's ecosystem.</vt:lpstr>
      <vt:lpstr>Hurdles to Launching an Alternative App Store </vt:lpstr>
      <vt:lpstr>Hurdles to Launching an Alternative App Store </vt:lpstr>
      <vt:lpstr>Hurdles to Launching an Alternative App Store </vt:lpstr>
      <vt:lpstr>“Sideloading”  and app stores Allow third- party apps and app stores to be installed on their operating systems. </vt:lpstr>
      <vt:lpstr>Data portability Users can port their data to other platforms free of charge </vt:lpstr>
      <vt:lpstr>Interoperability for messaging services Make the basic functionalities interoperable with rival services upon request and free of charge </vt:lpstr>
      <vt:lpstr>Non-discriminatory ranking Treating their first-party services and products more favorably in ranking compared to similar third-party services. </vt:lpstr>
      <vt:lpstr>VSS: Vertical Search Services Google Images, Google Maps, Google News, Google Shopping, etc.</vt:lpstr>
      <vt:lpstr>PowerPoint Presentation</vt:lpstr>
      <vt:lpstr>PowerPoint Presentation</vt:lpstr>
      <vt:lpstr>Non-discriminatory ranking Treating their first-party services and products more favorably in ranking compared to similar third-party services.</vt:lpstr>
      <vt:lpstr>Non-discriminatory ranking Treating their first-party services and products more favorably in ranking compared to similar third-party services.</vt:lpstr>
      <vt:lpstr>Non-discriminatory ranking Treating their first-party services and products more favorably in ranking compared to similar third-party services.</vt:lpstr>
      <vt:lpstr>What Happens Next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the Path for Digital-Platform Regulation: An International Perspective</dc:title>
  <dc:subject/>
  <dc:creator>jon sallet</dc:creator>
  <cp:keywords/>
  <dc:description/>
  <cp:lastModifiedBy>Aka, Hila</cp:lastModifiedBy>
  <cp:revision>6</cp:revision>
  <cp:lastPrinted>2024-04-13T14:57:31Z</cp:lastPrinted>
  <dcterms:created xsi:type="dcterms:W3CDTF">2023-09-19T19:40:50Z</dcterms:created>
  <dcterms:modified xsi:type="dcterms:W3CDTF">2024-04-14T11:13:11Z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2022-10-10T10:00:00Z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2023-09-18T10:00:00Z</vt:filetime>
  </property>
  <property fmtid="{D5CDD505-2E9C-101B-9397-08002B2CF9AE}" pid="5" name="Producer">
    <vt:lpwstr>Adobe PDF Library 22.3.34</vt:lpwstr>
  </property>
</Properties>
</file>